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395" r:id="rId3"/>
    <p:sldId id="361" r:id="rId4"/>
    <p:sldId id="329" r:id="rId5"/>
    <p:sldId id="366" r:id="rId6"/>
    <p:sldId id="365" r:id="rId7"/>
    <p:sldId id="389" r:id="rId8"/>
    <p:sldId id="417" r:id="rId9"/>
    <p:sldId id="401" r:id="rId10"/>
    <p:sldId id="402" r:id="rId11"/>
    <p:sldId id="406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302" r:id="rId2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ITANTE" initials="V" lastIdx="34" clrIdx="0">
    <p:extLst/>
  </p:cmAuthor>
  <p:cmAuthor id="2" name="Rafaela Araújo Ratton" initials="RA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6" autoAdjust="0"/>
    <p:restoredTop sz="95441" autoAdjust="0"/>
  </p:normalViewPr>
  <p:slideViewPr>
    <p:cSldViewPr>
      <p:cViewPr varScale="1">
        <p:scale>
          <a:sx n="91" d="100"/>
          <a:sy n="91" d="100"/>
        </p:scale>
        <p:origin x="1668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152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63D6EE47-2FAE-499E-A6C1-A6D5A5E2C7E4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152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CBACF655-FDE4-4CCB-ADCF-E66B907AB2D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76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0646FCF5-CB75-4813-B825-50A316FDDB6D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D7DB6724-07F4-4B65-902B-8CA62C66141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09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55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06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65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54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925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21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808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90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23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6724-07F4-4B65-902B-8CA62C661411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93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61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67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04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0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1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46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7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8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5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5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2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3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33F6-6469-4486-92CF-BDDB9C310D51}" type="datetimeFigureOut">
              <a:rPr lang="pt-BR" smtClean="0"/>
              <a:pPr/>
              <a:t>05/06/2018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1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5805264"/>
            <a:ext cx="91440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Planejamento, Orçamento e Gestão - SEPLAG</a:t>
            </a: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51520" y="3105542"/>
            <a:ext cx="889248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Projeto de Lei de Diretrizes Orçamentárias - </a:t>
            </a:r>
            <a:r>
              <a:rPr lang="pt-B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pt-BR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Picture 2" descr="http://www.terracap.df.gov.br/portal/images/logos/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1326"/>
            <a:ext cx="2086422" cy="17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Metas Fiscais Anuais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09097"/>
            <a:ext cx="9042410" cy="46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Margem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Expansão das Despesas Obrigatórias de Caráter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Continuado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8" y="1340768"/>
            <a:ext cx="838506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Receita e da Despesa do Distrito Federal ao longo dos exercícios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86" y="1772816"/>
            <a:ext cx="6006427" cy="46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RCL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667" t="24914" r="50760" b="12834"/>
          <a:stretch/>
        </p:blipFill>
        <p:spPr>
          <a:xfrm>
            <a:off x="683568" y="1124743"/>
            <a:ext cx="7056784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Receita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883" t="24321" r="50000" b="11995"/>
          <a:stretch/>
        </p:blipFill>
        <p:spPr>
          <a:xfrm>
            <a:off x="899592" y="836712"/>
            <a:ext cx="7452828" cy="56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da Receita PLDO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633" t="27403" r="54953" b="27403"/>
          <a:stretch/>
        </p:blipFill>
        <p:spPr>
          <a:xfrm>
            <a:off x="755576" y="1340768"/>
            <a:ext cx="7848872" cy="50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Despesa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084" t="29456" r="42297" b="15077"/>
          <a:stretch/>
        </p:blipFill>
        <p:spPr>
          <a:xfrm>
            <a:off x="251519" y="980728"/>
            <a:ext cx="858762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Gastos com Pessoal do Executivo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983" t="24321" r="42847" b="16103"/>
          <a:stretch/>
        </p:blipFill>
        <p:spPr>
          <a:xfrm>
            <a:off x="435265" y="1052736"/>
            <a:ext cx="831319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do FCDF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533" t="26375" r="42297" b="15077"/>
          <a:stretch/>
        </p:blipFill>
        <p:spPr>
          <a:xfrm>
            <a:off x="323528" y="1189783"/>
            <a:ext cx="8352928" cy="51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do FDCF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9317" y="1254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788" t="2028" r="1600" b="3384"/>
          <a:stretch/>
        </p:blipFill>
        <p:spPr>
          <a:xfrm>
            <a:off x="35496" y="1844823"/>
            <a:ext cx="4392488" cy="36004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36096" y="1623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232" t="25349" r="60454" b="25348"/>
          <a:stretch/>
        </p:blipFill>
        <p:spPr>
          <a:xfrm>
            <a:off x="4469844" y="1988840"/>
            <a:ext cx="4392488" cy="31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Orçament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ário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15516" y="2284790"/>
            <a:ext cx="8712968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b="1" dirty="0"/>
              <a:t>PPA – Plano Plurianual</a:t>
            </a:r>
            <a:r>
              <a:rPr lang="pt-BR" sz="2400" dirty="0"/>
              <a:t>: Trata das ações que o Distrito Federal irá realizar durante o período de 4 anos. É a peça macro do planejamento público</a:t>
            </a:r>
            <a:r>
              <a:rPr lang="pt-BR" sz="2400" dirty="0" smtClean="0"/>
              <a:t>; (SUPLAN/SEPLAG)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solidFill>
                  <a:srgbClr val="0000FF"/>
                </a:solidFill>
              </a:rPr>
              <a:t>LDO – Lei de Diretrizes Orçamentárias</a:t>
            </a:r>
            <a:r>
              <a:rPr lang="pt-BR" sz="2400" dirty="0">
                <a:solidFill>
                  <a:srgbClr val="0000FF"/>
                </a:solidFill>
              </a:rPr>
              <a:t>: Elaborada anualmente. Estabelece os parâmetros para o orçamento a ser elaborado e executado</a:t>
            </a:r>
            <a:r>
              <a:rPr lang="pt-BR" sz="2400" dirty="0" smtClean="0">
                <a:solidFill>
                  <a:srgbClr val="0000FF"/>
                </a:solidFill>
              </a:rPr>
              <a:t>; Integra PPA e LOA. (COGER/SUOP/SEPLAG)</a:t>
            </a:r>
            <a:endParaRPr lang="pt-BR" sz="2400" dirty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sz="2400" b="1" dirty="0"/>
              <a:t>LOA – Lei Orçamentária Anual: </a:t>
            </a:r>
            <a:r>
              <a:rPr lang="pt-BR" sz="2400" dirty="0"/>
              <a:t>Elaborada anualmente. Define a programação orçamentária para o exercício, respeitando as ações estabelecidas no PPA e os parâmetros definidos na LDO</a:t>
            </a:r>
            <a:r>
              <a:rPr lang="pt-BR" sz="2400" dirty="0" smtClean="0"/>
              <a:t>. (COGER/SUOP/SEPLAG)</a:t>
            </a:r>
          </a:p>
          <a:p>
            <a:pPr algn="just"/>
            <a:r>
              <a:rPr lang="pt-BR" sz="2400" dirty="0" smtClean="0"/>
              <a:t>* Poderes Executivo </a:t>
            </a:r>
            <a:r>
              <a:rPr lang="pt-BR" sz="2400" dirty="0"/>
              <a:t>e</a:t>
            </a:r>
            <a:r>
              <a:rPr lang="pt-BR" sz="2400" dirty="0" smtClean="0"/>
              <a:t> Legislativo somente.</a:t>
            </a:r>
          </a:p>
          <a:p>
            <a:pPr algn="just"/>
            <a:r>
              <a:rPr lang="pt-BR" sz="2400" u="sng" dirty="0" smtClean="0"/>
              <a:t>* Todos esses instrumentos possuem audiência pública específica.</a:t>
            </a:r>
            <a:endParaRPr lang="pt-BR" sz="2400" u="sng" dirty="0"/>
          </a:p>
        </p:txBody>
      </p:sp>
      <p:grpSp>
        <p:nvGrpSpPr>
          <p:cNvPr id="7" name="Grupo 6"/>
          <p:cNvGrpSpPr/>
          <p:nvPr/>
        </p:nvGrpSpPr>
        <p:grpSpPr>
          <a:xfrm>
            <a:off x="400734" y="1002730"/>
            <a:ext cx="8342532" cy="1078335"/>
            <a:chOff x="732865" y="1586273"/>
            <a:chExt cx="8196143" cy="1078335"/>
          </a:xfrm>
        </p:grpSpPr>
        <p:sp>
          <p:nvSpPr>
            <p:cNvPr id="8" name="AutoShap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6200000">
              <a:off x="1639328" y="679810"/>
              <a:ext cx="1066800" cy="2879725"/>
            </a:xfrm>
            <a:prstGeom prst="can">
              <a:avLst>
                <a:gd name="adj" fmla="val 1022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 algn="ctr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Planejamento Orçamentário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635375" y="1700784"/>
              <a:ext cx="5293633" cy="963824"/>
              <a:chOff x="3635375" y="1700784"/>
              <a:chExt cx="5293633" cy="963824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5637537" y="1925178"/>
                <a:ext cx="1068371" cy="7394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solidFill>
                      <a:srgbClr val="FF0000"/>
                    </a:solidFill>
                  </a:rPr>
                  <a:t>LDO</a:t>
                </a: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6982572" y="1916832"/>
                <a:ext cx="1946436" cy="73624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solidFill>
                      <a:srgbClr val="0000CC"/>
                    </a:solidFill>
                  </a:rPr>
                  <a:t>LOA</a:t>
                </a:r>
              </a:p>
            </p:txBody>
          </p:sp>
          <p:grpSp>
            <p:nvGrpSpPr>
              <p:cNvPr id="12" name="Grupo 11"/>
              <p:cNvGrpSpPr/>
              <p:nvPr/>
            </p:nvGrpSpPr>
            <p:grpSpPr>
              <a:xfrm>
                <a:off x="3635375" y="1700784"/>
                <a:ext cx="4320416" cy="216048"/>
                <a:chOff x="3635375" y="1700784"/>
                <a:chExt cx="4320416" cy="216048"/>
              </a:xfrm>
            </p:grpSpPr>
            <p:sp>
              <p:nvSpPr>
                <p:cNvPr id="14" name="Line 6"/>
                <p:cNvSpPr>
                  <a:spLocks noChangeShapeType="1"/>
                </p:cNvSpPr>
                <p:nvPr/>
              </p:nvSpPr>
              <p:spPr bwMode="auto">
                <a:xfrm>
                  <a:off x="4571464" y="1701572"/>
                  <a:ext cx="1" cy="21526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>
                  <a:off x="3635375" y="1700784"/>
                  <a:ext cx="4319593" cy="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300192" y="1700808"/>
                  <a:ext cx="0" cy="21526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  <p:sp>
              <p:nvSpPr>
                <p:cNvPr id="17" name="Line 6"/>
                <p:cNvSpPr>
                  <a:spLocks noChangeShapeType="1"/>
                </p:cNvSpPr>
                <p:nvPr/>
              </p:nvSpPr>
              <p:spPr bwMode="auto">
                <a:xfrm>
                  <a:off x="7955790" y="1700808"/>
                  <a:ext cx="1" cy="215260"/>
                </a:xfrm>
                <a:prstGeom prst="line">
                  <a:avLst/>
                </a:prstGeom>
                <a:noFill/>
                <a:ln w="38100">
                  <a:solidFill>
                    <a:schemeClr val="tx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eaLnBrk="0" hangingPunct="0">
                    <a:buClr>
                      <a:schemeClr val="tx2"/>
                    </a:buClr>
                    <a:buSzPct val="70000"/>
                    <a:buFont typeface="Wingdings" pitchFamily="2" charset="2"/>
                    <a:buChar char="l"/>
                    <a:defRPr/>
                  </a:pPr>
                  <a:endParaRPr lang="pt-BR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13" name="Rectangle 3"/>
              <p:cNvSpPr>
                <a:spLocks noChangeArrowheads="1"/>
              </p:cNvSpPr>
              <p:nvPr/>
            </p:nvSpPr>
            <p:spPr bwMode="auto">
              <a:xfrm>
                <a:off x="3896138" y="1916832"/>
                <a:ext cx="1428411" cy="7477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Clr>
                    <a:schemeClr val="tx2"/>
                  </a:buClr>
                  <a:buSzPct val="70000"/>
                  <a:buFont typeface="Wingdings" pitchFamily="2" charset="2"/>
                  <a:buNone/>
                  <a:defRPr/>
                </a:pPr>
                <a:r>
                  <a:rPr lang="pt-BR" sz="2800" b="1" dirty="0">
                    <a:solidFill>
                      <a:srgbClr val="0000CC"/>
                    </a:solidFill>
                  </a:rPr>
                  <a:t>PPA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do Resultado Primário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433" t="28761" r="51256" b="18158"/>
          <a:stretch/>
        </p:blipFill>
        <p:spPr>
          <a:xfrm>
            <a:off x="575556" y="1061987"/>
            <a:ext cx="7992888" cy="52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Evolução da RCL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6533" t="25348" r="42297" b="16103"/>
          <a:stretch/>
        </p:blipFill>
        <p:spPr>
          <a:xfrm>
            <a:off x="611560" y="1154941"/>
            <a:ext cx="7704856" cy="47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Despesas PLDO 2019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6533" t="26375" r="42847" b="16104"/>
          <a:stretch/>
        </p:blipFill>
        <p:spPr>
          <a:xfrm>
            <a:off x="611560" y="1343899"/>
            <a:ext cx="7920880" cy="48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/>
          <p:cNvSpPr txBox="1"/>
          <p:nvPr/>
        </p:nvSpPr>
        <p:spPr>
          <a:xfrm>
            <a:off x="3059832" y="58772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FIM</a:t>
            </a:r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1412" y="677703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7" name="Rectangle 19"/>
          <p:cNvSpPr>
            <a:spLocks noChangeArrowheads="1"/>
          </p:cNvSpPr>
          <p:nvPr/>
        </p:nvSpPr>
        <p:spPr bwMode="auto">
          <a:xfrm>
            <a:off x="1412" y="6707188"/>
            <a:ext cx="9144000" cy="36512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0" y="5805264"/>
            <a:ext cx="91440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51520" y="1340768"/>
            <a:ext cx="85129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AGRADECEMOS A PRESENÇA DE TODOS</a:t>
            </a:r>
          </a:p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pt-BR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SUBSECRETARIA DE ORÇAMENTO PÚBLICO</a:t>
            </a:r>
          </a:p>
          <a:p>
            <a:pPr algn="ctr">
              <a:defRPr/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endParaRPr lang="pt-BR" sz="24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Anexo do Palácio do Buriti, 10º Andar</a:t>
            </a:r>
          </a:p>
          <a:p>
            <a:pPr algn="ctr"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Contatos: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3414.6257/3414.6254/3414.6221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orcamento@seplag.df.gov.br</a:t>
            </a:r>
          </a:p>
          <a:p>
            <a:pPr algn="ctr">
              <a:defRPr/>
            </a:pPr>
            <a:endParaRPr lang="pt-BR" sz="24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"/>
            <a:ext cx="9144000" cy="7651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Planejamento, Orçamento e Gestão - SEPLAG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Ciclo Orçamentário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7" name="Group 4"/>
          <p:cNvGrpSpPr>
            <a:grpSpLocks noGrp="1" noChangeAspect="1"/>
          </p:cNvGrpSpPr>
          <p:nvPr/>
        </p:nvGrpSpPr>
        <p:grpSpPr bwMode="auto">
          <a:xfrm>
            <a:off x="-31282" y="-936171"/>
            <a:ext cx="9144000" cy="6858000"/>
            <a:chOff x="2319" y="6105"/>
            <a:chExt cx="7182" cy="5670"/>
          </a:xfrm>
          <a:gradFill flip="none" rotWithShape="1">
            <a:gsLst>
              <a:gs pos="50000">
                <a:srgbClr val="F8DB08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" name="AutoShape 5"/>
            <p:cNvSpPr>
              <a:spLocks noChangeAspect="1" noChangeArrowheads="1"/>
            </p:cNvSpPr>
            <p:nvPr/>
          </p:nvSpPr>
          <p:spPr bwMode="auto">
            <a:xfrm>
              <a:off x="2319" y="6105"/>
              <a:ext cx="7182" cy="5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526" y="8670"/>
              <a:ext cx="4804" cy="24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235" y="10718"/>
              <a:ext cx="2495" cy="9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FF"/>
                  </a:solidFill>
                  <a:latin typeface="+mj-lt"/>
                </a:rPr>
                <a:t>Acompanhamento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6278" y="10726"/>
              <a:ext cx="2516" cy="9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FF"/>
                  </a:solidFill>
                  <a:latin typeface="+mj-lt"/>
                </a:rPr>
                <a:t>Execução Orçamentária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7553" y="9491"/>
              <a:ext cx="1807" cy="10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bg1"/>
                  </a:solidFill>
                  <a:latin typeface="+mj-lt"/>
                </a:rPr>
                <a:t>LOA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093" y="8166"/>
              <a:ext cx="1984" cy="10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bg1"/>
                  </a:solidFill>
                  <a:latin typeface="+mj-lt"/>
                </a:rPr>
                <a:t>LDO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237" y="7928"/>
              <a:ext cx="1521" cy="87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FF"/>
                  </a:solidFill>
                  <a:latin typeface="+mj-lt"/>
                </a:rPr>
                <a:t>PPA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693" y="8166"/>
              <a:ext cx="2086" cy="99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CC"/>
                  </a:solidFill>
                  <a:latin typeface="+mj-lt"/>
                  <a:cs typeface="Arial" pitchFamily="34" charset="0"/>
                </a:rPr>
                <a:t>Controle</a:t>
              </a:r>
            </a:p>
            <a:p>
              <a:pPr>
                <a:defRPr/>
              </a:pPr>
              <a:endParaRPr lang="pt-BR" dirty="0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453" y="9419"/>
              <a:ext cx="2013" cy="106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rgbClr val="0000CC"/>
                  </a:solidFill>
                  <a:latin typeface="+mj-lt"/>
                  <a:cs typeface="Arial" pitchFamily="34" charset="0"/>
                </a:rPr>
                <a:t>Avaliação</a:t>
              </a:r>
            </a:p>
          </p:txBody>
        </p:sp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 rot="16200000">
              <a:off x="5380" y="8696"/>
              <a:ext cx="1286" cy="24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4 w 21600"/>
                <a:gd name="T19" fmla="*/ 3164 h 21600"/>
                <a:gd name="T20" fmla="*/ 18436 w 21600"/>
                <a:gd name="T21" fmla="*/ 1843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747" y="10876"/>
                  </a:moveTo>
                  <a:cubicBezTo>
                    <a:pt x="18747" y="10851"/>
                    <a:pt x="18748" y="10825"/>
                    <a:pt x="18748" y="10800"/>
                  </a:cubicBezTo>
                  <a:cubicBezTo>
                    <a:pt x="18748" y="6410"/>
                    <a:pt x="15189" y="2852"/>
                    <a:pt x="10800" y="2852"/>
                  </a:cubicBezTo>
                  <a:cubicBezTo>
                    <a:pt x="6410" y="2852"/>
                    <a:pt x="2852" y="6410"/>
                    <a:pt x="2852" y="10800"/>
                  </a:cubicBezTo>
                  <a:cubicBezTo>
                    <a:pt x="2852" y="15189"/>
                    <a:pt x="6410" y="18748"/>
                    <a:pt x="10800" y="18748"/>
                  </a:cubicBezTo>
                  <a:cubicBezTo>
                    <a:pt x="11926" y="18748"/>
                    <a:pt x="13040" y="18508"/>
                    <a:pt x="14067" y="18045"/>
                  </a:cubicBezTo>
                  <a:lnTo>
                    <a:pt x="15240" y="20644"/>
                  </a:lnTo>
                  <a:cubicBezTo>
                    <a:pt x="13844" y="21274"/>
                    <a:pt x="12331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34"/>
                    <a:pt x="21599" y="10869"/>
                    <a:pt x="21599" y="10904"/>
                  </a:cubicBezTo>
                  <a:lnTo>
                    <a:pt x="24299" y="10930"/>
                  </a:lnTo>
                  <a:lnTo>
                    <a:pt x="20133" y="15016"/>
                  </a:lnTo>
                  <a:lnTo>
                    <a:pt x="16047" y="10850"/>
                  </a:lnTo>
                  <a:lnTo>
                    <a:pt x="18747" y="108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extrusionClr>
                <a:srgbClr val="FFC000"/>
              </a:extrusionClr>
            </a:sp3d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3" name="Retângulo 2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pt-B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27"/>
          <p:cNvGrpSpPr/>
          <p:nvPr/>
        </p:nvGrpSpPr>
        <p:grpSpPr>
          <a:xfrm>
            <a:off x="467541" y="2100211"/>
            <a:ext cx="7832517" cy="1644993"/>
            <a:chOff x="756171" y="4952358"/>
            <a:chExt cx="7832517" cy="1644993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 rot="-5400000">
              <a:off x="1475954" y="4437408"/>
              <a:ext cx="1440160" cy="2879725"/>
            </a:xfrm>
            <a:prstGeom prst="can">
              <a:avLst>
                <a:gd name="adj" fmla="val 1549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 algn="ctr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Participação </a:t>
              </a:r>
              <a:r>
                <a:rPr lang="pt-BR" sz="3200" dirty="0">
                  <a:solidFill>
                    <a:srgbClr val="0000CC"/>
                  </a:solidFill>
                </a:rPr>
                <a:t>Popular</a:t>
              </a: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585271" y="5179096"/>
              <a:ext cx="2804203" cy="4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0" hangingPunct="0">
                <a:buClr>
                  <a:schemeClr val="tx2"/>
                </a:buClr>
                <a:buSzPct val="70000"/>
                <a:buFont typeface="Wingdings" pitchFamily="2" charset="2"/>
                <a:buChar char="l"/>
                <a:defRPr/>
              </a:pPr>
              <a:endParaRPr lang="pt-BR" dirty="0">
                <a:latin typeface="Arial" pitchFamily="34" charset="0"/>
              </a:endParaRP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4159563" y="4952358"/>
              <a:ext cx="4429125" cy="34766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Audiência Pública </a:t>
              </a: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4159562" y="5534467"/>
              <a:ext cx="4429125" cy="3689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8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Portal da Transparência</a:t>
              </a: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3200" b="1" dirty="0"/>
            </a:p>
          </p:txBody>
        </p:sp>
      </p:grpSp>
      <p:sp>
        <p:nvSpPr>
          <p:cNvPr id="33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e Acompanhamento Social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886281" y="3848669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00CC"/>
                </a:solidFill>
              </a:rPr>
              <a:t>Siga Brasília</a:t>
            </a: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870932" y="3248137"/>
            <a:ext cx="4429125" cy="36896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6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b="1" dirty="0"/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00CC"/>
                </a:solidFill>
              </a:rPr>
              <a:t>Site SEPLAG</a:t>
            </a:r>
          </a:p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307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39328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Abrangência da LDO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DIRETRIZES ORÇAMENTÁRIAS - LDO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1"/>
            <a:ext cx="9144000" cy="7651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18864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Planejamento, Orçamento e Gestão - SEPLAG</a:t>
            </a:r>
          </a:p>
        </p:txBody>
      </p:sp>
    </p:spTree>
    <p:extLst>
      <p:ext uri="{BB962C8B-B14F-4D97-AF65-F5344CB8AC3E}">
        <p14:creationId xmlns:p14="http://schemas.microsoft.com/office/powerpoint/2010/main" val="3083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Texto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PLDO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(Capítulos)</a:t>
            </a:r>
          </a:p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Texto Disponibilizado em 18/04/2018.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1628800"/>
            <a:ext cx="8712968" cy="6493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66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DISPOSIÇÕES </a:t>
            </a:r>
            <a:r>
              <a:rPr lang="pt-BR" sz="2050" dirty="0" smtClean="0"/>
              <a:t>INICIAIS (Artigo 1º);</a:t>
            </a:r>
            <a:r>
              <a:rPr lang="pt-BR" sz="2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t-BR" sz="2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66900" indent="-34290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050" dirty="0"/>
              <a:t>DA ESTRUTURA E ORGANIZAÇÃO DO </a:t>
            </a:r>
            <a:r>
              <a:rPr lang="pt-BR" sz="2050" dirty="0" smtClean="0"/>
              <a:t>ORÇAMENTO (Artigos 2º ao 4º);</a:t>
            </a:r>
            <a:endParaRPr lang="pt-BR" sz="2050" dirty="0"/>
          </a:p>
          <a:p>
            <a:pPr marL="666900" indent="-34290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METAS E PRIORIDADES E DAS METAS FISCAIS (Artigos </a:t>
            </a:r>
            <a:r>
              <a:rPr lang="pt-BR" sz="2050" dirty="0" smtClean="0"/>
              <a:t>5º e 6º</a:t>
            </a:r>
            <a:r>
              <a:rPr lang="pt-BR" sz="2050" dirty="0"/>
              <a:t>);</a:t>
            </a:r>
            <a:endParaRPr lang="pt-BR" sz="2050" dirty="0">
              <a:solidFill>
                <a:srgbClr val="00B050"/>
              </a:solidFill>
            </a:endParaRPr>
          </a:p>
          <a:p>
            <a:pPr marL="666900" indent="-342900">
              <a:lnSpc>
                <a:spcPct val="2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DIRETRIZES PARA ELABORAÇÃO DO ORÇAMENTO (Artigos </a:t>
            </a:r>
            <a:r>
              <a:rPr lang="pt-BR" sz="2050" dirty="0" smtClean="0"/>
              <a:t>7º </a:t>
            </a:r>
            <a:r>
              <a:rPr lang="pt-BR" sz="2050" dirty="0"/>
              <a:t>ao </a:t>
            </a:r>
            <a:r>
              <a:rPr lang="pt-BR" sz="2050" dirty="0" smtClean="0"/>
              <a:t>39);</a:t>
            </a:r>
            <a:endParaRPr lang="pt-BR" sz="2050" dirty="0"/>
          </a:p>
          <a:p>
            <a:pPr marL="666900" indent="-3429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050" dirty="0"/>
              <a:t> DAS DISPOSIÇÕES RELATIVAS A DESPESAS COM </a:t>
            </a:r>
            <a:r>
              <a:rPr lang="pt-BR" sz="2050" dirty="0" smtClean="0"/>
              <a:t>PESSOAL ENCARGOS </a:t>
            </a:r>
            <a:r>
              <a:rPr lang="pt-BR" sz="2050" dirty="0"/>
              <a:t>SOCIAIS E BENEFÍCIOS AOS SERVIDORES, EMPREGADOS E SEUS DEPENDENTES (Artigos </a:t>
            </a:r>
            <a:r>
              <a:rPr lang="pt-BR" sz="2050" dirty="0" smtClean="0"/>
              <a:t>40 </a:t>
            </a:r>
            <a:r>
              <a:rPr lang="pt-BR" sz="2050" dirty="0"/>
              <a:t>ao </a:t>
            </a:r>
            <a:r>
              <a:rPr lang="pt-BR" sz="2050" dirty="0" smtClean="0"/>
              <a:t>49);</a:t>
            </a:r>
          </a:p>
          <a:p>
            <a:pPr marL="666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t-BR" sz="2000" dirty="0" smtClean="0"/>
          </a:p>
          <a:p>
            <a:pPr marL="666900" indent="-342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defRPr/>
            </a:pPr>
            <a:endParaRPr lang="pt-BR" sz="36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endParaRPr lang="pt-BR" sz="2600" b="1" i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-3577"/>
            <a:ext cx="91440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Estrutura do Texto do PLDO – 2019 (Capítulos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Texto Disponibilizado em 18/04/2018.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7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1196752"/>
            <a:ext cx="8712968" cy="622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DIRETRIZES PARA EXECUÇÃO E ALTERAÇÕES DO </a:t>
            </a:r>
            <a:r>
              <a:rPr lang="pt-BR" sz="2400" dirty="0" smtClean="0"/>
              <a:t>ORÇAMENTO </a:t>
            </a:r>
            <a:r>
              <a:rPr lang="pt-BR" sz="2400" dirty="0"/>
              <a:t>(Artigos </a:t>
            </a:r>
            <a:r>
              <a:rPr lang="pt-BR" sz="2400" dirty="0" smtClean="0"/>
              <a:t>50 </a:t>
            </a:r>
            <a:r>
              <a:rPr lang="pt-BR" sz="2400" dirty="0"/>
              <a:t>ao </a:t>
            </a:r>
            <a:r>
              <a:rPr lang="pt-BR" sz="2400" dirty="0" smtClean="0"/>
              <a:t>63);</a:t>
            </a:r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 smtClean="0"/>
              <a:t>DA </a:t>
            </a:r>
            <a:r>
              <a:rPr lang="pt-BR" sz="2400" dirty="0"/>
              <a:t>POLÍTICA DE APLICAÇÃO DO AGENTE FINANCEIRO OFICIAL DE </a:t>
            </a:r>
            <a:r>
              <a:rPr lang="pt-BR" sz="2400" dirty="0" smtClean="0"/>
              <a:t>FOMENTO </a:t>
            </a:r>
            <a:r>
              <a:rPr lang="pt-BR" sz="2400" dirty="0"/>
              <a:t>(Artigos </a:t>
            </a:r>
            <a:r>
              <a:rPr lang="pt-BR" sz="2400" dirty="0" smtClean="0"/>
              <a:t>64 e 65);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DISPOSIÇÕES SOBRE ALTERAÇÕES NA LEGISLAÇÃO </a:t>
            </a:r>
            <a:r>
              <a:rPr lang="pt-BR" sz="2400" dirty="0" smtClean="0"/>
              <a:t>TRIBUTÁRIA </a:t>
            </a:r>
            <a:r>
              <a:rPr lang="pt-BR" sz="2400" dirty="0"/>
              <a:t>(Artigos </a:t>
            </a:r>
            <a:r>
              <a:rPr lang="pt-BR" sz="2400" dirty="0" smtClean="0"/>
              <a:t>66 ao 71);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DISPOSIÇÕES SOBRE A POLÍTICA </a:t>
            </a:r>
            <a:r>
              <a:rPr lang="pt-BR" sz="2400" dirty="0" smtClean="0"/>
              <a:t>TARIFÁRIA (Artigo 72);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 TRANSPARÊNCIA E DA PARTICIPAÇÃO </a:t>
            </a:r>
            <a:r>
              <a:rPr lang="pt-BR" sz="2400" dirty="0" smtClean="0"/>
              <a:t>POPULAR </a:t>
            </a:r>
            <a:r>
              <a:rPr lang="pt-BR" sz="2400" dirty="0"/>
              <a:t>(Artigos </a:t>
            </a:r>
            <a:r>
              <a:rPr lang="pt-BR" sz="2400" dirty="0" smtClean="0"/>
              <a:t>73 ao 79);</a:t>
            </a:r>
            <a:endParaRPr lang="pt-BR" sz="2400" dirty="0"/>
          </a:p>
          <a:p>
            <a:pPr marL="666900" indent="-3429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t-BR" sz="2400" dirty="0"/>
              <a:t>DAS DISPOSIÇÕES </a:t>
            </a:r>
            <a:r>
              <a:rPr lang="pt-BR" sz="2400" dirty="0" smtClean="0"/>
              <a:t>FINAIS </a:t>
            </a:r>
            <a:r>
              <a:rPr lang="pt-BR" sz="2400" dirty="0"/>
              <a:t>(Artigos </a:t>
            </a:r>
            <a:r>
              <a:rPr lang="pt-BR" sz="2400" dirty="0" smtClean="0"/>
              <a:t>80 </a:t>
            </a:r>
            <a:r>
              <a:rPr lang="pt-BR" sz="2400" dirty="0"/>
              <a:t>ao </a:t>
            </a:r>
            <a:r>
              <a:rPr lang="pt-BR" sz="2400" dirty="0" smtClean="0"/>
              <a:t>92).</a:t>
            </a:r>
            <a:endParaRPr lang="pt-BR" sz="2400" dirty="0"/>
          </a:p>
          <a:p>
            <a:pPr marL="666900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t-BR" sz="2250" dirty="0"/>
          </a:p>
        </p:txBody>
      </p:sp>
    </p:spTree>
    <p:extLst>
      <p:ext uri="{BB962C8B-B14F-4D97-AF65-F5344CB8AC3E}">
        <p14:creationId xmlns:p14="http://schemas.microsoft.com/office/powerpoint/2010/main" val="37312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252520" cy="6336704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/>
              <a:t>Anexo I - Metas e Prioridades;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II - Metas Fiscais Anuais;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III - Avaliação do Cumprimento das Metas Relativas ao </a:t>
            </a:r>
            <a:r>
              <a:rPr lang="pt-BR" sz="4600" b="1" dirty="0" smtClean="0"/>
              <a:t>Exercício </a:t>
            </a:r>
            <a:r>
              <a:rPr lang="pt-BR" sz="4600" b="1" dirty="0"/>
              <a:t>Anterior;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IV - Despesas de Pessoal Autorizadas a Sofrerem Acréscimos;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V - Metas Fiscais Atuais Comparadas com as Fixadas nos Três Exercícios Anteriores 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VI - Margem de Expansão das Despesas Obrigatórias de Caráter Continuado;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VII - Evolução do Patrimônio Líquido;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VIII - Demonstrativo da Origem e Aplicação de Recursos de Alienação de Ativos</a:t>
            </a: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/>
              <a:t>Anexo IX - Avaliação da Situação Financeira e Atuarial;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X - Receitas e Despesas Previdenciárias do Regime Próprio de Previdência dos Servidores;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XI - Projeção da Renúncia de Receita de Origem Tributária,  Creditícia e Financeira;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Anexo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XII - Riscos Fiscais;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Anexo </a:t>
            </a:r>
            <a:r>
              <a:rPr lang="pt-BR" sz="4600" b="1" dirty="0"/>
              <a:t>XIII - Subfunções Relacionadas a Emendas Parlamentares Individuais Obrigatórias;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>
                <a:solidFill>
                  <a:schemeClr val="accent6">
                    <a:lumMod val="75000"/>
                  </a:schemeClr>
                </a:solidFill>
              </a:rPr>
              <a:t>Quadro </a:t>
            </a:r>
            <a:r>
              <a:rPr lang="pt-BR" sz="4600" b="1" dirty="0">
                <a:solidFill>
                  <a:schemeClr val="accent6">
                    <a:lumMod val="75000"/>
                  </a:schemeClr>
                </a:solidFill>
              </a:rPr>
              <a:t>A – Relação de Projetos em Andamento;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r>
              <a:rPr lang="pt-BR" sz="4600" b="1" dirty="0" smtClean="0"/>
              <a:t>Quadro </a:t>
            </a:r>
            <a:r>
              <a:rPr lang="pt-BR" sz="4600" b="1" dirty="0"/>
              <a:t>B – Relatório de Conservação do Patrimônio Público.</a:t>
            </a: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80000"/>
              <a:buNone/>
              <a:defRPr/>
            </a:pPr>
            <a:endParaRPr lang="pt-BR" sz="28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Lista de Anexos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Quadros do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PLDO –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Metas e Prioridades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" y="908720"/>
            <a:ext cx="9067344" cy="55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rgbClr val="FF0000"/>
          </a:solidFill>
          <a:prstDash val="solid"/>
        </a:ln>
      </a:spPr>
      <a:bodyPr rtlCol="0" anchor="ctr"/>
      <a:lstStyle>
        <a:defPPr algn="ctr">
          <a:defRPr dirty="0">
            <a:solidFill>
              <a:srgbClr val="0000FF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</TotalTime>
  <Words>660</Words>
  <Application>Microsoft Office PowerPoint</Application>
  <PresentationFormat>Apresentação na tela (4:3)</PresentationFormat>
  <Paragraphs>119</Paragraphs>
  <Slides>23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Abrangência da LDO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pablo.pereira</dc:creator>
  <cp:lastModifiedBy>Diego Jacques da Silva</cp:lastModifiedBy>
  <cp:revision>592</cp:revision>
  <cp:lastPrinted>2016-04-22T20:13:43Z</cp:lastPrinted>
  <dcterms:created xsi:type="dcterms:W3CDTF">2013-05-10T14:16:05Z</dcterms:created>
  <dcterms:modified xsi:type="dcterms:W3CDTF">2018-06-05T13:59:38Z</dcterms:modified>
</cp:coreProperties>
</file>