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348" r:id="rId3"/>
    <p:sldId id="310" r:id="rId4"/>
    <p:sldId id="337" r:id="rId5"/>
    <p:sldId id="343" r:id="rId6"/>
    <p:sldId id="338" r:id="rId7"/>
    <p:sldId id="346" r:id="rId8"/>
    <p:sldId id="344" r:id="rId9"/>
    <p:sldId id="345" r:id="rId10"/>
    <p:sldId id="325" r:id="rId11"/>
    <p:sldId id="339" r:id="rId12"/>
    <p:sldId id="308" r:id="rId13"/>
    <p:sldId id="309" r:id="rId14"/>
    <p:sldId id="350" r:id="rId15"/>
    <p:sldId id="321" r:id="rId16"/>
    <p:sldId id="351" r:id="rId17"/>
    <p:sldId id="353" r:id="rId18"/>
    <p:sldId id="356" r:id="rId19"/>
    <p:sldId id="324" r:id="rId20"/>
    <p:sldId id="357" r:id="rId21"/>
    <p:sldId id="358" r:id="rId22"/>
    <p:sldId id="305" r:id="rId23"/>
    <p:sldId id="354" r:id="rId24"/>
    <p:sldId id="340" r:id="rId25"/>
    <p:sldId id="331" r:id="rId26"/>
    <p:sldId id="330" r:id="rId27"/>
    <p:sldId id="359" r:id="rId28"/>
    <p:sldId id="320" r:id="rId29"/>
    <p:sldId id="333" r:id="rId30"/>
    <p:sldId id="334" r:id="rId31"/>
    <p:sldId id="341" r:id="rId32"/>
    <p:sldId id="352" r:id="rId33"/>
    <p:sldId id="342" r:id="rId34"/>
    <p:sldId id="360" r:id="rId35"/>
    <p:sldId id="322" r:id="rId36"/>
    <p:sldId id="326" r:id="rId37"/>
    <p:sldId id="327" r:id="rId38"/>
    <p:sldId id="328" r:id="rId39"/>
    <p:sldId id="329" r:id="rId40"/>
    <p:sldId id="332" r:id="rId41"/>
    <p:sldId id="323" r:id="rId42"/>
    <p:sldId id="335" r:id="rId43"/>
    <p:sldId id="336" r:id="rId4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IM%20SEMOB%20(convergencia%20Edital)\SIM%20IPK%20Edital%20(de%2025%20em%2025%25)\Quadro%20resumo%20tarifas%20(de%2025%20em%2025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IM%20SEMOB%20(convergencia%20Edital)\SIM%20IPK%20Edital%20(de%2025%20em%2025%25)\Quadro%20resumo%20tarifas%20(de%2025%20em%2025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ados%20financeiros%20e%20or&#231;ament&#225;ri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BR" sz="1100"/>
              <a:t>Simulação</a:t>
            </a:r>
            <a:r>
              <a:rPr lang="pt-BR" sz="1100" baseline="0"/>
              <a:t> - lote 4 - IPK convergindo para Edital (variação km) - reajuste</a:t>
            </a:r>
            <a:endParaRPr lang="pt-BR" sz="110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Tarifa Técnica</c:v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Plan1!$E$32:$I$32</c:f>
              <c:numCache>
                <c:formatCode>0.0000</c:formatCode>
                <c:ptCount val="5"/>
                <c:pt idx="0">
                  <c:v>1.167263152544296</c:v>
                </c:pt>
                <c:pt idx="1">
                  <c:v>1.250965871711835</c:v>
                </c:pt>
                <c:pt idx="2">
                  <c:v>1.4165546762138694</c:v>
                </c:pt>
                <c:pt idx="3">
                  <c:v>1.5821434807159038</c:v>
                </c:pt>
                <c:pt idx="4">
                  <c:v>1.7477322852179382</c:v>
                </c:pt>
              </c:numCache>
            </c:numRef>
          </c:cat>
          <c:val>
            <c:numRef>
              <c:f>Plan1!$L$11:$P$11</c:f>
              <c:numCache>
                <c:formatCode>_-"R$"\ * #,##0.0000_-;\-"R$"\ * #,##0.0000_-;_-"R$"\ * "-"??_-;_-@_-</c:formatCode>
                <c:ptCount val="5"/>
                <c:pt idx="0">
                  <c:v>4.2544293305493168</c:v>
                </c:pt>
                <c:pt idx="1">
                  <c:v>4.1787022959541105</c:v>
                </c:pt>
                <c:pt idx="2">
                  <c:v>4.0632553288258908</c:v>
                </c:pt>
                <c:pt idx="3">
                  <c:v>3.9789936203689189</c:v>
                </c:pt>
                <c:pt idx="4">
                  <c:v>3.915247026208839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7994608"/>
        <c:axId val="157997744"/>
      </c:lineChart>
      <c:catAx>
        <c:axId val="157994608"/>
        <c:scaling>
          <c:orientation val="minMax"/>
        </c:scaling>
        <c:delete val="0"/>
        <c:axPos val="b"/>
        <c:numFmt formatCode="#,##0.00" sourceLinked="0"/>
        <c:majorTickMark val="out"/>
        <c:minorTickMark val="none"/>
        <c:tickLblPos val="nextTo"/>
        <c:crossAx val="157997744"/>
        <c:crosses val="autoZero"/>
        <c:auto val="1"/>
        <c:lblAlgn val="ctr"/>
        <c:lblOffset val="100"/>
        <c:noMultiLvlLbl val="0"/>
      </c:catAx>
      <c:valAx>
        <c:axId val="157997744"/>
        <c:scaling>
          <c:orientation val="minMax"/>
          <c:min val="2.2000000000000002"/>
        </c:scaling>
        <c:delete val="0"/>
        <c:axPos val="l"/>
        <c:majorGridlines/>
        <c:numFmt formatCode="_-&quot;R$&quot;\ * #,##0.0000_-;\-&quot;R$&quot;\ * #,##0.0000_-;_-&quot;R$&quot;\ * &quot;-&quot;??_-;_-@_-" sourceLinked="1"/>
        <c:majorTickMark val="out"/>
        <c:minorTickMark val="none"/>
        <c:tickLblPos val="nextTo"/>
        <c:crossAx val="157994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BR" sz="1100"/>
              <a:t>Simulação</a:t>
            </a:r>
            <a:r>
              <a:rPr lang="pt-BR" sz="1100" baseline="0"/>
              <a:t> - lote 4 - IPK convergindo para Edital (variação pax) - reajuste</a:t>
            </a:r>
            <a:endParaRPr lang="pt-BR" sz="110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Tarifa Técnica</c:v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Plan1!$E$32:$I$32</c:f>
              <c:numCache>
                <c:formatCode>0.0000</c:formatCode>
                <c:ptCount val="5"/>
                <c:pt idx="0">
                  <c:v>1.167263152544296</c:v>
                </c:pt>
                <c:pt idx="1">
                  <c:v>1.250965871711835</c:v>
                </c:pt>
                <c:pt idx="2">
                  <c:v>1.4165546762138694</c:v>
                </c:pt>
                <c:pt idx="3">
                  <c:v>1.5821434807159038</c:v>
                </c:pt>
                <c:pt idx="4">
                  <c:v>1.7477322852179382</c:v>
                </c:pt>
              </c:numCache>
            </c:numRef>
          </c:cat>
          <c:val>
            <c:numRef>
              <c:f>Plan1!$L$22:$P$22</c:f>
              <c:numCache>
                <c:formatCode>_-"R$"\ * #,##0.0000_-;\-"R$"\ * #,##0.0000_-;_-"R$"\ * "-"??_-;_-@_-</c:formatCode>
                <c:ptCount val="5"/>
                <c:pt idx="0">
                  <c:v>4.2544293305493168</c:v>
                </c:pt>
                <c:pt idx="1">
                  <c:v>3.9490366651561506</c:v>
                </c:pt>
                <c:pt idx="2">
                  <c:v>3.4512015760934331</c:v>
                </c:pt>
                <c:pt idx="3">
                  <c:v>3.0575743785115788</c:v>
                </c:pt>
                <c:pt idx="4">
                  <c:v>2.7385355583563387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7996960"/>
        <c:axId val="158631984"/>
      </c:lineChart>
      <c:catAx>
        <c:axId val="157996960"/>
        <c:scaling>
          <c:orientation val="minMax"/>
        </c:scaling>
        <c:delete val="0"/>
        <c:axPos val="b"/>
        <c:numFmt formatCode="#,##0.00" sourceLinked="0"/>
        <c:majorTickMark val="out"/>
        <c:minorTickMark val="none"/>
        <c:tickLblPos val="nextTo"/>
        <c:crossAx val="158631984"/>
        <c:crosses val="autoZero"/>
        <c:auto val="1"/>
        <c:lblAlgn val="ctr"/>
        <c:lblOffset val="100"/>
        <c:noMultiLvlLbl val="0"/>
      </c:catAx>
      <c:valAx>
        <c:axId val="158631984"/>
        <c:scaling>
          <c:orientation val="minMax"/>
          <c:min val="2.2000000000000002"/>
        </c:scaling>
        <c:delete val="0"/>
        <c:axPos val="l"/>
        <c:majorGridlines/>
        <c:numFmt formatCode="_-&quot;R$&quot;\ * #,##0.0000_-;\-&quot;R$&quot;\ * #,##0.0000_-;_-&quot;R$&quot;\ * &quot;-&quot;??_-;_-@_-" sourceLinked="1"/>
        <c:majorTickMark val="out"/>
        <c:minorTickMark val="none"/>
        <c:tickLblPos val="nextTo"/>
        <c:crossAx val="157996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14188999945314E-2"/>
          <c:y val="3.9107465479868736E-2"/>
          <c:w val="0.82109405167742"/>
          <c:h val="0.8922440229027641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'PLE-PNE (2)'!$G$36</c:f>
              <c:strCache>
                <c:ptCount val="1"/>
                <c:pt idx="0">
                  <c:v>$ PCD/PLE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 u="sng">
                    <a:solidFill>
                      <a:srgbClr val="C00000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'PLE-PNE (2)'!$D$37:$D$39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 (Execução + Previsão)</c:v>
                </c:pt>
              </c:strCache>
            </c:strRef>
          </c:cat>
          <c:val>
            <c:numRef>
              <c:f>'PLE-PNE (2)'!$G$42:$G$44</c:f>
              <c:numCache>
                <c:formatCode>_(* #,##0.00_);_(* \(#,##0.00\);_(* "-"??_);_(@_)</c:formatCode>
                <c:ptCount val="3"/>
                <c:pt idx="0">
                  <c:v>124548322.71000001</c:v>
                </c:pt>
                <c:pt idx="1">
                  <c:v>160690121.33999997</c:v>
                </c:pt>
                <c:pt idx="2">
                  <c:v>178549519.38999999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633944"/>
        <c:axId val="158633552"/>
      </c:barChart>
      <c:lineChart>
        <c:grouping val="standard"/>
        <c:varyColors val="0"/>
        <c:ser>
          <c:idx val="0"/>
          <c:order val="0"/>
          <c:tx>
            <c:strRef>
              <c:f>'PLE-PNE (2)'!$H$41</c:f>
              <c:strCache>
                <c:ptCount val="1"/>
                <c:pt idx="0">
                  <c:v>% de Crescimento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circle"/>
            <c:size val="10"/>
            <c:spPr>
              <a:solidFill>
                <a:srgbClr val="002060"/>
              </a:solidFill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881120555786655"/>
                  <c:y val="3.8043055885848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29,0%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9205846233905705"/>
                  <c:y val="4.227006209538688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11,1%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>
                    <a:solidFill>
                      <a:srgbClr val="002060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'PLE-PNE (2)'!$D$37:$D$39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 (Execução + Previsão)</c:v>
                </c:pt>
              </c:strCache>
            </c:strRef>
          </c:cat>
          <c:val>
            <c:numRef>
              <c:f>'PLE-PNE (2)'!$H$42:$H$44</c:f>
              <c:numCache>
                <c:formatCode>0.0</c:formatCode>
                <c:ptCount val="3"/>
                <c:pt idx="0">
                  <c:v>17</c:v>
                </c:pt>
                <c:pt idx="1">
                  <c:v>22</c:v>
                </c:pt>
                <c:pt idx="2">
                  <c:v>24.5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633160"/>
        <c:axId val="158632768"/>
      </c:lineChart>
      <c:valAx>
        <c:axId val="158632768"/>
        <c:scaling>
          <c:orientation val="minMax"/>
          <c:max val="35"/>
          <c:min val="0"/>
        </c:scaling>
        <c:delete val="0"/>
        <c:axPos val="r"/>
        <c:majorGridlines>
          <c:spPr>
            <a:ln>
              <a:solidFill>
                <a:sysClr val="window" lastClr="FFFFFF"/>
              </a:solidFill>
            </a:ln>
          </c:spPr>
        </c:majorGridlines>
        <c:numFmt formatCode="0.0" sourceLinked="1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rgbClr val="002060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pt-BR"/>
          </a:p>
        </c:txPr>
        <c:crossAx val="158633160"/>
        <c:crosses val="max"/>
        <c:crossBetween val="between"/>
        <c:majorUnit val="1"/>
      </c:valAx>
      <c:catAx>
        <c:axId val="1586331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158632768"/>
        <c:crosses val="autoZero"/>
        <c:auto val="1"/>
        <c:lblAlgn val="ctr"/>
        <c:lblOffset val="100"/>
        <c:noMultiLvlLbl val="0"/>
      </c:catAx>
      <c:valAx>
        <c:axId val="158633552"/>
        <c:scaling>
          <c:orientation val="minMax"/>
          <c:max val="250000000"/>
        </c:scaling>
        <c:delete val="0"/>
        <c:axPos val="l"/>
        <c:numFmt formatCode="_(* #,##0.00_);_(* \(#,##0.00\);_(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158633944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5.6105267344716712E-3"/>
                <c:y val="0.38910124695019005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pt-BR"/>
                    <a:t>R$</a:t>
                  </a:r>
                  <a:r>
                    <a:rPr lang="pt-BR" baseline="0"/>
                    <a:t> </a:t>
                  </a:r>
                  <a:r>
                    <a:rPr lang="pt-BR"/>
                    <a:t>Milhões</a:t>
                  </a:r>
                </a:p>
              </c:rich>
            </c:tx>
          </c:dispUnitsLbl>
        </c:dispUnits>
      </c:valAx>
      <c:catAx>
        <c:axId val="158633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8633552"/>
        <c:crosses val="autoZero"/>
        <c:auto val="1"/>
        <c:lblAlgn val="ctr"/>
        <c:lblOffset val="100"/>
        <c:noMultiLvlLbl val="0"/>
      </c:cat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0683606729897561"/>
          <c:y val="0.107650698179941"/>
          <c:w val="0.28224421543635336"/>
          <c:h val="0.11941042700103552"/>
        </c:manualLayout>
      </c:layout>
      <c:overlay val="0"/>
      <c:txPr>
        <a:bodyPr/>
        <a:lstStyle/>
        <a:p>
          <a:pPr>
            <a:defRPr sz="15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7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3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1"/>
            <a:ext cx="76200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1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9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9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7"/>
            <a:ext cx="3810000" cy="1162051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5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2"/>
            <a:ext cx="685800" cy="204311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1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1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3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5" y="-54"/>
            <a:ext cx="8131127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9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49"/>
            <a:ext cx="2133600" cy="476251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FA6EF8-DA29-4D39-AFD8-8EEC94C0AC89}" type="datetimeFigureOut">
              <a:rPr lang="pt-BR" smtClean="0"/>
              <a:pPr/>
              <a:t>10/08/2015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49"/>
            <a:ext cx="2895600" cy="476251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 dirty="0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49"/>
            <a:ext cx="457200" cy="476251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93180FA-B010-40F2-871E-139C9CC9D6B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Imagem 12" descr="governo de brasília1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5018856" y="5565602"/>
            <a:ext cx="3657600" cy="1247775"/>
          </a:xfrm>
          <a:prstGeom prst="rect">
            <a:avLst/>
          </a:prstGeom>
        </p:spPr>
      </p:pic>
      <p:sp>
        <p:nvSpPr>
          <p:cNvPr id="14" name="Retângulo 13"/>
          <p:cNvSpPr/>
          <p:nvPr userDrawn="1"/>
        </p:nvSpPr>
        <p:spPr>
          <a:xfrm>
            <a:off x="467544" y="604509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8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Secretaria de Estado de Mobilidade do Distrito Federal</a:t>
            </a:r>
          </a:p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Secretaria de Mobilidade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595160"/>
          </a:xfrm>
        </p:spPr>
        <p:txBody>
          <a:bodyPr>
            <a:normAutofit fontScale="92500" lnSpcReduction="10000"/>
          </a:bodyPr>
          <a:lstStyle/>
          <a:p>
            <a:endParaRPr lang="pt-BR" dirty="0" smtClean="0"/>
          </a:p>
          <a:p>
            <a:pPr algn="ctr"/>
            <a:endParaRPr lang="pt-BR" b="1" u="sng" dirty="0" smtClean="0"/>
          </a:p>
          <a:p>
            <a:pPr algn="ctr"/>
            <a:endParaRPr lang="pt-BR" b="1" u="sng" dirty="0"/>
          </a:p>
          <a:p>
            <a:pPr algn="ctr"/>
            <a:endParaRPr lang="pt-BR" b="1" u="sng" dirty="0" smtClean="0"/>
          </a:p>
          <a:p>
            <a:pPr algn="ctr"/>
            <a:r>
              <a:rPr lang="pt-BR" b="1" u="sng" dirty="0" smtClean="0"/>
              <a:t>CPI do Transporte Público (</a:t>
            </a:r>
            <a:r>
              <a:rPr lang="pt-BR" b="1" u="sng" dirty="0" err="1" smtClean="0"/>
              <a:t>Req</a:t>
            </a:r>
            <a:r>
              <a:rPr lang="pt-BR" b="1" u="sng" dirty="0" smtClean="0"/>
              <a:t>. nº 562/2015)</a:t>
            </a:r>
          </a:p>
          <a:p>
            <a:pPr algn="ctr"/>
            <a:r>
              <a:rPr lang="pt-BR" dirty="0" smtClean="0"/>
              <a:t>“Investigar </a:t>
            </a:r>
            <a:r>
              <a:rPr lang="pt-BR" dirty="0"/>
              <a:t>irregularidades na Concorrência Pública nº 01/2012 da Secretaria de Transportes do </a:t>
            </a:r>
            <a:r>
              <a:rPr lang="pt-BR" dirty="0" smtClean="0"/>
              <a:t>DF.”</a:t>
            </a:r>
          </a:p>
          <a:p>
            <a:endParaRPr lang="pt-BR" dirty="0"/>
          </a:p>
          <a:p>
            <a:pPr algn="ctr"/>
            <a:r>
              <a:rPr lang="pt-BR" dirty="0" smtClean="0"/>
              <a:t>10 de agosto de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Cooperativas: Linhas inalteradas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b="1" dirty="0" smtClean="0"/>
              <a:t>Decreto nº 33.556, de 2 de março de 2012</a:t>
            </a:r>
          </a:p>
          <a:p>
            <a:pPr lvl="1"/>
            <a:r>
              <a:rPr lang="pt-BR" dirty="0" smtClean="0"/>
              <a:t>Contratos das Cooperativas permanecerão vigentes até </a:t>
            </a:r>
            <a:r>
              <a:rPr lang="pt-BR" dirty="0"/>
              <a:t>o advento de seu termo final ou até a sua </a:t>
            </a:r>
            <a:r>
              <a:rPr lang="pt-BR" dirty="0" smtClean="0"/>
              <a:t>extinção (art. 3º, </a:t>
            </a:r>
            <a:r>
              <a:rPr lang="pt-BR" i="1" dirty="0" smtClean="0"/>
              <a:t>caput</a:t>
            </a:r>
            <a:r>
              <a:rPr lang="pt-BR" dirty="0" smtClean="0"/>
              <a:t>)</a:t>
            </a:r>
            <a:endParaRPr lang="pt-BR" dirty="0"/>
          </a:p>
          <a:p>
            <a:pPr lvl="1"/>
            <a:r>
              <a:rPr lang="pt-BR" dirty="0" smtClean="0"/>
              <a:t>Itinerários das linhas permanecerão </a:t>
            </a:r>
            <a:r>
              <a:rPr lang="pt-BR" dirty="0"/>
              <a:t>inalterados a partir da data de operação das novas concessões do </a:t>
            </a:r>
            <a:r>
              <a:rPr lang="pt-BR" dirty="0" smtClean="0"/>
              <a:t>serviço (art. 3º, § 2º).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457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Apropriação de Custos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Cooperativas e Empresas são remuneradas por passageiro transportado</a:t>
            </a:r>
          </a:p>
          <a:p>
            <a:r>
              <a:rPr lang="pt-BR" dirty="0" smtClean="0"/>
              <a:t>Cooperativas</a:t>
            </a:r>
            <a:endParaRPr lang="pt-BR" dirty="0"/>
          </a:p>
          <a:p>
            <a:pPr lvl="1"/>
            <a:r>
              <a:rPr lang="pt-BR" dirty="0"/>
              <a:t>Unidade de medição do serviço: custo </a:t>
            </a:r>
            <a:r>
              <a:rPr lang="pt-BR" dirty="0" smtClean="0"/>
              <a:t>total admitido (quilometragem admitida)</a:t>
            </a:r>
            <a:endParaRPr lang="pt-BR" dirty="0"/>
          </a:p>
          <a:p>
            <a:pPr lvl="1"/>
            <a:r>
              <a:rPr lang="pt-BR" dirty="0" smtClean="0"/>
              <a:t>Metodologia: planilha </a:t>
            </a:r>
            <a:r>
              <a:rPr lang="pt-BR" dirty="0"/>
              <a:t>de </a:t>
            </a:r>
            <a:r>
              <a:rPr lang="pt-BR" dirty="0" smtClean="0"/>
              <a:t>custos</a:t>
            </a:r>
          </a:p>
          <a:p>
            <a:pPr lvl="1"/>
            <a:r>
              <a:rPr lang="pt-BR" dirty="0" smtClean="0"/>
              <a:t>Remuneração: tarifa usuário</a:t>
            </a:r>
            <a:endParaRPr lang="pt-BR" dirty="0"/>
          </a:p>
          <a:p>
            <a:r>
              <a:rPr lang="pt-BR" dirty="0" smtClean="0"/>
              <a:t>Bacias</a:t>
            </a:r>
          </a:p>
          <a:p>
            <a:pPr lvl="1"/>
            <a:r>
              <a:rPr lang="pt-BR" dirty="0" smtClean="0"/>
              <a:t>Unidade de medição do serviço: custo por passageiro transportado</a:t>
            </a:r>
          </a:p>
          <a:p>
            <a:pPr lvl="1"/>
            <a:r>
              <a:rPr lang="pt-BR" dirty="0" smtClean="0"/>
              <a:t>Metodologia: fluxo de caixa descontado</a:t>
            </a:r>
          </a:p>
          <a:p>
            <a:pPr lvl="1"/>
            <a:r>
              <a:rPr lang="pt-BR" dirty="0" smtClean="0"/>
              <a:t>Remuneração: tarifa técnica</a:t>
            </a:r>
          </a:p>
        </p:txBody>
      </p:sp>
    </p:spTree>
    <p:extLst>
      <p:ext uri="{BB962C8B-B14F-4D97-AF65-F5344CB8AC3E}">
        <p14:creationId xmlns:p14="http://schemas.microsoft.com/office/powerpoint/2010/main" val="390121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PNMU: Política Tarifária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pt-BR" dirty="0" smtClean="0"/>
              <a:t>Art</a:t>
            </a:r>
            <a:r>
              <a:rPr lang="pt-BR" dirty="0"/>
              <a:t>. 8</a:t>
            </a:r>
            <a:r>
              <a:rPr lang="pt-BR" u="sng" baseline="30000" dirty="0"/>
              <a:t>o</a:t>
            </a:r>
            <a:r>
              <a:rPr lang="pt-BR" dirty="0"/>
              <a:t>  A política tarifária do serviço de transporte público coletivo é orientada pelas seguintes diretrizes: </a:t>
            </a:r>
            <a:endParaRPr lang="pt-BR" dirty="0" smtClean="0"/>
          </a:p>
          <a:p>
            <a:pPr marL="82296" indent="0">
              <a:buNone/>
            </a:pPr>
            <a:r>
              <a:rPr lang="pt-BR" dirty="0" smtClean="0"/>
              <a:t>.....................................................................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IV </a:t>
            </a:r>
            <a:r>
              <a:rPr lang="pt-BR" dirty="0"/>
              <a:t>- contribuição dos </a:t>
            </a:r>
            <a:r>
              <a:rPr lang="pt-BR" b="1" u="sng" dirty="0"/>
              <a:t>beneficiários diretos e indiretos</a:t>
            </a:r>
            <a:r>
              <a:rPr lang="pt-BR" dirty="0"/>
              <a:t> para custeio da operação dos serviços; </a:t>
            </a:r>
            <a:endParaRPr lang="pt-BR" dirty="0" smtClean="0"/>
          </a:p>
          <a:p>
            <a:pPr marL="82296" indent="0">
              <a:buNone/>
            </a:pPr>
            <a:r>
              <a:rPr lang="pt-BR" dirty="0" smtClean="0"/>
              <a:t>.....................................................................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VI </a:t>
            </a:r>
            <a:r>
              <a:rPr lang="pt-BR" dirty="0"/>
              <a:t>- modicidade da tarifa </a:t>
            </a:r>
            <a:r>
              <a:rPr lang="pt-BR" b="1" u="sng" dirty="0"/>
              <a:t>para o usuário</a:t>
            </a:r>
            <a:r>
              <a:rPr lang="pt-BR" dirty="0"/>
              <a:t>; </a:t>
            </a:r>
          </a:p>
          <a:p>
            <a:pPr marL="82296" indent="0">
              <a:buNone/>
            </a:pPr>
            <a:r>
              <a:rPr lang="pt-BR" dirty="0"/>
              <a:t>VII - </a:t>
            </a:r>
            <a:r>
              <a:rPr lang="pt-BR" b="1" u="sng" dirty="0"/>
              <a:t>integração</a:t>
            </a:r>
            <a:r>
              <a:rPr lang="pt-BR" dirty="0"/>
              <a:t> física, tarifária e operacional dos diferentes modos e das redes de transporte público e privado nas cidades; </a:t>
            </a:r>
            <a:endParaRPr lang="pt-BR" dirty="0" smtClean="0"/>
          </a:p>
          <a:p>
            <a:pPr marL="82296" indent="0">
              <a:buNone/>
            </a:pPr>
            <a:r>
              <a:rPr lang="pt-BR" dirty="0" smtClean="0"/>
              <a:t>.....................................................................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850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PNMU: Regime Econômico e Financeiro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pt-BR" b="1" dirty="0" smtClean="0"/>
              <a:t>Art</a:t>
            </a:r>
            <a:r>
              <a:rPr lang="pt-BR" b="1" dirty="0"/>
              <a:t>. 9</a:t>
            </a:r>
            <a:r>
              <a:rPr lang="pt-BR" b="1" u="sng" baseline="30000" dirty="0"/>
              <a:t>o</a:t>
            </a:r>
            <a:r>
              <a:rPr lang="pt-BR" dirty="0"/>
              <a:t>  O regime econômico e financeiro da concessão e o da permissão do serviço de transporte público coletivo serão estabelecidos no respectivo edital de licitação, sendo a tarifa de remuneração da prestação de serviço de transporte público coletivo resultante do </a:t>
            </a:r>
            <a:r>
              <a:rPr lang="pt-BR" b="1" u="sng" dirty="0"/>
              <a:t>processo licitatório da outorga</a:t>
            </a:r>
            <a:r>
              <a:rPr lang="pt-BR" dirty="0"/>
              <a:t> do poder público. </a:t>
            </a:r>
          </a:p>
          <a:p>
            <a:pPr marL="82296" indent="0">
              <a:buNone/>
            </a:pPr>
            <a:r>
              <a:rPr lang="pt-BR" dirty="0"/>
              <a:t>§ 1</a:t>
            </a:r>
            <a:r>
              <a:rPr lang="pt-BR" u="sng" baseline="30000" dirty="0"/>
              <a:t>o</a:t>
            </a:r>
            <a:r>
              <a:rPr lang="pt-BR" dirty="0"/>
              <a:t>  A </a:t>
            </a:r>
            <a:r>
              <a:rPr lang="pt-BR" b="1" u="sng" dirty="0"/>
              <a:t>tarifa de remuneração </a:t>
            </a:r>
            <a:r>
              <a:rPr lang="pt-BR" dirty="0"/>
              <a:t>da prestação do serviço de transporte público coletivo deverá ser constituída pelo preço público cobrado do usuário pelos serviços somado à receita oriunda de outras fontes de custeio, de forma a cobrir os reais custos do serviço prestado ao usuário por operador público ou privado, além da remuneração do prestador. </a:t>
            </a:r>
          </a:p>
          <a:p>
            <a:pPr marL="82296" indent="0">
              <a:buNone/>
            </a:pPr>
            <a:r>
              <a:rPr lang="pt-BR" dirty="0"/>
              <a:t>§ 2</a:t>
            </a:r>
            <a:r>
              <a:rPr lang="pt-BR" u="sng" baseline="30000" dirty="0"/>
              <a:t>o</a:t>
            </a:r>
            <a:r>
              <a:rPr lang="pt-BR" dirty="0"/>
              <a:t>  O </a:t>
            </a:r>
            <a:r>
              <a:rPr lang="pt-BR" b="1" u="sng" dirty="0"/>
              <a:t>preço público </a:t>
            </a:r>
            <a:r>
              <a:rPr lang="pt-BR" dirty="0"/>
              <a:t>cobrado do usuário pelo uso do transporte público coletivo denomina-se tarifa pública, sendo instituída por ato específico do poder público outorgante. </a:t>
            </a:r>
          </a:p>
          <a:p>
            <a:pPr marL="82296" indent="0">
              <a:buNone/>
            </a:pPr>
            <a:r>
              <a:rPr lang="pt-BR" dirty="0"/>
              <a:t>§ 3</a:t>
            </a:r>
            <a:r>
              <a:rPr lang="pt-BR" u="sng" baseline="30000" dirty="0"/>
              <a:t>o</a:t>
            </a:r>
            <a:r>
              <a:rPr lang="pt-BR" dirty="0"/>
              <a:t>  A existência de diferença a menor entre o valor monetário da tarifa de remuneração da prestação do serviço de transporte público de passageiros e a tarifa pública cobrada do usuário denomina-se </a:t>
            </a:r>
            <a:r>
              <a:rPr lang="pt-BR" dirty="0" smtClean="0"/>
              <a:t>déficit</a:t>
            </a:r>
            <a:r>
              <a:rPr lang="pt-BR" b="1" dirty="0"/>
              <a:t> </a:t>
            </a:r>
            <a:r>
              <a:rPr lang="pt-BR" dirty="0"/>
              <a:t>ou </a:t>
            </a:r>
            <a:r>
              <a:rPr lang="pt-BR" b="1" u="sng" dirty="0"/>
              <a:t>subsídio tarifário</a:t>
            </a:r>
            <a:r>
              <a:rPr lang="pt-BR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417466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PNMU: Regime Econômico e Financeiro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pt-BR" dirty="0" smtClean="0"/>
              <a:t>§ </a:t>
            </a:r>
            <a:r>
              <a:rPr lang="pt-BR" dirty="0"/>
              <a:t>5</a:t>
            </a:r>
            <a:r>
              <a:rPr lang="pt-BR" u="sng" baseline="30000" dirty="0"/>
              <a:t>o</a:t>
            </a:r>
            <a:r>
              <a:rPr lang="pt-BR" dirty="0"/>
              <a:t>  Caso o poder público opte pela adoção de subsídio tarifário, o </a:t>
            </a:r>
            <a:r>
              <a:rPr lang="pt-BR" dirty="0" smtClean="0"/>
              <a:t>déficit</a:t>
            </a:r>
            <a:r>
              <a:rPr lang="pt-BR" b="1" dirty="0"/>
              <a:t> </a:t>
            </a:r>
            <a:r>
              <a:rPr lang="pt-BR" dirty="0"/>
              <a:t>originado deverá ser coberto por receitas </a:t>
            </a:r>
            <a:r>
              <a:rPr lang="pt-BR" dirty="0" err="1"/>
              <a:t>extratarifárias</a:t>
            </a:r>
            <a:r>
              <a:rPr lang="pt-BR" dirty="0"/>
              <a:t>, receitas alternativas, </a:t>
            </a:r>
            <a:r>
              <a:rPr lang="pt-BR" b="1" u="sng" dirty="0"/>
              <a:t>subsídios orçamentários</a:t>
            </a:r>
            <a:r>
              <a:rPr lang="pt-BR" dirty="0"/>
              <a:t>, subsídios cruzados </a:t>
            </a:r>
            <a:r>
              <a:rPr lang="pt-BR" dirty="0" err="1"/>
              <a:t>intrassetoriais</a:t>
            </a:r>
            <a:r>
              <a:rPr lang="pt-BR" dirty="0"/>
              <a:t> e </a:t>
            </a:r>
            <a:r>
              <a:rPr lang="pt-BR" dirty="0" err="1"/>
              <a:t>intersetoriais</a:t>
            </a:r>
            <a:r>
              <a:rPr lang="pt-BR" dirty="0"/>
              <a:t> provenientes de outras categorias de beneficiários dos serviços de transporte, dentre outras fontes, instituídos pelo poder público delegante. </a:t>
            </a:r>
          </a:p>
          <a:p>
            <a:pPr marL="82296" indent="0">
              <a:buNone/>
            </a:pPr>
            <a:r>
              <a:rPr lang="pt-BR" dirty="0" smtClean="0"/>
              <a:t>........................</a:t>
            </a:r>
            <a:endParaRPr lang="pt-BR" dirty="0"/>
          </a:p>
          <a:p>
            <a:pPr marL="82296" indent="0">
              <a:buNone/>
            </a:pPr>
            <a:r>
              <a:rPr lang="pt-BR" dirty="0"/>
              <a:t>§ 7</a:t>
            </a:r>
            <a:r>
              <a:rPr lang="pt-BR" u="sng" baseline="30000" dirty="0"/>
              <a:t>o</a:t>
            </a:r>
            <a:r>
              <a:rPr lang="pt-BR" dirty="0"/>
              <a:t>  Competem ao poder público delegante a fixação, o </a:t>
            </a:r>
            <a:r>
              <a:rPr lang="pt-BR" b="1" u="sng" dirty="0"/>
              <a:t>reajuste</a:t>
            </a:r>
            <a:r>
              <a:rPr lang="pt-BR" dirty="0"/>
              <a:t> e a </a:t>
            </a:r>
            <a:r>
              <a:rPr lang="pt-BR" b="1" u="sng" dirty="0"/>
              <a:t>revisão</a:t>
            </a:r>
            <a:r>
              <a:rPr lang="pt-BR" dirty="0"/>
              <a:t> da tarifa de remuneração da prestação do serviço e da tarifa pública a ser cobrada do usuário. </a:t>
            </a:r>
            <a:endParaRPr lang="pt-BR" dirty="0" smtClean="0"/>
          </a:p>
          <a:p>
            <a:pPr marL="82296" indent="0">
              <a:buNone/>
            </a:pPr>
            <a:r>
              <a:rPr lang="pt-BR" dirty="0" smtClean="0"/>
              <a:t>............................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064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Remuneração por Tarifa Técnica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0148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pt-BR" b="1" dirty="0"/>
              <a:t>Decreto nº 33.559/2012</a:t>
            </a:r>
          </a:p>
          <a:p>
            <a:pPr marL="82296" indent="0">
              <a:buNone/>
            </a:pPr>
            <a:r>
              <a:rPr lang="pt-BR" dirty="0" smtClean="0"/>
              <a:t>Art</a:t>
            </a:r>
            <a:r>
              <a:rPr lang="pt-BR" dirty="0"/>
              <a:t>. 2º A remuneração de cada </a:t>
            </a:r>
            <a:r>
              <a:rPr lang="pt-BR" dirty="0" err="1"/>
              <a:t>delegatário</a:t>
            </a:r>
            <a:r>
              <a:rPr lang="pt-BR" dirty="0"/>
              <a:t> dos serviços a que se refere o art. 1º deste Decreto terá por base uma </a:t>
            </a:r>
            <a:r>
              <a:rPr lang="pt-BR" b="1" u="sng" dirty="0"/>
              <a:t>tarifa técnica</a:t>
            </a:r>
            <a:r>
              <a:rPr lang="pt-BR" dirty="0"/>
              <a:t>, sendo o valor total dessa remuneração calculado pela multiplicação dessa tarifa pelo número de passageiros pagantes transportados em determinado período.</a:t>
            </a:r>
          </a:p>
          <a:p>
            <a:pPr marL="82296" indent="0">
              <a:buNone/>
            </a:pPr>
            <a:r>
              <a:rPr lang="pt-BR" dirty="0"/>
              <a:t>§ 1º As tarifas técnicas das </a:t>
            </a:r>
            <a:r>
              <a:rPr lang="pt-BR" b="1" u="sng" dirty="0"/>
              <a:t>novas concessões</a:t>
            </a:r>
            <a:r>
              <a:rPr lang="pt-BR" dirty="0"/>
              <a:t> do serviço básico rodoviário referidas no caput do art. 1º deste Decreto serão fixadas de acordo com as </a:t>
            </a:r>
            <a:r>
              <a:rPr lang="pt-BR" b="1" u="sng" dirty="0"/>
              <a:t>propostas vencedoras</a:t>
            </a:r>
            <a:r>
              <a:rPr lang="pt-BR" dirty="0"/>
              <a:t> da respectiva licitação, sendo reajustadas ou revistas nos prazos e condições estabelecidas nos contratos de concessão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601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0148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pt-BR" sz="2000" dirty="0"/>
              <a:t>§ 2º As tarifas técnicas de remuneração do serviço básico rodoviário delegado em decorrência dos processos licitatórios </a:t>
            </a:r>
            <a:r>
              <a:rPr lang="pt-BR" sz="2000" dirty="0" err="1"/>
              <a:t>nºs</a:t>
            </a:r>
            <a:r>
              <a:rPr lang="pt-BR" sz="2000" dirty="0"/>
              <a:t> 01 e 02/2007 - ST, cujos </a:t>
            </a:r>
            <a:r>
              <a:rPr lang="pt-BR" sz="2000" b="1" u="sng" dirty="0"/>
              <a:t>Termos de Permissão</a:t>
            </a:r>
            <a:r>
              <a:rPr lang="pt-BR" sz="2000" dirty="0"/>
              <a:t> se encontram em vigor por prazo determinado, serão aferidas para cada operador com a utilização da metodologia de cálculo tarifário vigente na data de publicação deste Decreto, adotada e referendada pelo Poder Concedente, considerando todos os </a:t>
            </a:r>
            <a:r>
              <a:rPr lang="pt-BR" sz="2000" b="1" u="sng" dirty="0"/>
              <a:t>custos</a:t>
            </a:r>
            <a:r>
              <a:rPr lang="pt-BR" sz="2000" dirty="0"/>
              <a:t> de pessoal, administrativos, variáveis, de capital e tributos, bem como a quilometragem rodada, o número de passageiros pagantes e os demais custos e elementos específicos desses serviços, a serem identificados pelo Poder Concedente</a:t>
            </a:r>
            <a:r>
              <a:rPr lang="pt-BR" sz="2000" dirty="0" smtClean="0"/>
              <a:t>.</a:t>
            </a:r>
            <a:endParaRPr lang="pt-BR" sz="20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Remuneração por Tarifa Técnica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050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0148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pt-BR" sz="2400" dirty="0" smtClean="0"/>
              <a:t>§ </a:t>
            </a:r>
            <a:r>
              <a:rPr lang="pt-BR" sz="2400" dirty="0"/>
              <a:t>5º As tarifas técnicas dos </a:t>
            </a:r>
            <a:r>
              <a:rPr lang="pt-BR" sz="2400" dirty="0" err="1"/>
              <a:t>delegatários</a:t>
            </a:r>
            <a:r>
              <a:rPr lang="pt-BR" sz="2400" dirty="0"/>
              <a:t> do serviço básico rodoviário de transporte público coletivo serão ajustadas por procedimento de </a:t>
            </a:r>
            <a:r>
              <a:rPr lang="pt-BR" sz="2400" b="1" u="sng" dirty="0"/>
              <a:t>reajuste, revisão ou atualização de planilha tarifária</a:t>
            </a:r>
            <a:r>
              <a:rPr lang="pt-BR" sz="2400" dirty="0"/>
              <a:t>, conforme o caso e o operador, por meio de ato administrativo próprio editado pela Secretaria de Estado de Transportes do Distrito Federal ou por entidade por ela designada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Remuneração por Tarifa Técnica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081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Tarifas Técnicas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1321523"/>
              </p:ext>
            </p:extLst>
          </p:nvPr>
        </p:nvGraphicFramePr>
        <p:xfrm>
          <a:off x="539553" y="1452488"/>
          <a:ext cx="8394898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418"/>
                <a:gridCol w="1499870"/>
                <a:gridCol w="1499870"/>
                <a:gridCol w="1499870"/>
                <a:gridCol w="1499870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Empresa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Proposta</a:t>
                      </a:r>
                      <a:r>
                        <a:rPr lang="pt-BR" baseline="0" dirty="0" smtClean="0"/>
                        <a:t> Comercial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Reajuste 2013 (6,65%)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Reajuste 2014 (12,59%)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Revisão 2015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Piracicabana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2,6555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2,8321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3,1886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Pioneira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2,3661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2,5234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2,8411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3,7427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Urbi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2,8026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2,9890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3,3653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Marechal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2,7192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2,9000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3,2651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4,7592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São José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2,7093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2,8895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3,2532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539552" y="4437112"/>
            <a:ext cx="8394136" cy="151216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sz="2400" dirty="0" smtClean="0"/>
              <a:t>Cooperativas: em procedimento de cálculo no </a:t>
            </a:r>
            <a:r>
              <a:rPr lang="pt-BR" sz="2400" dirty="0" err="1" smtClean="0"/>
              <a:t>DFTrans</a:t>
            </a:r>
            <a:r>
              <a:rPr lang="pt-BR" sz="2400" dirty="0" smtClean="0"/>
              <a:t>.</a:t>
            </a:r>
          </a:p>
          <a:p>
            <a:pPr lvl="1"/>
            <a:r>
              <a:rPr lang="pt-BR" sz="2000" dirty="0" smtClean="0"/>
              <a:t>MPDFT: primeira semana de setembro.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0119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Operação: previsto x realizado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892071"/>
              </p:ext>
            </p:extLst>
          </p:nvPr>
        </p:nvGraphicFramePr>
        <p:xfrm>
          <a:off x="107501" y="1250776"/>
          <a:ext cx="8928997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571"/>
                <a:gridCol w="1275571"/>
                <a:gridCol w="1275571"/>
                <a:gridCol w="1275571"/>
                <a:gridCol w="1275571"/>
                <a:gridCol w="1275571"/>
                <a:gridCol w="127557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Bacia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r>
                        <a:rPr lang="pt-BR" b="1" dirty="0" smtClean="0"/>
                        <a:t>Dados</a:t>
                      </a:r>
                      <a:r>
                        <a:rPr lang="pt-BR" b="1" baseline="0" dirty="0" smtClean="0"/>
                        <a:t> Operacionais (</a:t>
                      </a:r>
                      <a:r>
                        <a:rPr lang="pt-BR" b="1" baseline="0" dirty="0" smtClean="0">
                          <a:solidFill>
                            <a:schemeClr val="tx1"/>
                          </a:solidFill>
                        </a:rPr>
                        <a:t>março </a:t>
                      </a:r>
                      <a:r>
                        <a:rPr lang="pt-BR" b="1" baseline="0" dirty="0" smtClean="0"/>
                        <a:t>de 2015)</a:t>
                      </a:r>
                      <a:endParaRPr lang="pt-BR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pt-BR" dirty="0" err="1" smtClean="0"/>
                        <a:t>Passag</a:t>
                      </a:r>
                      <a:r>
                        <a:rPr lang="pt-BR" dirty="0" smtClean="0"/>
                        <a:t>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Previsto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4.442.759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6.032.365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4.161.616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4.269.689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5.200.388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Realizado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6.132.794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5.010.371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5.650.092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4.394.680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5.049.625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Diferença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+ 38%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</a:t>
                      </a:r>
                      <a:r>
                        <a:rPr lang="pt-BR" baseline="0" dirty="0" smtClean="0"/>
                        <a:t> 16,9%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+ 36%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+ 3%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- 3%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pt-BR" dirty="0" smtClean="0"/>
                        <a:t>Km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Previsto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2.407.700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3.168.504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2.391.652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2.442.988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3.259.459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Realizado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3.971.769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3.769.182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4.092.511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3.181.976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3.933.391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Diferença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+ 65%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+ 19%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+ 71%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+ 30%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+ 21%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IPK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Previsto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1,8452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1,9039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1,7401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1,7477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1,5955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Realizado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1,54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1,33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1,38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1,38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1,28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Diferença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- 16,5%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- 30,1%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- 20,7%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- 21,0%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- 19,8%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55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Sumário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dirty="0" smtClean="0"/>
              <a:t>Considerações Gerais</a:t>
            </a:r>
          </a:p>
          <a:p>
            <a:r>
              <a:rPr lang="pt-BR" dirty="0" smtClean="0"/>
              <a:t>Situação Contratual</a:t>
            </a:r>
          </a:p>
          <a:p>
            <a:r>
              <a:rPr lang="pt-BR" dirty="0" smtClean="0"/>
              <a:t>Modelos de Remuneração</a:t>
            </a:r>
          </a:p>
          <a:p>
            <a:r>
              <a:rPr lang="pt-BR" dirty="0" smtClean="0"/>
              <a:t>O que vem sendo feito?</a:t>
            </a:r>
          </a:p>
          <a:p>
            <a:r>
              <a:rPr lang="pt-BR" dirty="0" smtClean="0"/>
              <a:t>O que está programado?</a:t>
            </a:r>
          </a:p>
          <a:p>
            <a:r>
              <a:rPr lang="pt-BR" dirty="0" smtClean="0"/>
              <a:t>Orçamento</a:t>
            </a:r>
          </a:p>
          <a:p>
            <a:r>
              <a:rPr lang="pt-BR" dirty="0" smtClean="0"/>
              <a:t>Linha 064.1</a:t>
            </a:r>
          </a:p>
        </p:txBody>
      </p:sp>
    </p:spTree>
    <p:extLst>
      <p:ext uri="{BB962C8B-B14F-4D97-AF65-F5344CB8AC3E}">
        <p14:creationId xmlns:p14="http://schemas.microsoft.com/office/powerpoint/2010/main" val="345180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Tarifas Técnicas: variação km</a:t>
            </a:r>
            <a:endParaRPr lang="pt-BR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667058"/>
              </p:ext>
            </p:extLst>
          </p:nvPr>
        </p:nvGraphicFramePr>
        <p:xfrm>
          <a:off x="1115616" y="1412776"/>
          <a:ext cx="7638849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4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Tarifas Técnicas: variação passageiro</a:t>
            </a:r>
            <a:endParaRPr lang="pt-BR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933713"/>
              </p:ext>
            </p:extLst>
          </p:nvPr>
        </p:nvGraphicFramePr>
        <p:xfrm>
          <a:off x="1187624" y="1484784"/>
          <a:ext cx="7601844" cy="3973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084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Modelo Econômico-Financeiro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Remuneração proporcional aos custos.</a:t>
            </a:r>
          </a:p>
          <a:p>
            <a:r>
              <a:rPr lang="pt-BR" dirty="0"/>
              <a:t>Receita global do sistema:</a:t>
            </a:r>
          </a:p>
          <a:p>
            <a:pPr lvl="1"/>
            <a:r>
              <a:rPr lang="pt-BR" dirty="0"/>
              <a:t>Tarifa </a:t>
            </a:r>
            <a:r>
              <a:rPr lang="pt-BR" dirty="0" smtClean="0"/>
              <a:t>usuário (inclui comercialização de créditos)</a:t>
            </a:r>
            <a:endParaRPr lang="pt-BR" dirty="0"/>
          </a:p>
          <a:p>
            <a:pPr lvl="1"/>
            <a:r>
              <a:rPr lang="pt-BR" dirty="0"/>
              <a:t>Subsídio: </a:t>
            </a:r>
            <a:r>
              <a:rPr lang="pt-BR" dirty="0" smtClean="0"/>
              <a:t>PCD </a:t>
            </a:r>
            <a:r>
              <a:rPr lang="pt-BR" dirty="0"/>
              <a:t>e PLE</a:t>
            </a:r>
          </a:p>
          <a:p>
            <a:pPr lvl="1"/>
            <a:r>
              <a:rPr lang="pt-BR" dirty="0"/>
              <a:t>Publicidade</a:t>
            </a:r>
          </a:p>
          <a:p>
            <a:pPr lvl="1"/>
            <a:r>
              <a:rPr lang="pt-BR" dirty="0"/>
              <a:t>Subsídio governamental</a:t>
            </a:r>
          </a:p>
          <a:p>
            <a:r>
              <a:rPr lang="pt-BR" dirty="0" smtClean="0"/>
              <a:t>Ajuste de tarifas</a:t>
            </a:r>
          </a:p>
          <a:p>
            <a:pPr lvl="1"/>
            <a:r>
              <a:rPr lang="pt-BR" dirty="0" smtClean="0"/>
              <a:t>Reajuste: data estabelecida em contrato</a:t>
            </a:r>
          </a:p>
          <a:p>
            <a:pPr lvl="1"/>
            <a:r>
              <a:rPr lang="pt-BR" dirty="0" smtClean="0"/>
              <a:t>Revisão: a qualquer momento</a:t>
            </a:r>
          </a:p>
          <a:p>
            <a:pPr lvl="1"/>
            <a:r>
              <a:rPr lang="pt-BR" dirty="0" smtClean="0"/>
              <a:t>Atualização de planilha tarifária: </a:t>
            </a:r>
            <a:r>
              <a:rPr lang="pt-BR" dirty="0"/>
              <a:t>nos períodos e condições previstos nos instrumentos contratuais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823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vem sendo feito?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130336"/>
              </p:ext>
            </p:extLst>
          </p:nvPr>
        </p:nvGraphicFramePr>
        <p:xfrm>
          <a:off x="2555776" y="1628800"/>
          <a:ext cx="48650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11154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Bloqueio</a:t>
                      </a:r>
                      <a:r>
                        <a:rPr lang="pt-BR" baseline="0" dirty="0" smtClean="0"/>
                        <a:t> de Validadores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9/6/15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Total de validadores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6.942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Validadores bloqueados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2.347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Validadores</a:t>
                      </a:r>
                      <a:r>
                        <a:rPr lang="pt-BR" baseline="0" dirty="0" smtClean="0"/>
                        <a:t> ativos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4.595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Total de Chip Sam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6.670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Chip Sam bloqueados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2.372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Chip</a:t>
                      </a:r>
                      <a:r>
                        <a:rPr lang="pt-BR" baseline="0" dirty="0" smtClean="0"/>
                        <a:t> Sam ativos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4.298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Frota cadastrada</a:t>
                      </a:r>
                      <a:r>
                        <a:rPr lang="pt-BR" baseline="0" dirty="0" smtClean="0"/>
                        <a:t> no STPC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3.394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Frota não pertencente</a:t>
                      </a:r>
                      <a:r>
                        <a:rPr lang="pt-BR" baseline="0" dirty="0" smtClean="0"/>
                        <a:t> ao STPC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1.303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10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vem sendo feito?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285456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Validadores e Chip Sam</a:t>
            </a:r>
          </a:p>
          <a:p>
            <a:pPr lvl="1"/>
            <a:r>
              <a:rPr lang="pt-BR" dirty="0" smtClean="0"/>
              <a:t>Projeto 1 x 1 + 5% de reserva.</a:t>
            </a:r>
          </a:p>
          <a:p>
            <a:pPr lvl="1"/>
            <a:r>
              <a:rPr lang="pt-BR" dirty="0" smtClean="0"/>
              <a:t>Protocolo de monitoramento e controle dos validadores</a:t>
            </a:r>
          </a:p>
          <a:p>
            <a:r>
              <a:rPr lang="pt-BR" dirty="0" smtClean="0"/>
              <a:t>PCD</a:t>
            </a:r>
          </a:p>
          <a:p>
            <a:pPr lvl="1"/>
            <a:r>
              <a:rPr lang="pt-BR" dirty="0" smtClean="0"/>
              <a:t>1.525 cadastros em desconformidade com SEMIDH</a:t>
            </a:r>
          </a:p>
          <a:p>
            <a:pPr lvl="1"/>
            <a:r>
              <a:rPr lang="pt-BR" dirty="0" smtClean="0"/>
              <a:t>Apenas 44 retornaram ao Sistema</a:t>
            </a:r>
          </a:p>
          <a:p>
            <a:r>
              <a:rPr lang="pt-BR" dirty="0"/>
              <a:t>Recadastramento do cartão funcional</a:t>
            </a:r>
          </a:p>
          <a:p>
            <a:r>
              <a:rPr lang="pt-BR" dirty="0" smtClean="0"/>
              <a:t>Substituição </a:t>
            </a:r>
            <a:r>
              <a:rPr lang="pt-BR" dirty="0"/>
              <a:t>do SBE/SBA</a:t>
            </a:r>
          </a:p>
          <a:p>
            <a:r>
              <a:rPr lang="pt-BR" dirty="0"/>
              <a:t>Recepção e estudo do ITS do BRT-Sul</a:t>
            </a:r>
          </a:p>
          <a:p>
            <a:r>
              <a:rPr lang="pt-BR" dirty="0" smtClean="0"/>
              <a:t>Novo Centro de Supervisão Operacional (CSO)</a:t>
            </a:r>
          </a:p>
          <a:p>
            <a:r>
              <a:rPr lang="pt-BR" dirty="0" smtClean="0"/>
              <a:t>Consolidação das informações sobre linhas </a:t>
            </a:r>
            <a:r>
              <a:rPr lang="pt-BR" smtClean="0"/>
              <a:t>e horários</a:t>
            </a:r>
            <a:endParaRPr lang="pt-BR" dirty="0" smtClean="0"/>
          </a:p>
          <a:p>
            <a:r>
              <a:rPr lang="pt-BR" dirty="0" smtClean="0"/>
              <a:t>Racionalização de Bacias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388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Racionalização de Bacias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Objetivos</a:t>
            </a:r>
          </a:p>
          <a:p>
            <a:pPr lvl="1"/>
            <a:r>
              <a:rPr lang="pt-BR" dirty="0" smtClean="0"/>
              <a:t>Redução de quilometragem</a:t>
            </a:r>
            <a:r>
              <a:rPr lang="pt-BR" dirty="0"/>
              <a:t> </a:t>
            </a:r>
            <a:r>
              <a:rPr lang="pt-BR" dirty="0" smtClean="0"/>
              <a:t>rodada</a:t>
            </a:r>
          </a:p>
          <a:p>
            <a:pPr lvl="1"/>
            <a:r>
              <a:rPr lang="pt-BR" dirty="0" smtClean="0"/>
              <a:t>Aumento da quantidade de passageiros</a:t>
            </a:r>
          </a:p>
          <a:p>
            <a:pPr lvl="1"/>
            <a:r>
              <a:rPr lang="pt-BR" dirty="0" smtClean="0"/>
              <a:t>Aumento do IPK</a:t>
            </a:r>
          </a:p>
          <a:p>
            <a:r>
              <a:rPr lang="pt-BR" dirty="0" smtClean="0"/>
              <a:t>Etapas</a:t>
            </a:r>
          </a:p>
          <a:p>
            <a:pPr lvl="1"/>
            <a:r>
              <a:rPr lang="pt-BR" dirty="0" smtClean="0"/>
              <a:t>Etapa 1: racionalização de linhas exclusivas e ampliação do atendimento (áreas desatendidas ou abandonadas)</a:t>
            </a:r>
          </a:p>
          <a:p>
            <a:pPr lvl="1"/>
            <a:r>
              <a:rPr lang="pt-BR" dirty="0" smtClean="0"/>
              <a:t>Etapa 2: racionalização de linhas compartilhadas</a:t>
            </a:r>
          </a:p>
          <a:p>
            <a:pPr lvl="1"/>
            <a:r>
              <a:rPr lang="pt-BR" dirty="0" smtClean="0"/>
              <a:t>Etapa 3: ampliação da integração e refinamento do modelo</a:t>
            </a:r>
          </a:p>
          <a:p>
            <a:r>
              <a:rPr lang="pt-BR" dirty="0" smtClean="0"/>
              <a:t>Metodologia</a:t>
            </a:r>
          </a:p>
          <a:p>
            <a:pPr lvl="1"/>
            <a:r>
              <a:rPr lang="pt-BR" dirty="0" smtClean="0"/>
              <a:t>Reuniões entre </a:t>
            </a:r>
            <a:r>
              <a:rPr lang="pt-BR" dirty="0" err="1" smtClean="0"/>
              <a:t>SeMob</a:t>
            </a:r>
            <a:r>
              <a:rPr lang="pt-BR" dirty="0" smtClean="0"/>
              <a:t>, </a:t>
            </a:r>
            <a:r>
              <a:rPr lang="pt-BR" dirty="0" err="1" smtClean="0"/>
              <a:t>DFTrans</a:t>
            </a:r>
            <a:r>
              <a:rPr lang="pt-BR" dirty="0" smtClean="0"/>
              <a:t> e Concessionárias</a:t>
            </a:r>
          </a:p>
          <a:p>
            <a:pPr lvl="1"/>
            <a:r>
              <a:rPr lang="pt-BR" dirty="0" smtClean="0"/>
              <a:t>Comitê de Racionalização – aumentar confiança e alinhar entendimentos entre os atores envolvidos</a:t>
            </a:r>
          </a:p>
        </p:txBody>
      </p:sp>
    </p:spTree>
    <p:extLst>
      <p:ext uri="{BB962C8B-B14F-4D97-AF65-F5344CB8AC3E}">
        <p14:creationId xmlns:p14="http://schemas.microsoft.com/office/powerpoint/2010/main" val="20116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Racionalização de Bacias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r>
              <a:rPr lang="pt-BR" dirty="0" smtClean="0"/>
              <a:t>Maio e primeira quinzena de junho: reuniões preparatórias</a:t>
            </a:r>
          </a:p>
          <a:p>
            <a:pPr marL="82296" indent="0">
              <a:buNone/>
            </a:pPr>
            <a:r>
              <a:rPr lang="pt-BR" dirty="0" smtClean="0"/>
              <a:t>16/6/15: 1ª reunião do Comitê</a:t>
            </a:r>
          </a:p>
          <a:p>
            <a:pPr marL="82296" indent="0">
              <a:buNone/>
            </a:pPr>
            <a:r>
              <a:rPr lang="pt-BR" dirty="0" smtClean="0"/>
              <a:t>24/6/15: 2ª reunião do Comitê</a:t>
            </a:r>
          </a:p>
          <a:p>
            <a:pPr marL="82296" indent="0">
              <a:buNone/>
            </a:pPr>
            <a:r>
              <a:rPr lang="pt-BR" dirty="0" smtClean="0"/>
              <a:t>1º/7/15: 3ª reunião do Comitê</a:t>
            </a:r>
          </a:p>
          <a:p>
            <a:pPr marL="82296" indent="0">
              <a:buNone/>
            </a:pPr>
            <a:r>
              <a:rPr lang="pt-BR" dirty="0" smtClean="0"/>
              <a:t>3/7/15: reunião de Racionalização – Marechal</a:t>
            </a:r>
          </a:p>
          <a:p>
            <a:pPr marL="82296" indent="0">
              <a:buNone/>
            </a:pPr>
            <a:r>
              <a:rPr lang="pt-BR" dirty="0" smtClean="0"/>
              <a:t>6/7/15: reunião de Racionalização – Urbi</a:t>
            </a:r>
          </a:p>
          <a:p>
            <a:pPr marL="82296" indent="0">
              <a:buNone/>
            </a:pPr>
            <a:r>
              <a:rPr lang="pt-BR" dirty="0" smtClean="0"/>
              <a:t>8/7/15: 4ª reunião do Comitê</a:t>
            </a:r>
          </a:p>
          <a:p>
            <a:pPr marL="82296" indent="0">
              <a:buNone/>
            </a:pPr>
            <a:r>
              <a:rPr lang="pt-BR" dirty="0" smtClean="0"/>
              <a:t>10/7/15: reunião de Racionalização – Piracicabana</a:t>
            </a:r>
          </a:p>
          <a:p>
            <a:pPr marL="82296" indent="0">
              <a:buNone/>
            </a:pPr>
            <a:r>
              <a:rPr lang="pt-BR" dirty="0" smtClean="0"/>
              <a:t>14/7/15: reunião de Racionalização – Pioneira</a:t>
            </a:r>
          </a:p>
          <a:p>
            <a:pPr marL="82296" indent="0">
              <a:buNone/>
            </a:pPr>
            <a:r>
              <a:rPr lang="pt-BR" dirty="0"/>
              <a:t>14/7/15: alinhamento estratégico </a:t>
            </a:r>
            <a:r>
              <a:rPr lang="pt-BR" dirty="0" err="1"/>
              <a:t>SeMob</a:t>
            </a:r>
            <a:r>
              <a:rPr lang="pt-BR" dirty="0"/>
              <a:t>-</a:t>
            </a:r>
            <a:r>
              <a:rPr lang="pt-BR" dirty="0" err="1"/>
              <a:t>DFTrans</a:t>
            </a:r>
            <a:r>
              <a:rPr lang="pt-BR" dirty="0"/>
              <a:t>-Operadores</a:t>
            </a:r>
          </a:p>
          <a:p>
            <a:pPr marL="82296" indent="0">
              <a:buNone/>
            </a:pPr>
            <a:r>
              <a:rPr lang="pt-BR" dirty="0" smtClean="0"/>
              <a:t>22/7/15: intercâmbio técnico com Metrô (1ª Reunião)</a:t>
            </a:r>
          </a:p>
          <a:p>
            <a:pPr marL="82296" indent="0">
              <a:buNone/>
            </a:pPr>
            <a:r>
              <a:rPr lang="pt-BR" dirty="0" smtClean="0"/>
              <a:t>23/7/15: reunião sobre Cooperativas no MPDFT</a:t>
            </a:r>
          </a:p>
          <a:p>
            <a:pPr marL="82296" indent="0">
              <a:buNone/>
            </a:pPr>
            <a:r>
              <a:rPr lang="pt-BR" dirty="0" smtClean="0"/>
              <a:t>29/7/15: reunião de Racionalização – São José</a:t>
            </a:r>
          </a:p>
          <a:p>
            <a:pPr marL="82296" indent="0">
              <a:buNone/>
            </a:pPr>
            <a:r>
              <a:rPr lang="pt-BR" dirty="0" smtClean="0"/>
              <a:t>30/7/15: intercâmbio técnico com Metrô (2ª Reunião)</a:t>
            </a:r>
          </a:p>
          <a:p>
            <a:pPr marL="82296" indent="0">
              <a:buNone/>
            </a:pPr>
            <a:r>
              <a:rPr lang="pt-BR" dirty="0" smtClean="0"/>
              <a:t>31/7/15: Workshop alinhamento estratégico </a:t>
            </a:r>
            <a:r>
              <a:rPr lang="pt-BR" dirty="0" err="1" smtClean="0"/>
              <a:t>SeMob</a:t>
            </a:r>
            <a:r>
              <a:rPr lang="pt-BR" dirty="0" smtClean="0"/>
              <a:t>-</a:t>
            </a:r>
            <a:r>
              <a:rPr lang="pt-BR" dirty="0" err="1" smtClean="0"/>
              <a:t>DFTrans</a:t>
            </a:r>
            <a:r>
              <a:rPr lang="pt-BR" dirty="0" smtClean="0"/>
              <a:t>-Operadores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32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Cooperativas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dirty="0" smtClean="0"/>
              <a:t>Não pagamento da outorga</a:t>
            </a:r>
          </a:p>
          <a:p>
            <a:r>
              <a:rPr lang="pt-BR" dirty="0" smtClean="0"/>
              <a:t>Reclamações</a:t>
            </a:r>
          </a:p>
          <a:p>
            <a:r>
              <a:rPr lang="pt-BR" dirty="0" smtClean="0"/>
              <a:t>Baixa qualidade do serviço prestado</a:t>
            </a:r>
          </a:p>
          <a:p>
            <a:pPr lvl="1"/>
            <a:r>
              <a:rPr lang="pt-BR" dirty="0" smtClean="0"/>
              <a:t>Condições dos ônibus</a:t>
            </a:r>
          </a:p>
          <a:p>
            <a:pPr lvl="1"/>
            <a:r>
              <a:rPr lang="pt-BR" dirty="0" smtClean="0"/>
              <a:t>Linhas abandonadas</a:t>
            </a:r>
          </a:p>
          <a:p>
            <a:pPr lvl="1"/>
            <a:r>
              <a:rPr lang="pt-BR" dirty="0" smtClean="0"/>
              <a:t>Tabelas não cumpridas</a:t>
            </a:r>
          </a:p>
          <a:p>
            <a:pPr marL="82296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574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Cooperativas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371008"/>
              </p:ext>
            </p:extLst>
          </p:nvPr>
        </p:nvGraphicFramePr>
        <p:xfrm>
          <a:off x="467544" y="1700808"/>
          <a:ext cx="8466912" cy="3598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6"/>
                <a:gridCol w="748572"/>
                <a:gridCol w="763596"/>
                <a:gridCol w="864096"/>
                <a:gridCol w="936104"/>
                <a:gridCol w="1152128"/>
                <a:gridCol w="1008112"/>
                <a:gridCol w="1626148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Empresa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Linhas</a:t>
                      </a:r>
                    </a:p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Iniciais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Linhas</a:t>
                      </a:r>
                    </a:p>
                    <a:p>
                      <a:pPr algn="ctr" fontAlgn="b"/>
                      <a:r>
                        <a:rPr lang="pt-BR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Aband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Frota</a:t>
                      </a:r>
                    </a:p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Contrato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Frota</a:t>
                      </a:r>
                    </a:p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Em Op.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Frota</a:t>
                      </a:r>
                    </a:p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Vigência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Inspeção</a:t>
                      </a:r>
                    </a:p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Vigente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Dívida</a:t>
                      </a:r>
                    </a:p>
                    <a:p>
                      <a:pPr algn="ct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Outorga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Cootarde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3.581.654,37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Coopertran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11.651.664,83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Coopatag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9.573.551,29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Coobrataete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-  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Cootransp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-  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Alternativa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-  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31/12/2015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-  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95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Cooperativas: </a:t>
            </a:r>
            <a:r>
              <a:rPr lang="pt-BR" dirty="0" smtClean="0"/>
              <a:t>Outorgas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Tribunal de Contas do DF – Decisão nº 5.238, de 10/10/2014</a:t>
            </a:r>
          </a:p>
          <a:p>
            <a:pPr lvl="1"/>
            <a:r>
              <a:rPr lang="pt-BR" dirty="0" smtClean="0"/>
              <a:t>Determinou </a:t>
            </a:r>
            <a:r>
              <a:rPr lang="pt-BR" dirty="0"/>
              <a:t>que a Secretaria de Transportes informasse as medidas tomadas para regularização e recebimento das parcelas inadimplentes das outorgas onerosas, referentes à Concorrência n.º </a:t>
            </a:r>
            <a:r>
              <a:rPr lang="pt-BR" dirty="0" smtClean="0"/>
              <a:t>02/2007-ST:</a:t>
            </a:r>
          </a:p>
          <a:p>
            <a:pPr lvl="2"/>
            <a:r>
              <a:rPr lang="pt-BR" dirty="0" smtClean="0"/>
              <a:t>COOPERTRAN </a:t>
            </a:r>
            <a:r>
              <a:rPr lang="pt-BR" dirty="0"/>
              <a:t>(</a:t>
            </a:r>
            <a:r>
              <a:rPr lang="pt-BR" dirty="0" err="1"/>
              <a:t>Proc</a:t>
            </a:r>
            <a:r>
              <a:rPr lang="pt-BR" dirty="0"/>
              <a:t> n º</a:t>
            </a:r>
            <a:r>
              <a:rPr lang="pt-BR" baseline="30000" dirty="0"/>
              <a:t> </a:t>
            </a:r>
            <a:r>
              <a:rPr lang="pt-BR" dirty="0"/>
              <a:t>410.002.032/2009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COOPATAG </a:t>
            </a:r>
            <a:r>
              <a:rPr lang="pt-BR" dirty="0"/>
              <a:t>(Proc. n º 410.002.031/2009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COOTARDE </a:t>
            </a:r>
            <a:r>
              <a:rPr lang="pt-BR" dirty="0"/>
              <a:t>(Proc. n º 410.001.703/2009</a:t>
            </a:r>
            <a:r>
              <a:rPr lang="pt-BR" dirty="0" smtClean="0"/>
              <a:t>)</a:t>
            </a:r>
          </a:p>
          <a:p>
            <a:r>
              <a:rPr lang="pt-BR" dirty="0" err="1" smtClean="0"/>
              <a:t>SeMob</a:t>
            </a:r>
            <a:endParaRPr lang="pt-BR" dirty="0" smtClean="0"/>
          </a:p>
          <a:p>
            <a:pPr lvl="1"/>
            <a:r>
              <a:rPr lang="pt-BR" dirty="0" smtClean="0"/>
              <a:t>Instaurou </a:t>
            </a:r>
            <a:r>
              <a:rPr lang="pt-BR" dirty="0"/>
              <a:t>processos administrativos destinados a verificar a </a:t>
            </a:r>
            <a:r>
              <a:rPr lang="pt-BR" dirty="0" smtClean="0"/>
              <a:t>inadimplência:</a:t>
            </a:r>
          </a:p>
          <a:p>
            <a:pPr lvl="2"/>
            <a:r>
              <a:rPr lang="pt-BR" dirty="0" smtClean="0"/>
              <a:t>COOPERTRAN: Portaria nº 8, de 9 de fevereiro de 2015</a:t>
            </a:r>
          </a:p>
          <a:p>
            <a:pPr lvl="2"/>
            <a:r>
              <a:rPr lang="pt-BR" dirty="0" smtClean="0"/>
              <a:t>COOTARDE</a:t>
            </a:r>
            <a:r>
              <a:rPr lang="pt-BR" dirty="0"/>
              <a:t>: Portaria nº </a:t>
            </a:r>
            <a:r>
              <a:rPr lang="pt-BR" dirty="0" smtClean="0"/>
              <a:t>9, </a:t>
            </a:r>
            <a:r>
              <a:rPr lang="pt-BR" dirty="0"/>
              <a:t>de 9 de fevereiro de 2015</a:t>
            </a:r>
          </a:p>
          <a:p>
            <a:pPr lvl="2"/>
            <a:r>
              <a:rPr lang="pt-BR" dirty="0" smtClean="0"/>
              <a:t>COOPATAG</a:t>
            </a:r>
            <a:r>
              <a:rPr lang="pt-BR" dirty="0"/>
              <a:t>: Portaria nº </a:t>
            </a:r>
            <a:r>
              <a:rPr lang="pt-BR" dirty="0" smtClean="0"/>
              <a:t>10, </a:t>
            </a:r>
            <a:r>
              <a:rPr lang="pt-BR" dirty="0"/>
              <a:t>de 9 de fevereiro de </a:t>
            </a:r>
            <a:r>
              <a:rPr lang="pt-BR" dirty="0" smtClean="0"/>
              <a:t>2015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1683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Considerações Gerais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dirty="0" smtClean="0"/>
              <a:t>Secretaria de Mobilidade</a:t>
            </a:r>
          </a:p>
          <a:p>
            <a:pPr lvl="1"/>
            <a:r>
              <a:rPr lang="pt-BR" dirty="0"/>
              <a:t>Transporte Urbano do DF - </a:t>
            </a:r>
            <a:r>
              <a:rPr lang="pt-BR" dirty="0" err="1"/>
              <a:t>DFTrans</a:t>
            </a:r>
            <a:endParaRPr lang="pt-BR" dirty="0"/>
          </a:p>
          <a:p>
            <a:pPr lvl="1"/>
            <a:r>
              <a:rPr lang="pt-BR" dirty="0" smtClean="0"/>
              <a:t>Departamento de Estradas de Rodagem – DER/DF</a:t>
            </a:r>
          </a:p>
          <a:p>
            <a:pPr lvl="1"/>
            <a:r>
              <a:rPr lang="pt-BR" dirty="0" smtClean="0"/>
              <a:t>Companhia do Metropolitano do DF – Metrô/DF</a:t>
            </a:r>
          </a:p>
          <a:p>
            <a:pPr lvl="1"/>
            <a:r>
              <a:rPr lang="pt-BR" dirty="0" smtClean="0"/>
              <a:t>Sociedade de Transportes Coletivos de Brasília – TCB</a:t>
            </a:r>
          </a:p>
        </p:txBody>
      </p:sp>
    </p:spTree>
    <p:extLst>
      <p:ext uri="{BB962C8B-B14F-4D97-AF65-F5344CB8AC3E}">
        <p14:creationId xmlns:p14="http://schemas.microsoft.com/office/powerpoint/2010/main" val="399908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Cooperativas: Outorgas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Recomendações da Comissão de Processo Administrativa referente à </a:t>
            </a:r>
            <a:r>
              <a:rPr lang="pt-BR" b="1" u="sng" dirty="0" err="1" smtClean="0"/>
              <a:t>Coopertran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Declaração de </a:t>
            </a:r>
            <a:r>
              <a:rPr lang="pt-BR" b="1" u="sng" dirty="0" smtClean="0"/>
              <a:t>caducidade</a:t>
            </a:r>
            <a:r>
              <a:rPr lang="pt-BR" dirty="0" smtClean="0"/>
              <a:t> por inadimplemento </a:t>
            </a:r>
            <a:r>
              <a:rPr lang="pt-BR" dirty="0"/>
              <a:t>do valor da </a:t>
            </a:r>
            <a:r>
              <a:rPr lang="pt-BR" dirty="0" smtClean="0"/>
              <a:t>outorga (Contratos 012 </a:t>
            </a:r>
            <a:r>
              <a:rPr lang="pt-BR" dirty="0"/>
              <a:t>e </a:t>
            </a:r>
            <a:r>
              <a:rPr lang="pt-BR" dirty="0" smtClean="0"/>
              <a:t>013/2008)</a:t>
            </a:r>
          </a:p>
          <a:p>
            <a:pPr lvl="1"/>
            <a:r>
              <a:rPr lang="pt-BR" dirty="0" smtClean="0"/>
              <a:t>Aplicação </a:t>
            </a:r>
            <a:r>
              <a:rPr lang="pt-BR" dirty="0"/>
              <a:t>de </a:t>
            </a:r>
            <a:r>
              <a:rPr lang="pt-BR" b="1" u="sng" dirty="0"/>
              <a:t>multa contratual</a:t>
            </a:r>
            <a:r>
              <a:rPr lang="pt-BR" dirty="0"/>
              <a:t> de até 20</a:t>
            </a:r>
            <a:r>
              <a:rPr lang="pt-BR" dirty="0" smtClean="0"/>
              <a:t>% (Decreto Distrital n° 26.851, art. 4º, V)</a:t>
            </a:r>
          </a:p>
          <a:p>
            <a:pPr lvl="1"/>
            <a:r>
              <a:rPr lang="pt-BR" dirty="0" smtClean="0"/>
              <a:t>Inclusão </a:t>
            </a:r>
            <a:r>
              <a:rPr lang="pt-BR" dirty="0"/>
              <a:t>da permissionária em </a:t>
            </a:r>
            <a:r>
              <a:rPr lang="pt-BR" b="1" u="sng" dirty="0"/>
              <a:t>Dívida Ativa</a:t>
            </a:r>
            <a:r>
              <a:rPr lang="pt-BR" dirty="0"/>
              <a:t> em </a:t>
            </a:r>
            <a:r>
              <a:rPr lang="pt-BR" dirty="0" smtClean="0"/>
              <a:t>razão dos </a:t>
            </a:r>
            <a:r>
              <a:rPr lang="pt-BR" dirty="0"/>
              <a:t>débitos não </a:t>
            </a:r>
            <a:r>
              <a:rPr lang="pt-BR" dirty="0" smtClean="0"/>
              <a:t>pagos</a:t>
            </a:r>
            <a:endParaRPr lang="pt-BR" dirty="0"/>
          </a:p>
          <a:p>
            <a:pPr lvl="1"/>
            <a:r>
              <a:rPr lang="pt-BR" b="1" u="sng" dirty="0" smtClean="0"/>
              <a:t>Rescisão </a:t>
            </a:r>
            <a:r>
              <a:rPr lang="pt-BR" b="1" u="sng" dirty="0"/>
              <a:t>contratual</a:t>
            </a:r>
            <a:r>
              <a:rPr lang="pt-BR" dirty="0"/>
              <a:t> pela inexecução total ou parcial do contrato e pelo não cumprimento de cláusulas </a:t>
            </a:r>
            <a:r>
              <a:rPr lang="pt-BR" dirty="0" smtClean="0"/>
              <a:t>contratuais</a:t>
            </a:r>
          </a:p>
        </p:txBody>
      </p:sp>
    </p:spTree>
    <p:extLst>
      <p:ext uri="{BB962C8B-B14F-4D97-AF65-F5344CB8AC3E}">
        <p14:creationId xmlns:p14="http://schemas.microsoft.com/office/powerpoint/2010/main" val="152270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está programado?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92500"/>
          </a:bodyPr>
          <a:lstStyle/>
          <a:p>
            <a:r>
              <a:rPr lang="pt-BR" dirty="0"/>
              <a:t>Recadastramento PLE</a:t>
            </a:r>
          </a:p>
          <a:p>
            <a:r>
              <a:rPr lang="pt-BR" dirty="0"/>
              <a:t>Verificação </a:t>
            </a:r>
            <a:r>
              <a:rPr lang="pt-BR" dirty="0" smtClean="0"/>
              <a:t>independente</a:t>
            </a:r>
          </a:p>
          <a:p>
            <a:r>
              <a:rPr lang="pt-BR" dirty="0" smtClean="0"/>
              <a:t>ITS: </a:t>
            </a:r>
            <a:r>
              <a:rPr lang="pt-BR" dirty="0" err="1" smtClean="0"/>
              <a:t>Intelligent</a:t>
            </a:r>
            <a:r>
              <a:rPr lang="pt-BR" dirty="0" smtClean="0"/>
              <a:t> </a:t>
            </a:r>
            <a:r>
              <a:rPr lang="pt-BR" dirty="0" err="1" smtClean="0"/>
              <a:t>Transport</a:t>
            </a:r>
            <a:r>
              <a:rPr lang="pt-BR" dirty="0" smtClean="0"/>
              <a:t> System</a:t>
            </a:r>
          </a:p>
          <a:p>
            <a:pPr lvl="1"/>
            <a:r>
              <a:rPr lang="pt-BR" dirty="0" smtClean="0"/>
              <a:t>Portaria Conjunta nº 5 (11/02/2015): TR do Novo Sistema de Bilhetagem Automática</a:t>
            </a:r>
          </a:p>
          <a:p>
            <a:pPr lvl="1"/>
            <a:r>
              <a:rPr lang="pt-BR" dirty="0" smtClean="0"/>
              <a:t>Portaria Conjunta nº 2 (11/02/2015): Bilhetagem e Gratuidades</a:t>
            </a:r>
          </a:p>
          <a:p>
            <a:pPr lvl="1"/>
            <a:r>
              <a:rPr lang="pt-BR" dirty="0" smtClean="0"/>
              <a:t>GT Recepção do ITS BRT-SUL – em andamento</a:t>
            </a:r>
          </a:p>
          <a:p>
            <a:pPr lvl="1"/>
            <a:r>
              <a:rPr lang="pt-BR" dirty="0" smtClean="0"/>
              <a:t>GT Ampliação do ITS – a constituir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72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está programado?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dirty="0" smtClean="0"/>
              <a:t>Substituição do SIT</a:t>
            </a:r>
          </a:p>
          <a:p>
            <a:r>
              <a:rPr lang="pt-BR" dirty="0" smtClean="0"/>
              <a:t>Serviços de informação ao usuário</a:t>
            </a:r>
          </a:p>
          <a:p>
            <a:pPr lvl="1"/>
            <a:r>
              <a:rPr lang="pt-BR" dirty="0" smtClean="0"/>
              <a:t>Placas nos pontos</a:t>
            </a:r>
          </a:p>
          <a:p>
            <a:pPr lvl="1"/>
            <a:r>
              <a:rPr lang="pt-BR" dirty="0" smtClean="0"/>
              <a:t>Aplicativos WEB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98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5536" y="274638"/>
            <a:ext cx="8748464" cy="1143000"/>
          </a:xfrm>
        </p:spPr>
        <p:txBody>
          <a:bodyPr>
            <a:normAutofit fontScale="90000"/>
          </a:bodyPr>
          <a:lstStyle/>
          <a:p>
            <a:r>
              <a:rPr lang="pt-BR" sz="3600" dirty="0" smtClean="0"/>
              <a:t>Orçamento – Execução PCD/PLE</a:t>
            </a:r>
            <a:br>
              <a:rPr lang="pt-BR" sz="3600" dirty="0" smtClean="0"/>
            </a:br>
            <a:r>
              <a:rPr lang="pt-BR" sz="3600" dirty="0" smtClean="0"/>
              <a:t>(Regime de competência)</a:t>
            </a:r>
            <a:endParaRPr lang="pt-BR" sz="3600" dirty="0"/>
          </a:p>
        </p:txBody>
      </p:sp>
      <p:graphicFrame>
        <p:nvGraphicFramePr>
          <p:cNvPr id="4" name="Gráfic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511215"/>
              </p:ext>
            </p:extLst>
          </p:nvPr>
        </p:nvGraphicFramePr>
        <p:xfrm>
          <a:off x="467544" y="1487210"/>
          <a:ext cx="8491306" cy="5352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354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5536" y="274638"/>
            <a:ext cx="8748464" cy="1143000"/>
          </a:xfrm>
        </p:spPr>
        <p:txBody>
          <a:bodyPr>
            <a:normAutofit/>
          </a:bodyPr>
          <a:lstStyle/>
          <a:p>
            <a:r>
              <a:rPr lang="pt-BR" sz="3600" dirty="0" smtClean="0"/>
              <a:t>Orçamento – Diário</a:t>
            </a:r>
            <a:endParaRPr lang="pt-BR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84784"/>
            <a:ext cx="5638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2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Programação Operacional Planaltina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73765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Ofício SEMOB nº 1.156 (14/7/2015)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pt-BR" dirty="0" smtClean="0"/>
              <a:t>Determino que esse Transporte Urbano do Distrito Federal – DFTRANS emita Ordens de Serviço, com início para o próximo dia 24 de julho de 2015, para a concessionária Viação Piracicabana </a:t>
            </a:r>
            <a:r>
              <a:rPr lang="pt-BR" dirty="0" err="1" smtClean="0"/>
              <a:t>Ltda</a:t>
            </a:r>
            <a:r>
              <a:rPr lang="pt-BR" dirty="0" smtClean="0"/>
              <a:t>, operadora da Bacia 1, atuar nas cidades de Sobradinho e Planaltina </a:t>
            </a:r>
            <a:r>
              <a:rPr lang="pt-BR" b="1" u="sng" dirty="0" smtClean="0"/>
              <a:t>nas linhas e locais que as cooperativas deixaram de operar ou não vêm operando corretamente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6803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Despacho DTE/</a:t>
            </a:r>
            <a:r>
              <a:rPr lang="pt-BR" dirty="0" err="1" smtClean="0"/>
              <a:t>DFTrans</a:t>
            </a:r>
            <a:r>
              <a:rPr lang="pt-BR" dirty="0" smtClean="0"/>
              <a:t> (15/7/2015)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933528"/>
          </a:xfrm>
        </p:spPr>
        <p:txBody>
          <a:bodyPr>
            <a:normAutofit fontScale="70000" lnSpcReduction="20000"/>
          </a:bodyPr>
          <a:lstStyle/>
          <a:p>
            <a:pPr marL="82296" indent="0">
              <a:lnSpc>
                <a:spcPct val="110000"/>
              </a:lnSpc>
              <a:buNone/>
            </a:pPr>
            <a:r>
              <a:rPr lang="pt-BR" dirty="0" smtClean="0"/>
              <a:t>Encaminhamos determinação do Senhor Secretário de Estado de Mobilidade para que esta Gerência de Programação e Monitoramento – GPM emita Ordens de Serviço para a Empresa Piracicabana opere </a:t>
            </a:r>
            <a:r>
              <a:rPr lang="pt-BR" b="1" u="sng" dirty="0" smtClean="0"/>
              <a:t>em caráter emergencial e temporário</a:t>
            </a:r>
            <a:r>
              <a:rPr lang="pt-BR" dirty="0" smtClean="0"/>
              <a:t> as linhas da COOPERATIVA DOS TRANSPORTES PÚBLICOS ALTERNATIVOS DO DISTRITO FEDERAL – COOPERTRAN, </a:t>
            </a:r>
            <a:r>
              <a:rPr lang="pt-BR" b="1" u="sng" dirty="0" smtClean="0"/>
              <a:t>tendo em vista a paralização dos serviços, fato que vem prejudicando as comunidades locais das Cidades de Planaltina e Sobradinho, que tem ficado sem opção de transporte para os seus deslocamentos diários</a:t>
            </a:r>
            <a:r>
              <a:rPr lang="pt-BR" dirty="0" smtClean="0"/>
              <a:t>, e exige desta DFTRANS a implementação de uma operação emergencial com veículos da frota reserva da Empresa concessionária que atua na área 1.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12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Ofício Piracicabana nº 180 (14/7/2015)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pt-BR" dirty="0" smtClean="0"/>
              <a:t>Solicita modificações na alocação de frota, para otimizar a operação, “devido à operacionalização das linhas das Cooperativas Municipais de Planaltina e Sobradinho, </a:t>
            </a:r>
            <a:r>
              <a:rPr lang="pt-BR" b="1" u="sng" dirty="0" smtClean="0"/>
              <a:t>previstas para o dia 24/07/2015</a:t>
            </a:r>
            <a:r>
              <a:rPr lang="pt-BR" dirty="0" smtClean="0"/>
              <a:t>, conforme entendimentos mantidos com a Secretaria de Transportes”.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2421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Despacho GPM/</a:t>
            </a:r>
            <a:r>
              <a:rPr lang="pt-BR" dirty="0" err="1" smtClean="0"/>
              <a:t>DFTrans</a:t>
            </a:r>
            <a:r>
              <a:rPr lang="pt-BR" dirty="0" smtClean="0"/>
              <a:t> (17/7/2015)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556792"/>
            <a:ext cx="7498080" cy="4248472"/>
          </a:xfrm>
        </p:spPr>
        <p:txBody>
          <a:bodyPr>
            <a:normAutofit fontScale="70000" lnSpcReduction="20000"/>
          </a:bodyPr>
          <a:lstStyle/>
          <a:p>
            <a:pPr marL="82296" indent="0">
              <a:lnSpc>
                <a:spcPct val="110000"/>
              </a:lnSpc>
              <a:buNone/>
            </a:pPr>
            <a:r>
              <a:rPr lang="pt-BR" dirty="0" smtClean="0"/>
              <a:t>“Na proposta apresentada consta a </a:t>
            </a:r>
            <a:r>
              <a:rPr lang="pt-BR" b="1" u="sng" dirty="0" smtClean="0"/>
              <a:t>linha 064.1</a:t>
            </a:r>
            <a:r>
              <a:rPr lang="pt-BR" dirty="0" smtClean="0"/>
              <a:t> (...) operada pela </a:t>
            </a:r>
            <a:r>
              <a:rPr lang="pt-BR" dirty="0" err="1" smtClean="0"/>
              <a:t>Coobrataete</a:t>
            </a:r>
            <a:r>
              <a:rPr lang="pt-BR" dirty="0" smtClean="0"/>
              <a:t> em </a:t>
            </a:r>
            <a:r>
              <a:rPr lang="pt-BR" dirty="0" err="1" smtClean="0"/>
              <a:t>Arapoangas</a:t>
            </a:r>
            <a:r>
              <a:rPr lang="pt-BR" dirty="0" smtClean="0"/>
              <a:t>, sendo a única linha da Cooperativa na região. Caso seja repassada irá inviabilizar a operação dessa na região, pois haverá no mínimo divisão da demanda entre os dois operadores. É uma das principais linhas da </a:t>
            </a:r>
            <a:r>
              <a:rPr lang="pt-BR" dirty="0" err="1" smtClean="0"/>
              <a:t>Coobrataete</a:t>
            </a:r>
            <a:r>
              <a:rPr lang="pt-BR" dirty="0" smtClean="0"/>
              <a:t> que transportou em junho/2015 mais de 15.000 passageiros mês e sua retirada afetará a operação da Cooperativa como um todo, que ficará com 7 carros </a:t>
            </a:r>
            <a:r>
              <a:rPr lang="pt-BR" dirty="0" err="1" smtClean="0"/>
              <a:t>desalocados</a:t>
            </a:r>
            <a:r>
              <a:rPr lang="pt-BR" dirty="0" smtClean="0"/>
              <a:t>. Essa Cooperativa é a que menos arrecada no sistema.”</a:t>
            </a:r>
          </a:p>
          <a:p>
            <a:r>
              <a:rPr lang="pt-BR" dirty="0" smtClean="0"/>
              <a:t>Emite OS para as linhas operadas pela </a:t>
            </a:r>
            <a:r>
              <a:rPr lang="pt-BR" dirty="0" err="1" smtClean="0"/>
              <a:t>Coopertrans</a:t>
            </a:r>
            <a:endParaRPr lang="pt-BR" dirty="0" smtClean="0"/>
          </a:p>
          <a:p>
            <a:r>
              <a:rPr lang="pt-BR" dirty="0" smtClean="0"/>
              <a:t>Aguarda orientação sobre a linha operada pela </a:t>
            </a:r>
            <a:r>
              <a:rPr lang="pt-BR" dirty="0" err="1" smtClean="0"/>
              <a:t>Coobrataete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44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340768"/>
            <a:ext cx="8610160" cy="446449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pt-BR" b="1" dirty="0" smtClean="0"/>
              <a:t>MISSÃO</a:t>
            </a:r>
          </a:p>
          <a:p>
            <a:pPr marL="82296" indent="0" algn="ctr">
              <a:buNone/>
            </a:pPr>
            <a:r>
              <a:rPr lang="pt-BR" dirty="0" smtClean="0"/>
              <a:t>Assegurar </a:t>
            </a:r>
            <a:r>
              <a:rPr lang="pt-BR" dirty="0"/>
              <a:t>à população o direito de ir e vir e o acesso à cidade, de forma integrada, com qualidade, sustentabilidade e justiça social</a:t>
            </a:r>
            <a:r>
              <a:rPr lang="pt-BR" dirty="0" smtClean="0"/>
              <a:t>.</a:t>
            </a:r>
          </a:p>
          <a:p>
            <a:pPr marL="82296" indent="0" algn="ctr">
              <a:buNone/>
            </a:pPr>
            <a:r>
              <a:rPr lang="pt-BR" b="1" dirty="0" smtClean="0"/>
              <a:t>VISÃO</a:t>
            </a:r>
          </a:p>
          <a:p>
            <a:pPr marL="82296" indent="0" algn="ctr">
              <a:buNone/>
            </a:pPr>
            <a:r>
              <a:rPr lang="pt-BR" dirty="0" smtClean="0"/>
              <a:t>Ser </a:t>
            </a:r>
            <a:r>
              <a:rPr lang="pt-BR" dirty="0"/>
              <a:t>reconhecida por elevar a qualidade de vida das pessoas por meio de políticas integradas de </a:t>
            </a:r>
            <a:r>
              <a:rPr lang="pt-BR" dirty="0" smtClean="0"/>
              <a:t>mobilidade.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1520" y="274639"/>
            <a:ext cx="8682168" cy="114300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Secretaria de Mobilidade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97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Despacho DTE/</a:t>
            </a:r>
            <a:r>
              <a:rPr lang="pt-BR" dirty="0" err="1" smtClean="0"/>
              <a:t>DFTrans</a:t>
            </a:r>
            <a:r>
              <a:rPr lang="pt-BR" dirty="0" smtClean="0"/>
              <a:t> (21/7/2015)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dirty="0" smtClean="0"/>
              <a:t>Ratificação da orientação inicial da </a:t>
            </a:r>
            <a:r>
              <a:rPr lang="pt-BR" dirty="0" err="1" smtClean="0"/>
              <a:t>SeMob</a:t>
            </a:r>
            <a:endParaRPr lang="pt-BR" dirty="0" smtClean="0"/>
          </a:p>
          <a:p>
            <a:r>
              <a:rPr lang="pt-BR" dirty="0" smtClean="0"/>
              <a:t>Emissão de 12 OS emergenciais e temporárias para linhas compartilhadas entre a Cooperativa (</a:t>
            </a:r>
            <a:r>
              <a:rPr lang="pt-BR" dirty="0" err="1" smtClean="0"/>
              <a:t>Coopertrans</a:t>
            </a:r>
            <a:r>
              <a:rPr lang="pt-BR" dirty="0" smtClean="0"/>
              <a:t> ou </a:t>
            </a:r>
            <a:r>
              <a:rPr lang="pt-BR" dirty="0" err="1" smtClean="0"/>
              <a:t>Coobrataete</a:t>
            </a:r>
            <a:r>
              <a:rPr lang="pt-BR" dirty="0" smtClean="0"/>
              <a:t>, conforme o caso) e a Empresa responsável pela bacia (Piracicabana)</a:t>
            </a:r>
          </a:p>
          <a:p>
            <a:r>
              <a:rPr lang="pt-BR" dirty="0" err="1" smtClean="0"/>
              <a:t>OSs</a:t>
            </a:r>
            <a:r>
              <a:rPr lang="pt-BR" dirty="0" smtClean="0"/>
              <a:t> emitidas em 22/7/2015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7305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Linha 064.1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Operador original: </a:t>
            </a:r>
            <a:r>
              <a:rPr lang="pt-BR" dirty="0" err="1" smtClean="0"/>
              <a:t>Coopertran</a:t>
            </a:r>
            <a:endParaRPr lang="pt-BR" dirty="0"/>
          </a:p>
          <a:p>
            <a:r>
              <a:rPr lang="pt-BR" dirty="0" smtClean="0"/>
              <a:t>Decreto nº 33.556: congela linhas das cooperativas</a:t>
            </a:r>
          </a:p>
          <a:p>
            <a:r>
              <a:rPr lang="pt-BR" dirty="0" smtClean="0"/>
              <a:t>Transferência irregular para a </a:t>
            </a:r>
            <a:r>
              <a:rPr lang="pt-BR" dirty="0" err="1" smtClean="0"/>
              <a:t>Coobrataete</a:t>
            </a:r>
            <a:endParaRPr lang="pt-BR" dirty="0" smtClean="0"/>
          </a:p>
          <a:p>
            <a:pPr lvl="1"/>
            <a:r>
              <a:rPr lang="pt-BR" dirty="0" smtClean="0"/>
              <a:t>95 viagens/dia</a:t>
            </a:r>
          </a:p>
          <a:p>
            <a:r>
              <a:rPr lang="pt-BR" dirty="0" smtClean="0"/>
              <a:t>Deficiência da prestação do serviço</a:t>
            </a:r>
          </a:p>
          <a:p>
            <a:r>
              <a:rPr lang="pt-BR" dirty="0" smtClean="0"/>
              <a:t>Linhas compartilhadas com a empresa responsável pela bacia</a:t>
            </a:r>
          </a:p>
          <a:p>
            <a:pPr lvl="1"/>
            <a:r>
              <a:rPr lang="pt-BR" dirty="0" smtClean="0"/>
              <a:t>Piracicabana: 62 viagens/dia</a:t>
            </a:r>
          </a:p>
          <a:p>
            <a:pPr lvl="1"/>
            <a:r>
              <a:rPr lang="pt-BR" dirty="0" err="1" smtClean="0"/>
              <a:t>Coobrataete</a:t>
            </a:r>
            <a:r>
              <a:rPr lang="pt-BR" dirty="0" smtClean="0"/>
              <a:t>: 95 viagens/dia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871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Linha 064.1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r>
              <a:rPr lang="pt-BR" sz="3600" b="1" dirty="0"/>
              <a:t>DENOMINAÇÃO: </a:t>
            </a:r>
            <a:r>
              <a:rPr lang="pt-BR" sz="3600" dirty="0"/>
              <a:t>PLANALTINA/ARAPOANGAS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r>
              <a:rPr lang="pt-BR" sz="3600" b="1" dirty="0"/>
              <a:t>LINHA CONJUNTA: </a:t>
            </a:r>
            <a:r>
              <a:rPr lang="pt-BR" sz="3600" dirty="0"/>
              <a:t>COOBRATAETE E A VIAÇÃO PIRACICABANA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r>
              <a:rPr lang="pt-BR" sz="3600" b="1" dirty="0"/>
              <a:t>A PIRACICABANA INICIOU OPERAÇÃO EM 24/07/2015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r>
              <a:rPr lang="pt-BR" sz="3600" b="1" dirty="0"/>
              <a:t>TABELA HORÁRIA: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endParaRPr lang="pt-BR" sz="3600" b="1" dirty="0"/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endParaRPr lang="pt-BR" sz="3600" dirty="0"/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endParaRPr lang="pt-BR" sz="3600" dirty="0"/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endParaRPr lang="pt-BR" b="1" dirty="0"/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endParaRPr lang="pt-BR" b="1" dirty="0"/>
          </a:p>
          <a:p>
            <a:pPr algn="just">
              <a:lnSpc>
                <a:spcPct val="150000"/>
              </a:lnSpc>
              <a:buClr>
                <a:schemeClr val="tx1"/>
              </a:buClr>
              <a:defRPr/>
            </a:pPr>
            <a:r>
              <a:rPr lang="pt-BR" b="1" dirty="0"/>
              <a:t>(1)* e (2)*: </a:t>
            </a:r>
            <a:r>
              <a:rPr lang="pt-BR" dirty="0"/>
              <a:t>A </a:t>
            </a:r>
            <a:r>
              <a:rPr lang="pt-BR" b="1" dirty="0"/>
              <a:t>Linha 064.1 </a:t>
            </a:r>
            <a:r>
              <a:rPr lang="pt-BR" dirty="0"/>
              <a:t>é Circular. No sistema TDMAX/SBA os registros das viagens são sempre </a:t>
            </a:r>
            <a:r>
              <a:rPr lang="pt-BR" b="1" dirty="0"/>
              <a:t>IDA/VOLTA</a:t>
            </a:r>
            <a:r>
              <a:rPr lang="pt-BR" dirty="0"/>
              <a:t> ou </a:t>
            </a:r>
            <a:r>
              <a:rPr lang="pt-BR" b="1" dirty="0"/>
              <a:t>VOLTA/IDA</a:t>
            </a:r>
            <a:r>
              <a:rPr lang="pt-BR" dirty="0"/>
              <a:t>. Assim, as linhas circulares são tratadas em duplicidade. Os valores apresentados são superiores aos valores das </a:t>
            </a:r>
            <a:r>
              <a:rPr lang="pt-BR" b="1" cap="all" dirty="0"/>
              <a:t>Viagens Realizadas</a:t>
            </a:r>
            <a:r>
              <a:rPr lang="pt-BR" dirty="0"/>
              <a:t>.</a:t>
            </a:r>
            <a:endParaRPr lang="pt-BR" b="1" dirty="0"/>
          </a:p>
          <a:p>
            <a:endParaRPr lang="pt-BR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924944"/>
            <a:ext cx="6858001" cy="148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Linha 064.1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  <a:buClr>
                <a:schemeClr val="tx1"/>
              </a:buClr>
            </a:pPr>
            <a:r>
              <a:rPr lang="pt-BR" altLang="pt-BR" dirty="0"/>
              <a:t>As </a:t>
            </a:r>
            <a:r>
              <a:rPr lang="pt-BR" altLang="pt-BR" b="1" dirty="0"/>
              <a:t>VIAGENS PROGRAMADAS </a:t>
            </a:r>
            <a:r>
              <a:rPr lang="pt-BR" altLang="pt-BR" dirty="0"/>
              <a:t>da COOBRATAETE permaneceram com horários e quantitativos estabelecidos na última Ordem de Serviço de Linha.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</a:pPr>
            <a:r>
              <a:rPr lang="pt-BR" altLang="pt-BR" dirty="0"/>
              <a:t>Houve acréscimo de 65% das </a:t>
            </a:r>
            <a:r>
              <a:rPr lang="pt-BR" altLang="pt-BR" b="1" dirty="0"/>
              <a:t>VIAGENS PROGRAMADAS </a:t>
            </a:r>
            <a:r>
              <a:rPr lang="pt-BR" altLang="pt-BR" dirty="0"/>
              <a:t>para a linha.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</a:pPr>
            <a:r>
              <a:rPr lang="pt-BR" altLang="pt-BR" dirty="0" smtClean="0"/>
              <a:t>Conclui-se</a:t>
            </a:r>
            <a:r>
              <a:rPr lang="pt-BR" altLang="pt-BR" dirty="0"/>
              <a:t>, que a Cooperativa COOBRATAETE não foi prejudicada com a entrada da PIRACICABANA, por  permanecer com os mesmos horários e quantitativos, e ainda não estar cumprindo o número de </a:t>
            </a:r>
            <a:r>
              <a:rPr lang="pt-BR" altLang="pt-BR" b="1" dirty="0"/>
              <a:t>VIAGENS PROGRAMADAS</a:t>
            </a:r>
            <a:r>
              <a:rPr lang="pt-BR" alt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946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Considerações Gerais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62500" lnSpcReduction="20000"/>
          </a:bodyPr>
          <a:lstStyle/>
          <a:p>
            <a:r>
              <a:rPr lang="pt-BR" dirty="0"/>
              <a:t>Grupos de </a:t>
            </a:r>
            <a:r>
              <a:rPr lang="pt-BR" dirty="0" smtClean="0"/>
              <a:t>Trabalho – 11/02/2015</a:t>
            </a:r>
            <a:endParaRPr lang="pt-BR" dirty="0"/>
          </a:p>
          <a:p>
            <a:pPr lvl="1"/>
            <a:r>
              <a:rPr lang="pt-BR" dirty="0"/>
              <a:t>BRT Sul: </a:t>
            </a:r>
            <a:r>
              <a:rPr lang="pt-BR" dirty="0" smtClean="0"/>
              <a:t>Portaria Conjunta nº 1 (</a:t>
            </a:r>
            <a:r>
              <a:rPr lang="pt-BR" dirty="0" err="1" smtClean="0"/>
              <a:t>SeMob</a:t>
            </a:r>
            <a:r>
              <a:rPr lang="pt-BR" dirty="0" smtClean="0"/>
              <a:t>, </a:t>
            </a:r>
            <a:r>
              <a:rPr lang="pt-BR" dirty="0" err="1" smtClean="0"/>
              <a:t>DFTrans</a:t>
            </a:r>
            <a:r>
              <a:rPr lang="pt-BR" dirty="0" smtClean="0"/>
              <a:t> e DER)</a:t>
            </a:r>
            <a:endParaRPr lang="pt-BR" dirty="0"/>
          </a:p>
          <a:p>
            <a:pPr lvl="1"/>
            <a:r>
              <a:rPr lang="pt-BR" dirty="0"/>
              <a:t>Bilhetagem e </a:t>
            </a:r>
            <a:r>
              <a:rPr lang="pt-BR" dirty="0" smtClean="0"/>
              <a:t>gratuidades: Portaria Conjunta nº 2 (</a:t>
            </a:r>
            <a:r>
              <a:rPr lang="pt-BR" dirty="0" err="1" smtClean="0"/>
              <a:t>SeMob</a:t>
            </a:r>
            <a:r>
              <a:rPr lang="pt-BR" dirty="0" smtClean="0"/>
              <a:t> e </a:t>
            </a:r>
            <a:r>
              <a:rPr lang="pt-BR" dirty="0" err="1" smtClean="0"/>
              <a:t>DFTrans</a:t>
            </a:r>
            <a:r>
              <a:rPr lang="pt-BR" dirty="0" smtClean="0"/>
              <a:t>)</a:t>
            </a:r>
            <a:endParaRPr lang="pt-BR" dirty="0"/>
          </a:p>
          <a:p>
            <a:pPr lvl="1"/>
            <a:r>
              <a:rPr lang="pt-BR" dirty="0"/>
              <a:t>Cooperativas e </a:t>
            </a:r>
            <a:r>
              <a:rPr lang="pt-BR" dirty="0" smtClean="0"/>
              <a:t>Rural: Portaria Conjunta nº 3 (</a:t>
            </a:r>
            <a:r>
              <a:rPr lang="pt-BR" dirty="0" err="1" smtClean="0"/>
              <a:t>SeMob</a:t>
            </a:r>
            <a:r>
              <a:rPr lang="pt-BR" dirty="0" smtClean="0"/>
              <a:t> e </a:t>
            </a:r>
            <a:r>
              <a:rPr lang="pt-BR" dirty="0" err="1" smtClean="0"/>
              <a:t>DFTrans</a:t>
            </a:r>
            <a:r>
              <a:rPr lang="pt-BR" dirty="0" smtClean="0"/>
              <a:t>)</a:t>
            </a:r>
            <a:endParaRPr lang="pt-BR" dirty="0"/>
          </a:p>
          <a:p>
            <a:pPr lvl="1"/>
            <a:r>
              <a:rPr lang="pt-BR" dirty="0"/>
              <a:t>Contratos de </a:t>
            </a:r>
            <a:r>
              <a:rPr lang="pt-BR" dirty="0" smtClean="0"/>
              <a:t>Concessão: Portaria Conjunta nº 4 (</a:t>
            </a:r>
            <a:r>
              <a:rPr lang="pt-BR" dirty="0" err="1" smtClean="0"/>
              <a:t>SeMob</a:t>
            </a:r>
            <a:r>
              <a:rPr lang="pt-BR" dirty="0" smtClean="0"/>
              <a:t> e </a:t>
            </a:r>
            <a:r>
              <a:rPr lang="pt-BR" dirty="0" err="1" smtClean="0"/>
              <a:t>DFTrans</a:t>
            </a:r>
            <a:r>
              <a:rPr lang="pt-BR" dirty="0" smtClean="0"/>
              <a:t>)</a:t>
            </a:r>
            <a:endParaRPr lang="pt-BR" dirty="0"/>
          </a:p>
          <a:p>
            <a:pPr lvl="1"/>
            <a:r>
              <a:rPr lang="pt-BR" dirty="0" smtClean="0"/>
              <a:t>ITS: Portaria Conjunta nº 5 (</a:t>
            </a:r>
            <a:r>
              <a:rPr lang="pt-BR" dirty="0" err="1" smtClean="0"/>
              <a:t>SeMob</a:t>
            </a:r>
            <a:r>
              <a:rPr lang="pt-BR" dirty="0" smtClean="0"/>
              <a:t>, </a:t>
            </a:r>
            <a:r>
              <a:rPr lang="pt-BR" dirty="0" err="1" smtClean="0"/>
              <a:t>DFTrans</a:t>
            </a:r>
            <a:r>
              <a:rPr lang="pt-BR" dirty="0" smtClean="0"/>
              <a:t>, DER e Metrô)</a:t>
            </a:r>
            <a:endParaRPr lang="pt-BR" dirty="0"/>
          </a:p>
          <a:p>
            <a:r>
              <a:rPr lang="pt-BR" dirty="0" smtClean="0"/>
              <a:t>Processo </a:t>
            </a:r>
            <a:r>
              <a:rPr lang="pt-BR" dirty="0"/>
              <a:t>licitatório</a:t>
            </a:r>
          </a:p>
          <a:p>
            <a:r>
              <a:rPr lang="pt-BR" dirty="0" smtClean="0"/>
              <a:t>Contrato: administração e funcionamento do STPC</a:t>
            </a:r>
          </a:p>
          <a:p>
            <a:r>
              <a:rPr lang="pt-BR" dirty="0" smtClean="0"/>
              <a:t>Números do sistema</a:t>
            </a:r>
          </a:p>
          <a:p>
            <a:pPr lvl="1"/>
            <a:r>
              <a:rPr lang="pt-BR" dirty="0" smtClean="0"/>
              <a:t>600 mil usuários por dia.</a:t>
            </a:r>
            <a:endParaRPr lang="pt-BR" dirty="0"/>
          </a:p>
          <a:p>
            <a:pPr lvl="1"/>
            <a:r>
              <a:rPr lang="pt-BR" dirty="0" smtClean="0"/>
              <a:t>1.114 linhas (OS vigente) – sistema porta a porta.</a:t>
            </a:r>
            <a:endParaRPr lang="pt-BR" dirty="0"/>
          </a:p>
          <a:p>
            <a:pPr lvl="1"/>
            <a:r>
              <a:rPr lang="pt-BR" dirty="0" smtClean="0"/>
              <a:t>3.394 ônibus cadastrados no </a:t>
            </a:r>
            <a:r>
              <a:rPr lang="pt-BR" dirty="0" err="1" smtClean="0"/>
              <a:t>DFTrans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650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Situação contratual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STPC/DF</a:t>
            </a:r>
          </a:p>
          <a:p>
            <a:pPr lvl="1"/>
            <a:r>
              <a:rPr lang="pt-BR" b="1" u="sng" dirty="0"/>
              <a:t>Serviço </a:t>
            </a:r>
            <a:r>
              <a:rPr lang="pt-BR" b="1" u="sng" dirty="0" smtClean="0"/>
              <a:t>Básico</a:t>
            </a:r>
            <a:r>
              <a:rPr lang="pt-BR" dirty="0" smtClean="0"/>
              <a:t>: linhas </a:t>
            </a:r>
            <a:r>
              <a:rPr lang="pt-BR" dirty="0"/>
              <a:t>dos modos metroviário e rodoviário, que poderão operar mediante integração física, tarifária e operacional, e que visem proporcionar aos cidadãos o acesso universal, seguro e equânime ao espaço urbano.</a:t>
            </a:r>
          </a:p>
          <a:p>
            <a:pPr lvl="1"/>
            <a:r>
              <a:rPr lang="pt-BR" b="1" u="sng" dirty="0"/>
              <a:t>Serviço </a:t>
            </a:r>
            <a:r>
              <a:rPr lang="pt-BR" b="1" u="sng" dirty="0" smtClean="0"/>
              <a:t>Complementar</a:t>
            </a:r>
            <a:r>
              <a:rPr lang="pt-BR" dirty="0" smtClean="0"/>
              <a:t>: linhas </a:t>
            </a:r>
            <a:r>
              <a:rPr lang="pt-BR" dirty="0"/>
              <a:t>do modo rodoviário com características diferenciadas do serviço básico, que visem atender segmentos específicos de usuários.</a:t>
            </a:r>
          </a:p>
          <a:p>
            <a:r>
              <a:rPr lang="pt-BR" dirty="0" smtClean="0"/>
              <a:t>Coexistência de contratos com regimes diferentes</a:t>
            </a:r>
          </a:p>
          <a:p>
            <a:pPr lvl="1"/>
            <a:r>
              <a:rPr lang="pt-BR" b="1" u="sng" dirty="0" smtClean="0"/>
              <a:t>Cooperativas</a:t>
            </a:r>
            <a:r>
              <a:rPr lang="pt-BR" dirty="0" smtClean="0"/>
              <a:t>: delegação por frota (permissão)</a:t>
            </a:r>
          </a:p>
          <a:p>
            <a:pPr lvl="1"/>
            <a:r>
              <a:rPr lang="pt-BR" b="1" u="sng" dirty="0" smtClean="0"/>
              <a:t>Bacias</a:t>
            </a:r>
            <a:r>
              <a:rPr lang="pt-BR" dirty="0" smtClean="0"/>
              <a:t>: delegação por área geográfica (concessão)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405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Situação contratual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/>
          </a:bodyPr>
          <a:lstStyle/>
          <a:p>
            <a:r>
              <a:rPr lang="pt-BR" dirty="0" smtClean="0"/>
              <a:t>Cenário previsto no PDTU: serviço </a:t>
            </a:r>
            <a:r>
              <a:rPr lang="pt-BR" dirty="0"/>
              <a:t>tronco-alimentado</a:t>
            </a:r>
          </a:p>
          <a:p>
            <a:pPr lvl="1"/>
            <a:r>
              <a:rPr lang="pt-BR" dirty="0"/>
              <a:t>Segmentação das linhas nas funções de captura, distribuição e transporte propriamente dito, com até duas integrações tarifárias abertas de validade temporal (duas horas</a:t>
            </a:r>
            <a:r>
              <a:rPr lang="pt-BR" dirty="0" smtClean="0"/>
              <a:t>).</a:t>
            </a:r>
          </a:p>
          <a:p>
            <a:r>
              <a:rPr lang="pt-BR" dirty="0" smtClean="0"/>
              <a:t>Lei nº 4.566, de 4 de maio de 2011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419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Bacias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186891"/>
              </p:ext>
            </p:extLst>
          </p:nvPr>
        </p:nvGraphicFramePr>
        <p:xfrm>
          <a:off x="107504" y="1308249"/>
          <a:ext cx="8856984" cy="543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2016224"/>
                <a:gridCol w="4968552"/>
                <a:gridCol w="1440160"/>
              </a:tblGrid>
              <a:tr h="388679">
                <a:tc>
                  <a:txBody>
                    <a:bodyPr/>
                    <a:lstStyle/>
                    <a:p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Concessionária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Região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Contrato</a:t>
                      </a:r>
                      <a:endParaRPr lang="pt-BR" sz="1900" dirty="0"/>
                    </a:p>
                  </a:txBody>
                  <a:tcPr/>
                </a:tc>
              </a:tr>
              <a:tr h="1188720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1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Piracicabana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Parque Nacional</a:t>
                      </a:r>
                      <a:r>
                        <a:rPr lang="pt-BR" sz="1900" baseline="0" dirty="0" smtClean="0"/>
                        <a:t> de Brasília, Sobradinho, Sobradinho 2, Varjão, Lago Norte, Planaltina, Plano Piloto, Cruzeiro, Sudoeste e Octogonal.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04/06/2013</a:t>
                      </a:r>
                      <a:endParaRPr lang="pt-BR" sz="1900" dirty="0"/>
                    </a:p>
                  </a:txBody>
                  <a:tcPr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2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Pioneira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Itapoã</a:t>
                      </a:r>
                      <a:r>
                        <a:rPr lang="pt-BR" sz="1900" dirty="0" smtClean="0"/>
                        <a:t>, Paranoá,</a:t>
                      </a:r>
                      <a:r>
                        <a:rPr lang="pt-BR" sz="1900" baseline="0" dirty="0" smtClean="0"/>
                        <a:t> Jardim Botânico, São Sebastião, Lago Sul, </a:t>
                      </a:r>
                      <a:r>
                        <a:rPr lang="pt-BR" sz="1900" baseline="0" dirty="0" err="1" smtClean="0"/>
                        <a:t>Candangolândia</a:t>
                      </a:r>
                      <a:r>
                        <a:rPr lang="pt-BR" sz="1900" baseline="0" dirty="0" smtClean="0"/>
                        <a:t>, </a:t>
                      </a:r>
                      <a:r>
                        <a:rPr lang="pt-BR" sz="1900" baseline="0" dirty="0" err="1" smtClean="0"/>
                        <a:t>Parkway</a:t>
                      </a:r>
                      <a:r>
                        <a:rPr lang="pt-BR" sz="1900" baseline="0" dirty="0" smtClean="0"/>
                        <a:t>, Santa Maria e Gama.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28/12/2012</a:t>
                      </a:r>
                      <a:endParaRPr lang="pt-BR" sz="19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3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Urbi (HP-Ita)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Núcleo Bandeirante,</a:t>
                      </a:r>
                      <a:r>
                        <a:rPr lang="pt-BR" sz="1900" baseline="0" dirty="0" smtClean="0"/>
                        <a:t> Riacho Fundo, Riacho Fundo 2, Recanto das Emas, Samambaia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26/04/2013</a:t>
                      </a:r>
                      <a:endParaRPr lang="pt-BR" sz="19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4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Marechal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Guará, </a:t>
                      </a:r>
                      <a:r>
                        <a:rPr lang="pt-BR" sz="1900" dirty="0" err="1" smtClean="0"/>
                        <a:t>Parkway</a:t>
                      </a:r>
                      <a:r>
                        <a:rPr lang="pt-BR" sz="1900" dirty="0" smtClean="0"/>
                        <a:t>,</a:t>
                      </a:r>
                      <a:r>
                        <a:rPr lang="pt-BR" sz="1900" baseline="0" dirty="0" smtClean="0"/>
                        <a:t> Águas Claras, Ceilândia (ao sul da Av. Hélio Prates) e Taguatinga (ao sul da QNG11).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26/04/2013</a:t>
                      </a:r>
                      <a:endParaRPr lang="pt-BR" sz="1900" dirty="0"/>
                    </a:p>
                  </a:txBody>
                  <a:tcPr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5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São José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SIA, SCIA, Vicente Pires, Ceilândia (ao norte da Av. Hélio Prates),</a:t>
                      </a:r>
                      <a:r>
                        <a:rPr lang="pt-BR" sz="1900" baseline="0" dirty="0" smtClean="0"/>
                        <a:t> Taguatinga (ao norte da QNG11) e </a:t>
                      </a:r>
                      <a:r>
                        <a:rPr lang="pt-BR" sz="1900" baseline="0" dirty="0" err="1" smtClean="0"/>
                        <a:t>Brazlândia</a:t>
                      </a:r>
                      <a:r>
                        <a:rPr lang="pt-BR" sz="1900" baseline="0" dirty="0" smtClean="0"/>
                        <a:t>.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900" dirty="0" smtClean="0"/>
                        <a:t>28/12/2012</a:t>
                      </a:r>
                      <a:endParaRPr lang="pt-BR" sz="1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12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Cooperativas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207265"/>
              </p:ext>
            </p:extLst>
          </p:nvPr>
        </p:nvGraphicFramePr>
        <p:xfrm>
          <a:off x="323528" y="1340768"/>
          <a:ext cx="8496944" cy="4236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5112568"/>
                <a:gridCol w="1728192"/>
              </a:tblGrid>
              <a:tr h="388679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Cooperativa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Região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Contrato até:</a:t>
                      </a:r>
                      <a:endParaRPr lang="pt-BR" sz="1900" dirty="0"/>
                    </a:p>
                  </a:txBody>
                  <a:tcPr/>
                </a:tc>
              </a:tr>
              <a:tr h="388679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Alternativa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Brazlândia</a:t>
                      </a:r>
                      <a:r>
                        <a:rPr lang="pt-BR" sz="1900" dirty="0" smtClean="0"/>
                        <a:t> e SMU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18/03/2019</a:t>
                      </a:r>
                      <a:endParaRPr lang="pt-BR" sz="1900" dirty="0"/>
                    </a:p>
                  </a:txBody>
                  <a:tcPr/>
                </a:tc>
              </a:tr>
              <a:tr h="388679"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Cobrataete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Paranoá, Sobradinho e Santa Maria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28/02/2018</a:t>
                      </a: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Cootarde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Brazlândia</a:t>
                      </a:r>
                      <a:r>
                        <a:rPr lang="pt-BR" sz="1900" dirty="0" smtClean="0"/>
                        <a:t>, Ceilândia,</a:t>
                      </a:r>
                      <a:r>
                        <a:rPr lang="pt-BR" sz="1900" baseline="0" dirty="0" smtClean="0"/>
                        <a:t> Gama, Samambaia e Santa Maria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22/02/2018</a:t>
                      </a:r>
                      <a:endParaRPr lang="pt-BR" sz="19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Cootransp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Samambaia,</a:t>
                      </a:r>
                      <a:r>
                        <a:rPr lang="pt-BR" sz="1900" baseline="0" dirty="0" smtClean="0"/>
                        <a:t> </a:t>
                      </a:r>
                      <a:r>
                        <a:rPr lang="pt-BR" sz="1900" baseline="0" dirty="0" err="1" smtClean="0"/>
                        <a:t>Candangolândia</a:t>
                      </a:r>
                      <a:r>
                        <a:rPr lang="pt-BR" sz="1900" baseline="0" dirty="0" smtClean="0"/>
                        <a:t> e Núcleo </a:t>
                      </a:r>
                      <a:r>
                        <a:rPr lang="pt-BR" sz="1900" baseline="0" dirty="0" err="1" smtClean="0"/>
                        <a:t>Brandeirante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22/02/2018</a:t>
                      </a:r>
                      <a:endParaRPr lang="pt-BR" sz="1900" dirty="0"/>
                    </a:p>
                  </a:txBody>
                  <a:tcPr/>
                </a:tc>
              </a:tr>
              <a:tr h="388679"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Coopatag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Sobradinho</a:t>
                      </a:r>
                      <a:r>
                        <a:rPr lang="pt-BR" sz="1900" baseline="0" dirty="0" smtClean="0"/>
                        <a:t> e Santa Maria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24/03/2019</a:t>
                      </a:r>
                      <a:endParaRPr lang="pt-BR" sz="1900" dirty="0"/>
                    </a:p>
                  </a:txBody>
                  <a:tcPr/>
                </a:tc>
              </a:tr>
              <a:tr h="388679"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Coopertran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Gama,</a:t>
                      </a:r>
                      <a:r>
                        <a:rPr lang="pt-BR" sz="1900" baseline="0" dirty="0" smtClean="0"/>
                        <a:t> Planaltina, São Sebastião e Santa Maria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04/09/2018</a:t>
                      </a:r>
                      <a:endParaRPr lang="pt-BR" sz="1900" dirty="0"/>
                    </a:p>
                  </a:txBody>
                  <a:tcPr/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MCS</a:t>
                      </a:r>
                    </a:p>
                    <a:p>
                      <a:r>
                        <a:rPr lang="pt-BR" sz="1900" dirty="0" smtClean="0"/>
                        <a:t>(empresa)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err="1" smtClean="0"/>
                        <a:t>Candangolândia</a:t>
                      </a:r>
                      <a:r>
                        <a:rPr lang="pt-BR" sz="1900" dirty="0" smtClean="0"/>
                        <a:t>, Guará,</a:t>
                      </a:r>
                      <a:r>
                        <a:rPr lang="pt-BR" sz="1900" baseline="0" dirty="0" smtClean="0"/>
                        <a:t> Recanto das Emas e Riacho Fundo 2</a:t>
                      </a:r>
                      <a:endParaRPr lang="pt-BR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900" dirty="0" smtClean="0"/>
                        <a:t>28/02/2018</a:t>
                      </a:r>
                      <a:endParaRPr lang="pt-BR" sz="1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11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4830</TotalTime>
  <Words>2511</Words>
  <Application>Microsoft Office PowerPoint</Application>
  <PresentationFormat>Apresentação na tela (4:3)</PresentationFormat>
  <Paragraphs>464</Paragraphs>
  <Slides>43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47" baseType="lpstr">
      <vt:lpstr>Gill Sans MT</vt:lpstr>
      <vt:lpstr>Verdana</vt:lpstr>
      <vt:lpstr>Wingdings 2</vt:lpstr>
      <vt:lpstr>Solstício</vt:lpstr>
      <vt:lpstr>Secretaria de Mobilidade</vt:lpstr>
      <vt:lpstr>Sumário</vt:lpstr>
      <vt:lpstr>Considerações Gerais</vt:lpstr>
      <vt:lpstr>Secretaria de Mobilidade</vt:lpstr>
      <vt:lpstr>Considerações Gerais</vt:lpstr>
      <vt:lpstr>Situação contratual</vt:lpstr>
      <vt:lpstr>Situação contratual</vt:lpstr>
      <vt:lpstr>Bacias</vt:lpstr>
      <vt:lpstr>Cooperativas</vt:lpstr>
      <vt:lpstr>Cooperativas: Linhas inalteradas</vt:lpstr>
      <vt:lpstr>Apropriação de Custos</vt:lpstr>
      <vt:lpstr>PNMU: Política Tarifária</vt:lpstr>
      <vt:lpstr>PNMU: Regime Econômico e Financeiro</vt:lpstr>
      <vt:lpstr>PNMU: Regime Econômico e Financeiro</vt:lpstr>
      <vt:lpstr>Remuneração por Tarifa Técnica</vt:lpstr>
      <vt:lpstr>Remuneração por Tarifa Técnica</vt:lpstr>
      <vt:lpstr>Remuneração por Tarifa Técnica</vt:lpstr>
      <vt:lpstr>Tarifas Técnicas</vt:lpstr>
      <vt:lpstr>Operação: previsto x realizado</vt:lpstr>
      <vt:lpstr>Tarifas Técnicas: variação km</vt:lpstr>
      <vt:lpstr>Tarifas Técnicas: variação passageiro</vt:lpstr>
      <vt:lpstr>Modelo Econômico-Financeiro</vt:lpstr>
      <vt:lpstr>O que vem sendo feito?</vt:lpstr>
      <vt:lpstr>O que vem sendo feito?</vt:lpstr>
      <vt:lpstr>Racionalização de Bacias</vt:lpstr>
      <vt:lpstr>Racionalização de Bacias</vt:lpstr>
      <vt:lpstr>Cooperativas</vt:lpstr>
      <vt:lpstr>Cooperativas</vt:lpstr>
      <vt:lpstr>Cooperativas: Outorgas</vt:lpstr>
      <vt:lpstr>Cooperativas: Outorgas</vt:lpstr>
      <vt:lpstr>O que está programado?</vt:lpstr>
      <vt:lpstr>O que está programado?</vt:lpstr>
      <vt:lpstr>Orçamento – Execução PCD/PLE (Regime de competência)</vt:lpstr>
      <vt:lpstr>Orçamento – Diário</vt:lpstr>
      <vt:lpstr>Programação Operacional Planaltina</vt:lpstr>
      <vt:lpstr>Ofício SEMOB nº 1.156 (14/7/2015)</vt:lpstr>
      <vt:lpstr>Despacho DTE/DFTrans (15/7/2015)</vt:lpstr>
      <vt:lpstr>Ofício Piracicabana nº 180 (14/7/2015)</vt:lpstr>
      <vt:lpstr>Despacho GPM/DFTrans (17/7/2015)</vt:lpstr>
      <vt:lpstr>Despacho DTE/DFTrans (21/7/2015)</vt:lpstr>
      <vt:lpstr>Linha 064.1</vt:lpstr>
      <vt:lpstr>Linha 064.1</vt:lpstr>
      <vt:lpstr>Linha 064.1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leandro.couto</dc:creator>
  <cp:lastModifiedBy>Damiao Rodrigues da Silva</cp:lastModifiedBy>
  <cp:revision>161</cp:revision>
  <dcterms:created xsi:type="dcterms:W3CDTF">2015-06-26T13:35:06Z</dcterms:created>
  <dcterms:modified xsi:type="dcterms:W3CDTF">2015-08-11T12:36:33Z</dcterms:modified>
</cp:coreProperties>
</file>