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522" r:id="rId2"/>
    <p:sldId id="635" r:id="rId3"/>
    <p:sldId id="615" r:id="rId4"/>
    <p:sldId id="617" r:id="rId5"/>
    <p:sldId id="619" r:id="rId6"/>
    <p:sldId id="624" r:id="rId7"/>
    <p:sldId id="636" r:id="rId8"/>
    <p:sldId id="637" r:id="rId9"/>
    <p:sldId id="634" r:id="rId10"/>
    <p:sldId id="609" r:id="rId11"/>
    <p:sldId id="629" r:id="rId12"/>
    <p:sldId id="493" r:id="rId13"/>
    <p:sldId id="602" r:id="rId14"/>
    <p:sldId id="638" r:id="rId15"/>
    <p:sldId id="639" r:id="rId16"/>
    <p:sldId id="509" r:id="rId17"/>
    <p:sldId id="512" r:id="rId18"/>
    <p:sldId id="640" r:id="rId19"/>
    <p:sldId id="641" r:id="rId20"/>
    <p:sldId id="600" r:id="rId21"/>
    <p:sldId id="643" r:id="rId22"/>
    <p:sldId id="644" r:id="rId23"/>
    <p:sldId id="645" r:id="rId24"/>
    <p:sldId id="646" r:id="rId25"/>
    <p:sldId id="647" r:id="rId26"/>
    <p:sldId id="648" r:id="rId27"/>
    <p:sldId id="642" r:id="rId28"/>
    <p:sldId id="601" r:id="rId29"/>
    <p:sldId id="607" r:id="rId30"/>
  </p:sldIdLst>
  <p:sldSz cx="12601575" cy="9001125"/>
  <p:notesSz cx="9296400" cy="7010400"/>
  <p:defaultTextStyle>
    <a:defPPr>
      <a:defRPr lang="pt-BR"/>
    </a:defPPr>
    <a:lvl1pPr algn="l" defTabSz="1279525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639763" indent="-182563" algn="l" defTabSz="1279525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1279525" indent="-365125" algn="l" defTabSz="1279525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919288" indent="-547688" algn="l" defTabSz="1279525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2559050" indent="-730250" algn="l" defTabSz="1279525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35">
          <p15:clr>
            <a:srgbClr val="A4A3A4"/>
          </p15:clr>
        </p15:guide>
        <p15:guide id="2" pos="396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5D09"/>
    <a:srgbClr val="604900"/>
    <a:srgbClr val="0000FF"/>
    <a:srgbClr val="FFDD71"/>
    <a:srgbClr val="ECFF8F"/>
    <a:srgbClr val="FEEC6A"/>
    <a:srgbClr val="E8FF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Estilo Mé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enhum Estilo, Nenhuma Grade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enhum Estilo, Grade de Tabe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D7B26C5-4107-4FEC-AEDC-1716B250A1EF}" styleName="Estilo Clar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25800" autoAdjust="0"/>
    <p:restoredTop sz="94718" autoAdjust="0"/>
  </p:normalViewPr>
  <p:slideViewPr>
    <p:cSldViewPr>
      <p:cViewPr varScale="1">
        <p:scale>
          <a:sx n="78" d="100"/>
          <a:sy n="78" d="100"/>
        </p:scale>
        <p:origin x="96" y="288"/>
      </p:cViewPr>
      <p:guideLst>
        <p:guide orient="horz" pos="2835"/>
        <p:guide pos="396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46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 bwMode="auto">
          <a:xfrm>
            <a:off x="1" y="0"/>
            <a:ext cx="4028584" cy="35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3149" tIns="31574" rIns="63149" bIns="31574" numCol="1" anchor="t" anchorCtr="0" compatLnSpc="1">
            <a:prstTxWarp prst="textNoShape">
              <a:avLst/>
            </a:prstTxWarp>
          </a:bodyPr>
          <a:lstStyle>
            <a:lvl1pPr defTabSz="882650">
              <a:defRPr sz="800">
                <a:latin typeface="Calibri" pitchFamily="34" charset="0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quarter" idx="1"/>
          </p:nvPr>
        </p:nvSpPr>
        <p:spPr bwMode="auto">
          <a:xfrm>
            <a:off x="5265674" y="0"/>
            <a:ext cx="4028584" cy="35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3149" tIns="31574" rIns="63149" bIns="31574" numCol="1" anchor="t" anchorCtr="0" compatLnSpc="1">
            <a:prstTxWarp prst="textNoShape">
              <a:avLst/>
            </a:prstTxWarp>
          </a:bodyPr>
          <a:lstStyle>
            <a:lvl1pPr algn="r" defTabSz="882650">
              <a:defRPr sz="800">
                <a:latin typeface="Calibri" pitchFamily="34" charset="0"/>
              </a:defRPr>
            </a:lvl1pPr>
          </a:lstStyle>
          <a:p>
            <a:pPr>
              <a:defRPr/>
            </a:pPr>
            <a:fld id="{1969D344-579D-4435-99A0-5DEC467DD9F3}" type="datetimeFigureOut">
              <a:rPr lang="pt-BR"/>
              <a:pPr>
                <a:defRPr/>
              </a:pPr>
              <a:t>17/06/2015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2"/>
          </p:nvPr>
        </p:nvSpPr>
        <p:spPr bwMode="auto">
          <a:xfrm>
            <a:off x="1" y="6657634"/>
            <a:ext cx="4028584" cy="35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3149" tIns="31574" rIns="63149" bIns="31574" numCol="1" anchor="b" anchorCtr="0" compatLnSpc="1">
            <a:prstTxWarp prst="textNoShape">
              <a:avLst/>
            </a:prstTxWarp>
          </a:bodyPr>
          <a:lstStyle>
            <a:lvl1pPr defTabSz="882650">
              <a:defRPr sz="800">
                <a:latin typeface="Calibri" pitchFamily="34" charset="0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3"/>
          </p:nvPr>
        </p:nvSpPr>
        <p:spPr bwMode="auto">
          <a:xfrm>
            <a:off x="5265674" y="6657634"/>
            <a:ext cx="4028584" cy="35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3149" tIns="31574" rIns="63149" bIns="31574" numCol="1" anchor="b" anchorCtr="0" compatLnSpc="1">
            <a:prstTxWarp prst="textNoShape">
              <a:avLst/>
            </a:prstTxWarp>
          </a:bodyPr>
          <a:lstStyle>
            <a:lvl1pPr algn="r" defTabSz="882650">
              <a:defRPr sz="800">
                <a:latin typeface="Calibri" pitchFamily="34" charset="0"/>
              </a:defRPr>
            </a:lvl1pPr>
          </a:lstStyle>
          <a:p>
            <a:pPr>
              <a:defRPr/>
            </a:pPr>
            <a:fld id="{933AD761-7C16-45A9-B0F1-66D906006B46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8626290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028584" cy="3505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5265674" y="0"/>
            <a:ext cx="4028584" cy="3505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E27FA9-57CA-459C-9D63-ED43235012CB}" type="datetimeFigureOut">
              <a:rPr lang="pt-BR" smtClean="0"/>
              <a:pPr/>
              <a:t>17/06/2015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2808288" y="525463"/>
            <a:ext cx="3679825" cy="2628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930498" y="3329940"/>
            <a:ext cx="7435404" cy="31546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1" y="6658757"/>
            <a:ext cx="4028584" cy="3505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5265674" y="6658757"/>
            <a:ext cx="4028584" cy="3505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16B6BD-6F57-4507-A5FD-4CC89D7B3F42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202577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14ECAB-FCE7-4D4E-BC06-ABE44F460724}" type="slidenum">
              <a:rPr lang="pt-BR" smtClean="0"/>
              <a:pPr>
                <a:defRPr/>
              </a:pPr>
              <a:t>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6154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16B6BD-6F57-4507-A5FD-4CC89D7B3F42}" type="slidenum">
              <a:rPr lang="pt-BR" smtClean="0"/>
              <a:pPr/>
              <a:t>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417825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/>
        </p:nvSpPr>
        <p:spPr bwMode="auto">
          <a:xfrm>
            <a:off x="630238" y="360363"/>
            <a:ext cx="11341100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8166" tIns="44083" rIns="88166" bIns="44083"/>
          <a:lstStyle/>
          <a:p>
            <a:pPr algn="ctr" defTabSz="1233488">
              <a:defRPr/>
            </a:pPr>
            <a:endParaRPr lang="pt-BR" sz="6000">
              <a:latin typeface="Calibri" pitchFamily="34" charset="0"/>
            </a:endParaRPr>
          </a:p>
        </p:txBody>
      </p:sp>
      <p:sp>
        <p:nvSpPr>
          <p:cNvPr id="3" name="Rectangle 3"/>
          <p:cNvSpPr>
            <a:spLocks noGrp="1" noChangeArrowheads="1"/>
          </p:cNvSpPr>
          <p:nvPr/>
        </p:nvSpPr>
        <p:spPr bwMode="auto">
          <a:xfrm>
            <a:off x="630238" y="2100263"/>
            <a:ext cx="11341100" cy="594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8166" tIns="44083" rIns="88166" bIns="44083"/>
          <a:lstStyle/>
          <a:p>
            <a:pPr marL="461963" indent="-461963" defTabSz="1233488">
              <a:spcBef>
                <a:spcPct val="20000"/>
              </a:spcBef>
              <a:buFont typeface="Arial" charset="0"/>
              <a:buChar char="•"/>
              <a:defRPr/>
            </a:pPr>
            <a:endParaRPr lang="pt-BR" sz="4300">
              <a:latin typeface="Calibri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/>
        </p:nvSpPr>
        <p:spPr bwMode="auto">
          <a:xfrm>
            <a:off x="630238" y="360363"/>
            <a:ext cx="11341100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8166" tIns="44083" rIns="88166" bIns="44083"/>
          <a:lstStyle/>
          <a:p>
            <a:pPr algn="ctr" defTabSz="1233488">
              <a:defRPr/>
            </a:pPr>
            <a:endParaRPr lang="pt-BR" sz="6000">
              <a:latin typeface="Calibri" pitchFamily="34" charset="0"/>
            </a:endParaRPr>
          </a:p>
        </p:txBody>
      </p:sp>
      <p:sp>
        <p:nvSpPr>
          <p:cNvPr id="3" name="Rectangle 3"/>
          <p:cNvSpPr>
            <a:spLocks noGrp="1" noChangeArrowheads="1"/>
          </p:cNvSpPr>
          <p:nvPr/>
        </p:nvSpPr>
        <p:spPr bwMode="auto">
          <a:xfrm>
            <a:off x="630238" y="2100263"/>
            <a:ext cx="11341100" cy="594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8166" tIns="44083" rIns="88166" bIns="44083"/>
          <a:lstStyle/>
          <a:p>
            <a:pPr marL="461963" indent="-461963" defTabSz="1233488">
              <a:spcBef>
                <a:spcPct val="20000"/>
              </a:spcBef>
              <a:buFont typeface="Arial" charset="0"/>
              <a:buChar char="•"/>
              <a:defRPr/>
            </a:pPr>
            <a:endParaRPr lang="pt-BR" sz="4300">
              <a:latin typeface="Calibri" pitchFamily="34" charset="0"/>
            </a:endParaRPr>
          </a:p>
        </p:txBody>
      </p:sp>
      <p:sp>
        <p:nvSpPr>
          <p:cNvPr id="4" name="Rectangle 2"/>
          <p:cNvSpPr>
            <a:spLocks noGrp="1" noChangeArrowheads="1"/>
          </p:cNvSpPr>
          <p:nvPr userDrawn="1"/>
        </p:nvSpPr>
        <p:spPr bwMode="auto">
          <a:xfrm>
            <a:off x="630238" y="360363"/>
            <a:ext cx="11341100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8166" tIns="44083" rIns="88166" bIns="44083"/>
          <a:lstStyle/>
          <a:p>
            <a:pPr algn="ctr" defTabSz="1233488">
              <a:defRPr/>
            </a:pPr>
            <a:endParaRPr lang="pt-BR" sz="6000">
              <a:latin typeface="Calibri" pitchFamily="34" charset="0"/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 userDrawn="1"/>
        </p:nvSpPr>
        <p:spPr bwMode="auto">
          <a:xfrm>
            <a:off x="630238" y="2100263"/>
            <a:ext cx="11341100" cy="594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8166" tIns="44083" rIns="88166" bIns="44083"/>
          <a:lstStyle/>
          <a:p>
            <a:pPr marL="461963" indent="-461963" defTabSz="1233488">
              <a:spcBef>
                <a:spcPct val="20000"/>
              </a:spcBef>
              <a:buFont typeface="Arial" charset="0"/>
              <a:buChar char="•"/>
              <a:defRPr/>
            </a:pPr>
            <a:endParaRPr lang="pt-BR" sz="4300">
              <a:latin typeface="Calibri" pitchFamily="34" charset="0"/>
            </a:endParaRPr>
          </a:p>
        </p:txBody>
      </p:sp>
      <p:pic>
        <p:nvPicPr>
          <p:cNvPr id="6" name="Picture 2" descr="C:\Documents and Settings\BrunoAmaral.TCBR2\Desktop\Corredor Eixo Oeste\Imagens finais apresentação\GDF2011 feita horizontal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4638" y="57150"/>
            <a:ext cx="1503362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CaixaDeTexto 16"/>
          <p:cNvSpPr txBox="1">
            <a:spLocks noChangeArrowheads="1"/>
          </p:cNvSpPr>
          <p:nvPr userDrawn="1"/>
        </p:nvSpPr>
        <p:spPr bwMode="auto">
          <a:xfrm>
            <a:off x="8428038" y="179388"/>
            <a:ext cx="3857625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8166" tIns="44083" rIns="88166" bIns="44083">
            <a:spAutoFit/>
          </a:bodyPr>
          <a:lstStyle/>
          <a:p>
            <a:pPr defTabSz="1233488">
              <a:defRPr/>
            </a:pPr>
            <a:r>
              <a:rPr lang="pt-BR" b="1">
                <a:latin typeface="Times New Roman" pitchFamily="18" charset="0"/>
                <a:cs typeface="Times New Roman" pitchFamily="18" charset="0"/>
              </a:rPr>
              <a:t>Governo do Distrito Federal</a:t>
            </a:r>
          </a:p>
        </p:txBody>
      </p:sp>
      <p:sp>
        <p:nvSpPr>
          <p:cNvPr id="8" name="Retângulo 7"/>
          <p:cNvSpPr>
            <a:spLocks noChangeArrowheads="1"/>
          </p:cNvSpPr>
          <p:nvPr userDrawn="1"/>
        </p:nvSpPr>
        <p:spPr bwMode="auto">
          <a:xfrm>
            <a:off x="0" y="787400"/>
            <a:ext cx="12601575" cy="473075"/>
          </a:xfrm>
          <a:prstGeom prst="rect">
            <a:avLst/>
          </a:prstGeom>
          <a:solidFill>
            <a:srgbClr val="C00000"/>
          </a:solidFill>
          <a:ln w="25400" algn="ctr">
            <a:noFill/>
            <a:miter lim="800000"/>
            <a:headEnd/>
            <a:tailEnd/>
          </a:ln>
        </p:spPr>
        <p:txBody>
          <a:bodyPr lIns="88166" tIns="44083" rIns="88166" bIns="44083" anchor="ctr"/>
          <a:lstStyle/>
          <a:p>
            <a:pPr algn="ctr" defTabSz="1233488">
              <a:defRPr/>
            </a:pPr>
            <a:endParaRPr lang="pt-BR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9" name="Retângulo 8"/>
          <p:cNvSpPr>
            <a:spLocks noChangeArrowheads="1"/>
          </p:cNvSpPr>
          <p:nvPr userDrawn="1"/>
        </p:nvSpPr>
        <p:spPr bwMode="auto">
          <a:xfrm>
            <a:off x="0" y="8821738"/>
            <a:ext cx="12601575" cy="179387"/>
          </a:xfrm>
          <a:prstGeom prst="rect">
            <a:avLst/>
          </a:prstGeom>
          <a:solidFill>
            <a:srgbClr val="C00000"/>
          </a:solidFill>
          <a:ln w="25400" algn="ctr">
            <a:noFill/>
            <a:miter lim="800000"/>
            <a:headEnd/>
            <a:tailEnd/>
          </a:ln>
        </p:spPr>
        <p:txBody>
          <a:bodyPr lIns="88166" tIns="44083" rIns="88166" bIns="44083" anchor="ctr"/>
          <a:lstStyle/>
          <a:p>
            <a:pPr algn="ctr" defTabSz="1233488">
              <a:defRPr/>
            </a:pPr>
            <a:endParaRPr lang="pt-BR">
              <a:solidFill>
                <a:srgbClr val="FFFFFF"/>
              </a:solidFill>
              <a:latin typeface="Calibri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/>
        </p:nvSpPr>
        <p:spPr bwMode="auto">
          <a:xfrm>
            <a:off x="630238" y="360363"/>
            <a:ext cx="11341100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8166" tIns="44083" rIns="88166" bIns="44083"/>
          <a:lstStyle/>
          <a:p>
            <a:pPr algn="ctr" defTabSz="1233488">
              <a:defRPr/>
            </a:pPr>
            <a:endParaRPr lang="pt-BR" sz="6000">
              <a:latin typeface="Calibri" pitchFamily="34" charset="0"/>
            </a:endParaRPr>
          </a:p>
        </p:txBody>
      </p:sp>
      <p:sp>
        <p:nvSpPr>
          <p:cNvPr id="3" name="Rectangle 3"/>
          <p:cNvSpPr>
            <a:spLocks noGrp="1" noChangeArrowheads="1"/>
          </p:cNvSpPr>
          <p:nvPr/>
        </p:nvSpPr>
        <p:spPr bwMode="auto">
          <a:xfrm>
            <a:off x="630238" y="2100263"/>
            <a:ext cx="11341100" cy="594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8166" tIns="44083" rIns="88166" bIns="44083"/>
          <a:lstStyle/>
          <a:p>
            <a:pPr marL="461963" indent="-461963" defTabSz="1233488">
              <a:spcBef>
                <a:spcPct val="20000"/>
              </a:spcBef>
              <a:buFont typeface="Arial" charset="0"/>
              <a:buChar char="•"/>
              <a:defRPr/>
            </a:pPr>
            <a:endParaRPr lang="pt-BR" sz="4300">
              <a:latin typeface="Calibri" pitchFamily="34" charset="0"/>
            </a:endParaRPr>
          </a:p>
        </p:txBody>
      </p:sp>
      <p:sp>
        <p:nvSpPr>
          <p:cNvPr id="4" name="Rectangle 2"/>
          <p:cNvSpPr>
            <a:spLocks noGrp="1" noChangeArrowheads="1"/>
          </p:cNvSpPr>
          <p:nvPr userDrawn="1"/>
        </p:nvSpPr>
        <p:spPr bwMode="auto">
          <a:xfrm>
            <a:off x="630238" y="360363"/>
            <a:ext cx="11341100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8166" tIns="44083" rIns="88166" bIns="44083"/>
          <a:lstStyle/>
          <a:p>
            <a:pPr algn="ctr" defTabSz="1233488">
              <a:defRPr/>
            </a:pPr>
            <a:endParaRPr lang="pt-BR" sz="6000">
              <a:latin typeface="Calibri" pitchFamily="34" charset="0"/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 userDrawn="1"/>
        </p:nvSpPr>
        <p:spPr bwMode="auto">
          <a:xfrm>
            <a:off x="630238" y="2100263"/>
            <a:ext cx="11341100" cy="594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8166" tIns="44083" rIns="88166" bIns="44083"/>
          <a:lstStyle/>
          <a:p>
            <a:pPr marL="461963" indent="-461963" defTabSz="1233488">
              <a:spcBef>
                <a:spcPct val="20000"/>
              </a:spcBef>
              <a:buFont typeface="Arial" charset="0"/>
              <a:buChar char="•"/>
              <a:defRPr/>
            </a:pPr>
            <a:endParaRPr lang="pt-BR" sz="4300">
              <a:latin typeface="Calibri" pitchFamily="34" charset="0"/>
            </a:endParaRPr>
          </a:p>
        </p:txBody>
      </p:sp>
      <p:pic>
        <p:nvPicPr>
          <p:cNvPr id="6" name="Picture 2" descr="C:\Documents and Settings\BrunoAmaral.TCBR2\Desktop\Corredor Eixo Oeste\Imagens finais apresentação\GDF2011 feita horizontal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4638" y="57150"/>
            <a:ext cx="1503362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CaixaDeTexto 16"/>
          <p:cNvSpPr txBox="1">
            <a:spLocks noChangeArrowheads="1"/>
          </p:cNvSpPr>
          <p:nvPr userDrawn="1"/>
        </p:nvSpPr>
        <p:spPr bwMode="auto">
          <a:xfrm>
            <a:off x="8428038" y="179388"/>
            <a:ext cx="3857625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8166" tIns="44083" rIns="88166" bIns="44083">
            <a:spAutoFit/>
          </a:bodyPr>
          <a:lstStyle/>
          <a:p>
            <a:pPr defTabSz="1233488">
              <a:defRPr/>
            </a:pPr>
            <a:r>
              <a:rPr lang="pt-BR" b="1">
                <a:latin typeface="Times New Roman" pitchFamily="18" charset="0"/>
                <a:cs typeface="Times New Roman" pitchFamily="18" charset="0"/>
              </a:rPr>
              <a:t>Governo do Distrito Federal</a:t>
            </a:r>
          </a:p>
        </p:txBody>
      </p:sp>
      <p:sp>
        <p:nvSpPr>
          <p:cNvPr id="8" name="Retângulo 7"/>
          <p:cNvSpPr>
            <a:spLocks noChangeArrowheads="1"/>
          </p:cNvSpPr>
          <p:nvPr userDrawn="1"/>
        </p:nvSpPr>
        <p:spPr bwMode="auto">
          <a:xfrm>
            <a:off x="0" y="787400"/>
            <a:ext cx="12601575" cy="473075"/>
          </a:xfrm>
          <a:prstGeom prst="rect">
            <a:avLst/>
          </a:prstGeom>
          <a:solidFill>
            <a:srgbClr val="C00000"/>
          </a:solidFill>
          <a:ln w="25400" algn="ctr">
            <a:noFill/>
            <a:miter lim="800000"/>
            <a:headEnd/>
            <a:tailEnd/>
          </a:ln>
        </p:spPr>
        <p:txBody>
          <a:bodyPr lIns="88166" tIns="44083" rIns="88166" bIns="44083" anchor="ctr"/>
          <a:lstStyle/>
          <a:p>
            <a:pPr algn="ctr" defTabSz="1233488">
              <a:defRPr/>
            </a:pPr>
            <a:endParaRPr lang="pt-BR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9" name="Retângulo 8"/>
          <p:cNvSpPr>
            <a:spLocks noChangeArrowheads="1"/>
          </p:cNvSpPr>
          <p:nvPr userDrawn="1"/>
        </p:nvSpPr>
        <p:spPr bwMode="auto">
          <a:xfrm>
            <a:off x="0" y="8821738"/>
            <a:ext cx="12601575" cy="179387"/>
          </a:xfrm>
          <a:prstGeom prst="rect">
            <a:avLst/>
          </a:prstGeom>
          <a:solidFill>
            <a:srgbClr val="C00000"/>
          </a:solidFill>
          <a:ln w="25400" algn="ctr">
            <a:noFill/>
            <a:miter lim="800000"/>
            <a:headEnd/>
            <a:tailEnd/>
          </a:ln>
        </p:spPr>
        <p:txBody>
          <a:bodyPr lIns="88166" tIns="44083" rIns="88166" bIns="44083" anchor="ctr"/>
          <a:lstStyle/>
          <a:p>
            <a:pPr algn="ctr" defTabSz="1233488">
              <a:defRPr/>
            </a:pPr>
            <a:endParaRPr lang="pt-BR">
              <a:solidFill>
                <a:srgbClr val="FFFFFF"/>
              </a:solidFill>
              <a:latin typeface="Calibri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/>
        </p:nvSpPr>
        <p:spPr bwMode="auto">
          <a:xfrm>
            <a:off x="630238" y="360363"/>
            <a:ext cx="11341100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8166" tIns="44083" rIns="88166" bIns="44083"/>
          <a:lstStyle/>
          <a:p>
            <a:pPr algn="ctr" defTabSz="1233488">
              <a:defRPr/>
            </a:pPr>
            <a:endParaRPr lang="pt-BR" sz="6000">
              <a:latin typeface="Calibri" pitchFamily="34" charset="0"/>
            </a:endParaRPr>
          </a:p>
        </p:txBody>
      </p:sp>
      <p:sp>
        <p:nvSpPr>
          <p:cNvPr id="3" name="Rectangle 3"/>
          <p:cNvSpPr>
            <a:spLocks noGrp="1" noChangeArrowheads="1"/>
          </p:cNvSpPr>
          <p:nvPr/>
        </p:nvSpPr>
        <p:spPr bwMode="auto">
          <a:xfrm>
            <a:off x="630238" y="2100263"/>
            <a:ext cx="11341100" cy="594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8166" tIns="44083" rIns="88166" bIns="44083"/>
          <a:lstStyle/>
          <a:p>
            <a:pPr marL="461963" indent="-461963" defTabSz="1233488">
              <a:spcBef>
                <a:spcPct val="20000"/>
              </a:spcBef>
              <a:buFont typeface="Arial" charset="0"/>
              <a:buChar char="•"/>
              <a:defRPr/>
            </a:pPr>
            <a:endParaRPr lang="pt-BR" sz="4300">
              <a:latin typeface="Calibri" pitchFamily="34" charset="0"/>
            </a:endParaRPr>
          </a:p>
        </p:txBody>
      </p:sp>
      <p:sp>
        <p:nvSpPr>
          <p:cNvPr id="4" name="Rectangle 2"/>
          <p:cNvSpPr>
            <a:spLocks noGrp="1" noChangeArrowheads="1"/>
          </p:cNvSpPr>
          <p:nvPr userDrawn="1"/>
        </p:nvSpPr>
        <p:spPr bwMode="auto">
          <a:xfrm>
            <a:off x="630238" y="360363"/>
            <a:ext cx="11341100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8166" tIns="44083" rIns="88166" bIns="44083"/>
          <a:lstStyle/>
          <a:p>
            <a:pPr algn="ctr" defTabSz="1233488">
              <a:defRPr/>
            </a:pPr>
            <a:endParaRPr lang="pt-BR" sz="6000">
              <a:latin typeface="Calibri" pitchFamily="34" charset="0"/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 userDrawn="1"/>
        </p:nvSpPr>
        <p:spPr bwMode="auto">
          <a:xfrm>
            <a:off x="630238" y="2100263"/>
            <a:ext cx="11341100" cy="594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8166" tIns="44083" rIns="88166" bIns="44083"/>
          <a:lstStyle/>
          <a:p>
            <a:pPr marL="461963" indent="-461963" defTabSz="1233488">
              <a:spcBef>
                <a:spcPct val="20000"/>
              </a:spcBef>
              <a:buFont typeface="Arial" charset="0"/>
              <a:buChar char="•"/>
              <a:defRPr/>
            </a:pPr>
            <a:endParaRPr lang="pt-BR" sz="4300">
              <a:latin typeface="Calibri" pitchFamily="34" charset="0"/>
            </a:endParaRPr>
          </a:p>
        </p:txBody>
      </p:sp>
      <p:pic>
        <p:nvPicPr>
          <p:cNvPr id="6" name="Picture 2" descr="C:\Documents and Settings\BrunoAmaral.TCBR2\Desktop\Corredor Eixo Oeste\Imagens finais apresentação\GDF2011 feita horizontal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4638" y="57150"/>
            <a:ext cx="1503362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CaixaDeTexto 16"/>
          <p:cNvSpPr txBox="1">
            <a:spLocks noChangeArrowheads="1"/>
          </p:cNvSpPr>
          <p:nvPr userDrawn="1"/>
        </p:nvSpPr>
        <p:spPr bwMode="auto">
          <a:xfrm>
            <a:off x="8428038" y="179388"/>
            <a:ext cx="3857625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8166" tIns="44083" rIns="88166" bIns="44083">
            <a:spAutoFit/>
          </a:bodyPr>
          <a:lstStyle/>
          <a:p>
            <a:pPr defTabSz="1233488">
              <a:defRPr/>
            </a:pPr>
            <a:r>
              <a:rPr lang="pt-BR" b="1">
                <a:latin typeface="Times New Roman" pitchFamily="18" charset="0"/>
                <a:cs typeface="Times New Roman" pitchFamily="18" charset="0"/>
              </a:rPr>
              <a:t>Governo do Distrito Federal</a:t>
            </a:r>
          </a:p>
        </p:txBody>
      </p:sp>
      <p:sp>
        <p:nvSpPr>
          <p:cNvPr id="8" name="Retângulo 7"/>
          <p:cNvSpPr>
            <a:spLocks noChangeArrowheads="1"/>
          </p:cNvSpPr>
          <p:nvPr userDrawn="1"/>
        </p:nvSpPr>
        <p:spPr bwMode="auto">
          <a:xfrm>
            <a:off x="0" y="787400"/>
            <a:ext cx="12601575" cy="473075"/>
          </a:xfrm>
          <a:prstGeom prst="rect">
            <a:avLst/>
          </a:prstGeom>
          <a:solidFill>
            <a:srgbClr val="C00000"/>
          </a:solidFill>
          <a:ln w="25400" algn="ctr">
            <a:noFill/>
            <a:miter lim="800000"/>
            <a:headEnd/>
            <a:tailEnd/>
          </a:ln>
        </p:spPr>
        <p:txBody>
          <a:bodyPr lIns="88166" tIns="44083" rIns="88166" bIns="44083" anchor="ctr"/>
          <a:lstStyle/>
          <a:p>
            <a:pPr algn="ctr" defTabSz="1233488">
              <a:defRPr/>
            </a:pPr>
            <a:endParaRPr lang="pt-BR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9" name="Retângulo 8"/>
          <p:cNvSpPr>
            <a:spLocks noChangeArrowheads="1"/>
          </p:cNvSpPr>
          <p:nvPr userDrawn="1"/>
        </p:nvSpPr>
        <p:spPr bwMode="auto">
          <a:xfrm>
            <a:off x="0" y="8821738"/>
            <a:ext cx="12601575" cy="179387"/>
          </a:xfrm>
          <a:prstGeom prst="rect">
            <a:avLst/>
          </a:prstGeom>
          <a:solidFill>
            <a:srgbClr val="C00000"/>
          </a:solidFill>
          <a:ln w="25400" algn="ctr">
            <a:noFill/>
            <a:miter lim="800000"/>
            <a:headEnd/>
            <a:tailEnd/>
          </a:ln>
        </p:spPr>
        <p:txBody>
          <a:bodyPr lIns="88166" tIns="44083" rIns="88166" bIns="44083" anchor="ctr"/>
          <a:lstStyle/>
          <a:p>
            <a:pPr algn="ctr" defTabSz="1233488">
              <a:defRPr/>
            </a:pPr>
            <a:endParaRPr lang="pt-BR">
              <a:solidFill>
                <a:srgbClr val="FFFFFF"/>
              </a:solidFill>
              <a:latin typeface="Calibri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/>
        </p:nvSpPr>
        <p:spPr bwMode="auto">
          <a:xfrm>
            <a:off x="630238" y="360363"/>
            <a:ext cx="11341100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8166" tIns="44083" rIns="88166" bIns="44083"/>
          <a:lstStyle/>
          <a:p>
            <a:pPr algn="ctr" defTabSz="1233488">
              <a:defRPr/>
            </a:pPr>
            <a:endParaRPr lang="pt-BR" sz="6000">
              <a:latin typeface="Calibri" pitchFamily="34" charset="0"/>
            </a:endParaRPr>
          </a:p>
        </p:txBody>
      </p:sp>
      <p:sp>
        <p:nvSpPr>
          <p:cNvPr id="3" name="Rectangle 3"/>
          <p:cNvSpPr>
            <a:spLocks noGrp="1" noChangeArrowheads="1"/>
          </p:cNvSpPr>
          <p:nvPr/>
        </p:nvSpPr>
        <p:spPr bwMode="auto">
          <a:xfrm>
            <a:off x="630238" y="2100263"/>
            <a:ext cx="11341100" cy="594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8166" tIns="44083" rIns="88166" bIns="44083"/>
          <a:lstStyle/>
          <a:p>
            <a:pPr marL="461963" indent="-461963" defTabSz="1233488">
              <a:spcBef>
                <a:spcPct val="20000"/>
              </a:spcBef>
              <a:buFont typeface="Arial" charset="0"/>
              <a:buChar char="•"/>
              <a:defRPr/>
            </a:pPr>
            <a:endParaRPr lang="pt-BR" sz="4300">
              <a:latin typeface="Calibri" pitchFamily="34" charset="0"/>
            </a:endParaRPr>
          </a:p>
        </p:txBody>
      </p:sp>
      <p:pic>
        <p:nvPicPr>
          <p:cNvPr id="4" name="Picture 2" descr="C:\Documents and Settings\BrunoAmaral.TCBR2\Desktop\Corredor Eixo Oeste\Imagens finais apresentação\GDF2011 feita horizontal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4638" y="57150"/>
            <a:ext cx="1503362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aixaDeTexto 16"/>
          <p:cNvSpPr txBox="1">
            <a:spLocks noChangeArrowheads="1"/>
          </p:cNvSpPr>
          <p:nvPr userDrawn="1"/>
        </p:nvSpPr>
        <p:spPr bwMode="auto">
          <a:xfrm>
            <a:off x="8428038" y="179388"/>
            <a:ext cx="3857625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8166" tIns="44083" rIns="88166" bIns="44083">
            <a:spAutoFit/>
          </a:bodyPr>
          <a:lstStyle/>
          <a:p>
            <a:pPr defTabSz="1233488">
              <a:defRPr/>
            </a:pPr>
            <a:r>
              <a:rPr lang="pt-BR" b="1">
                <a:latin typeface="Times New Roman" pitchFamily="18" charset="0"/>
                <a:cs typeface="Times New Roman" pitchFamily="18" charset="0"/>
              </a:rPr>
              <a:t>Governo do Distrito Federal</a:t>
            </a:r>
          </a:p>
        </p:txBody>
      </p:sp>
      <p:sp>
        <p:nvSpPr>
          <p:cNvPr id="6" name="Retângulo 5"/>
          <p:cNvSpPr>
            <a:spLocks noChangeArrowheads="1"/>
          </p:cNvSpPr>
          <p:nvPr userDrawn="1"/>
        </p:nvSpPr>
        <p:spPr bwMode="auto">
          <a:xfrm>
            <a:off x="0" y="787400"/>
            <a:ext cx="12601575" cy="473075"/>
          </a:xfrm>
          <a:prstGeom prst="rect">
            <a:avLst/>
          </a:prstGeom>
          <a:solidFill>
            <a:srgbClr val="C00000"/>
          </a:solidFill>
          <a:ln w="25400" algn="ctr">
            <a:noFill/>
            <a:miter lim="800000"/>
            <a:headEnd/>
            <a:tailEnd/>
          </a:ln>
        </p:spPr>
        <p:txBody>
          <a:bodyPr lIns="88166" tIns="44083" rIns="88166" bIns="44083" anchor="ctr"/>
          <a:lstStyle/>
          <a:p>
            <a:pPr algn="ctr" defTabSz="1233488">
              <a:defRPr/>
            </a:pPr>
            <a:endParaRPr lang="pt-BR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7" name="Retângulo 6"/>
          <p:cNvSpPr>
            <a:spLocks noChangeArrowheads="1"/>
          </p:cNvSpPr>
          <p:nvPr userDrawn="1"/>
        </p:nvSpPr>
        <p:spPr bwMode="auto">
          <a:xfrm>
            <a:off x="0" y="8821738"/>
            <a:ext cx="12601575" cy="179387"/>
          </a:xfrm>
          <a:prstGeom prst="rect">
            <a:avLst/>
          </a:prstGeom>
          <a:solidFill>
            <a:srgbClr val="C00000"/>
          </a:solidFill>
          <a:ln w="25400" algn="ctr">
            <a:noFill/>
            <a:miter lim="800000"/>
            <a:headEnd/>
            <a:tailEnd/>
          </a:ln>
        </p:spPr>
        <p:txBody>
          <a:bodyPr lIns="88166" tIns="44083" rIns="88166" bIns="44083" anchor="ctr"/>
          <a:lstStyle/>
          <a:p>
            <a:pPr algn="ctr" defTabSz="1233488">
              <a:defRPr/>
            </a:pPr>
            <a:endParaRPr lang="pt-BR">
              <a:solidFill>
                <a:srgbClr val="FFFFFF"/>
              </a:solidFill>
              <a:latin typeface="Calibri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BrunoAmaral.TCBR2\Desktop\Corredor Eixo Oeste\Imagens finais apresentação\GDF2011 feita horizontal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4638" y="57150"/>
            <a:ext cx="1503362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tângulo 7"/>
          <p:cNvSpPr>
            <a:spLocks noChangeArrowheads="1"/>
          </p:cNvSpPr>
          <p:nvPr/>
        </p:nvSpPr>
        <p:spPr bwMode="auto">
          <a:xfrm>
            <a:off x="0" y="787400"/>
            <a:ext cx="12601575" cy="473075"/>
          </a:xfrm>
          <a:prstGeom prst="rect">
            <a:avLst/>
          </a:prstGeom>
          <a:solidFill>
            <a:srgbClr val="C00000"/>
          </a:solidFill>
          <a:ln w="25400" algn="ctr">
            <a:noFill/>
            <a:miter lim="800000"/>
            <a:headEnd/>
            <a:tailEnd/>
          </a:ln>
        </p:spPr>
        <p:txBody>
          <a:bodyPr lIns="88166" tIns="44083" rIns="88166" bIns="44083" anchor="ctr"/>
          <a:lstStyle/>
          <a:p>
            <a:pPr algn="ctr" defTabSz="1233488">
              <a:defRPr/>
            </a:pPr>
            <a:endParaRPr lang="pt-BR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9" name="Retângulo 8"/>
          <p:cNvSpPr>
            <a:spLocks noChangeArrowheads="1"/>
          </p:cNvSpPr>
          <p:nvPr/>
        </p:nvSpPr>
        <p:spPr bwMode="auto">
          <a:xfrm>
            <a:off x="0" y="8821738"/>
            <a:ext cx="12601575" cy="179387"/>
          </a:xfrm>
          <a:prstGeom prst="rect">
            <a:avLst/>
          </a:prstGeom>
          <a:solidFill>
            <a:srgbClr val="C00000"/>
          </a:solidFill>
          <a:ln w="25400" algn="ctr">
            <a:noFill/>
            <a:miter lim="800000"/>
            <a:headEnd/>
            <a:tailEnd/>
          </a:ln>
        </p:spPr>
        <p:txBody>
          <a:bodyPr lIns="88166" tIns="44083" rIns="88166" bIns="44083" anchor="ctr"/>
          <a:lstStyle/>
          <a:p>
            <a:pPr algn="ctr" defTabSz="1233488">
              <a:defRPr/>
            </a:pPr>
            <a:endParaRPr lang="pt-BR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0" name="CaixaDeTexto 9"/>
          <p:cNvSpPr txBox="1">
            <a:spLocks noChangeArrowheads="1"/>
          </p:cNvSpPr>
          <p:nvPr/>
        </p:nvSpPr>
        <p:spPr bwMode="auto">
          <a:xfrm>
            <a:off x="8428038" y="179388"/>
            <a:ext cx="3998912" cy="449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8166" tIns="44083" rIns="88166" bIns="44083">
            <a:spAutoFit/>
          </a:bodyPr>
          <a:lstStyle/>
          <a:p>
            <a:pPr defTabSz="1233488">
              <a:defRPr/>
            </a:pPr>
            <a:r>
              <a:rPr lang="pt-BR" b="1">
                <a:latin typeface="Times New Roman" pitchFamily="18" charset="0"/>
                <a:cs typeface="Times New Roman" pitchFamily="18" charset="0"/>
              </a:rPr>
              <a:t>Governo do Distrito Federal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</p:sldLayoutIdLst>
  <p:txStyles>
    <p:titleStyle>
      <a:lvl1pPr algn="ctr" defTabSz="1233488" rtl="0" eaLnBrk="0" fontAlgn="base" hangingPunct="0">
        <a:spcBef>
          <a:spcPct val="0"/>
        </a:spcBef>
        <a:spcAft>
          <a:spcPct val="0"/>
        </a:spcAft>
        <a:defRPr sz="60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1233488" rtl="0" eaLnBrk="0" fontAlgn="base" hangingPunct="0">
        <a:spcBef>
          <a:spcPct val="0"/>
        </a:spcBef>
        <a:spcAft>
          <a:spcPct val="0"/>
        </a:spcAft>
        <a:defRPr sz="6000">
          <a:solidFill>
            <a:schemeClr val="tx1"/>
          </a:solidFill>
          <a:latin typeface="Calibri" pitchFamily="34" charset="0"/>
        </a:defRPr>
      </a:lvl2pPr>
      <a:lvl3pPr algn="ctr" defTabSz="1233488" rtl="0" eaLnBrk="0" fontAlgn="base" hangingPunct="0">
        <a:spcBef>
          <a:spcPct val="0"/>
        </a:spcBef>
        <a:spcAft>
          <a:spcPct val="0"/>
        </a:spcAft>
        <a:defRPr sz="6000">
          <a:solidFill>
            <a:schemeClr val="tx1"/>
          </a:solidFill>
          <a:latin typeface="Calibri" pitchFamily="34" charset="0"/>
        </a:defRPr>
      </a:lvl3pPr>
      <a:lvl4pPr algn="ctr" defTabSz="1233488" rtl="0" eaLnBrk="0" fontAlgn="base" hangingPunct="0">
        <a:spcBef>
          <a:spcPct val="0"/>
        </a:spcBef>
        <a:spcAft>
          <a:spcPct val="0"/>
        </a:spcAft>
        <a:defRPr sz="6000">
          <a:solidFill>
            <a:schemeClr val="tx1"/>
          </a:solidFill>
          <a:latin typeface="Calibri" pitchFamily="34" charset="0"/>
        </a:defRPr>
      </a:lvl4pPr>
      <a:lvl5pPr algn="ctr" defTabSz="1233488" rtl="0" eaLnBrk="0" fontAlgn="base" hangingPunct="0">
        <a:spcBef>
          <a:spcPct val="0"/>
        </a:spcBef>
        <a:spcAft>
          <a:spcPct val="0"/>
        </a:spcAft>
        <a:defRPr sz="6000">
          <a:solidFill>
            <a:schemeClr val="tx1"/>
          </a:solidFill>
          <a:latin typeface="Calibri" pitchFamily="34" charset="0"/>
        </a:defRPr>
      </a:lvl5pPr>
      <a:lvl6pPr marL="457200" algn="ctr" defTabSz="1279525" rtl="0" fontAlgn="base">
        <a:spcBef>
          <a:spcPct val="0"/>
        </a:spcBef>
        <a:spcAft>
          <a:spcPct val="0"/>
        </a:spcAft>
        <a:defRPr sz="6200">
          <a:solidFill>
            <a:schemeClr val="tx1"/>
          </a:solidFill>
          <a:latin typeface="Calibri" pitchFamily="34" charset="0"/>
        </a:defRPr>
      </a:lvl6pPr>
      <a:lvl7pPr marL="914400" algn="ctr" defTabSz="1279525" rtl="0" fontAlgn="base">
        <a:spcBef>
          <a:spcPct val="0"/>
        </a:spcBef>
        <a:spcAft>
          <a:spcPct val="0"/>
        </a:spcAft>
        <a:defRPr sz="6200">
          <a:solidFill>
            <a:schemeClr val="tx1"/>
          </a:solidFill>
          <a:latin typeface="Calibri" pitchFamily="34" charset="0"/>
        </a:defRPr>
      </a:lvl7pPr>
      <a:lvl8pPr marL="1371600" algn="ctr" defTabSz="1279525" rtl="0" fontAlgn="base">
        <a:spcBef>
          <a:spcPct val="0"/>
        </a:spcBef>
        <a:spcAft>
          <a:spcPct val="0"/>
        </a:spcAft>
        <a:defRPr sz="6200">
          <a:solidFill>
            <a:schemeClr val="tx1"/>
          </a:solidFill>
          <a:latin typeface="Calibri" pitchFamily="34" charset="0"/>
        </a:defRPr>
      </a:lvl8pPr>
      <a:lvl9pPr marL="1828800" algn="ctr" defTabSz="1279525" rtl="0" fontAlgn="base">
        <a:spcBef>
          <a:spcPct val="0"/>
        </a:spcBef>
        <a:spcAft>
          <a:spcPct val="0"/>
        </a:spcAft>
        <a:defRPr sz="6200">
          <a:solidFill>
            <a:schemeClr val="tx1"/>
          </a:solidFill>
          <a:latin typeface="Calibri" pitchFamily="34" charset="0"/>
        </a:defRPr>
      </a:lvl9pPr>
    </p:titleStyle>
    <p:bodyStyle>
      <a:lvl1pPr marL="461963" indent="-461963" algn="l" defTabSz="1233488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1003300" indent="-385763" algn="l" defTabSz="1233488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3800" kern="1200">
          <a:solidFill>
            <a:schemeClr val="tx1"/>
          </a:solidFill>
          <a:latin typeface="+mn-lt"/>
          <a:ea typeface="+mn-ea"/>
          <a:cs typeface="+mn-cs"/>
        </a:defRPr>
      </a:lvl2pPr>
      <a:lvl3pPr marL="1543050" indent="-307975" algn="l" defTabSz="1233488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300" kern="1200">
          <a:solidFill>
            <a:schemeClr val="tx1"/>
          </a:solidFill>
          <a:latin typeface="+mn-lt"/>
          <a:ea typeface="+mn-ea"/>
          <a:cs typeface="+mn-cs"/>
        </a:defRPr>
      </a:lvl3pPr>
      <a:lvl4pPr marL="2159000" indent="-306388" algn="l" defTabSz="1233488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76538" indent="-307975" algn="l" defTabSz="1233488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520440" indent="-320040" algn="l" defTabSz="128016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160520" indent="-320040" algn="l" defTabSz="128016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indent="-320040" algn="l" defTabSz="128016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440680" indent="-320040" algn="l" defTabSz="128016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28016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6032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20040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84048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48056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512064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1044203" y="1620243"/>
            <a:ext cx="10441160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32298"/>
            <a:endParaRPr lang="pt-BR" sz="3200" b="1" dirty="0" smtClean="0">
              <a:latin typeface="Swis721 Ex BT"/>
            </a:endParaRPr>
          </a:p>
          <a:p>
            <a:pPr algn="ctr" defTabSz="1232298"/>
            <a:endParaRPr lang="pt-BR" sz="3200" b="1" dirty="0" smtClean="0">
              <a:latin typeface="Swis721 Ex BT"/>
            </a:endParaRPr>
          </a:p>
          <a:p>
            <a:pPr algn="ctr" defTabSz="1232298"/>
            <a:endParaRPr lang="pt-BR" sz="3200" b="1" dirty="0" smtClean="0">
              <a:latin typeface="Swis721 Ex BT"/>
            </a:endParaRPr>
          </a:p>
          <a:p>
            <a:pPr algn="ctr" defTabSz="1232298"/>
            <a:r>
              <a:rPr lang="pt-BR" sz="36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SISTEMA DE TRANSPORTE PÚBLICO COLETIVO DO DISTRITO FEDERAL</a:t>
            </a:r>
          </a:p>
          <a:p>
            <a:pPr algn="ctr" defTabSz="1232298"/>
            <a:r>
              <a:rPr lang="pt-BR" sz="36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  COMPARTIVO MODELO ANTIGO E ATUAL</a:t>
            </a:r>
            <a:endParaRPr lang="pt-BR" sz="3200" b="1" dirty="0" smtClean="0">
              <a:solidFill>
                <a:srgbClr val="FF0000"/>
              </a:solidFill>
              <a:latin typeface="Swis721 Ex BT"/>
            </a:endParaRPr>
          </a:p>
          <a:p>
            <a:pPr algn="ctr" defTabSz="1232298"/>
            <a:endParaRPr lang="pt-BR" sz="3200" b="1" dirty="0" smtClean="0">
              <a:latin typeface="Swis721 Ex BT"/>
            </a:endParaRPr>
          </a:p>
          <a:p>
            <a:pPr algn="ctr" defTabSz="1232298"/>
            <a:endParaRPr lang="pt-BR" sz="3200" b="1" dirty="0" smtClean="0">
              <a:latin typeface="Swis721 Ex BT"/>
            </a:endParaRPr>
          </a:p>
          <a:p>
            <a:pPr algn="ctr" defTabSz="1232298"/>
            <a:endParaRPr lang="pt-BR" sz="3200" b="1" dirty="0" smtClean="0">
              <a:latin typeface="Swis721 Ex BT"/>
            </a:endParaRPr>
          </a:p>
          <a:p>
            <a:pPr algn="ctr" defTabSz="1232298"/>
            <a:r>
              <a:rPr lang="pt-BR" b="1" dirty="0" smtClean="0">
                <a:latin typeface="Calibri" pitchFamily="34" charset="0"/>
                <a:cs typeface="Calibri" pitchFamily="34" charset="0"/>
              </a:rPr>
              <a:t>JUNHO 2015</a:t>
            </a:r>
          </a:p>
          <a:p>
            <a:pPr algn="ctr" defTabSz="1232298"/>
            <a:endParaRPr lang="pt-BR" b="1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612155" y="1602521"/>
            <a:ext cx="10977324" cy="67864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900" dirty="0" smtClean="0">
                <a:latin typeface="+mj-lt"/>
              </a:rPr>
              <a:t> </a:t>
            </a:r>
            <a:r>
              <a:rPr lang="pt-BR" sz="2900" b="1" dirty="0" smtClean="0">
                <a:latin typeface="+mj-lt"/>
              </a:rPr>
              <a:t>TRANSPORTE COLETIVO</a:t>
            </a:r>
            <a:r>
              <a:rPr lang="pt-BR" sz="2900" dirty="0" smtClean="0">
                <a:latin typeface="+mj-lt"/>
              </a:rPr>
              <a:t> </a:t>
            </a:r>
          </a:p>
          <a:p>
            <a:endParaRPr lang="pt-BR" sz="2900" dirty="0" smtClean="0">
              <a:latin typeface="+mj-lt"/>
            </a:endParaRPr>
          </a:p>
          <a:p>
            <a:r>
              <a:rPr lang="pt-BR" sz="2900" b="1" dirty="0" smtClean="0">
                <a:latin typeface="+mj-lt"/>
              </a:rPr>
              <a:t>Curto Prazo</a:t>
            </a:r>
            <a:endParaRPr lang="pt-BR" sz="2900" dirty="0" smtClean="0">
              <a:latin typeface="+mj-lt"/>
            </a:endParaRPr>
          </a:p>
          <a:p>
            <a:pPr>
              <a:buFont typeface="Arial" pitchFamily="34" charset="0"/>
              <a:buChar char="•"/>
            </a:pPr>
            <a:r>
              <a:rPr lang="pt-BR" sz="2900" dirty="0" smtClean="0">
                <a:latin typeface="+mj-lt"/>
              </a:rPr>
              <a:t>Recuperação física de terminais e pontos de parada;</a:t>
            </a:r>
          </a:p>
          <a:p>
            <a:pPr>
              <a:buFont typeface="Arial" pitchFamily="34" charset="0"/>
              <a:buChar char="•"/>
            </a:pPr>
            <a:r>
              <a:rPr lang="pt-BR" sz="2900" dirty="0" smtClean="0">
                <a:latin typeface="+mj-lt"/>
              </a:rPr>
              <a:t>Definição e implementação de ações de controle e fiscalização;</a:t>
            </a:r>
          </a:p>
          <a:p>
            <a:pPr>
              <a:buFont typeface="Arial" pitchFamily="34" charset="0"/>
              <a:buChar char="•"/>
            </a:pPr>
            <a:r>
              <a:rPr lang="pt-BR" sz="2900" dirty="0" smtClean="0">
                <a:latin typeface="+mj-lt"/>
              </a:rPr>
              <a:t>Melhoria da qualidade dos dados;</a:t>
            </a:r>
          </a:p>
          <a:p>
            <a:pPr>
              <a:buFont typeface="Arial" pitchFamily="34" charset="0"/>
              <a:buChar char="•"/>
            </a:pPr>
            <a:r>
              <a:rPr lang="pt-BR" sz="2900" dirty="0" smtClean="0">
                <a:latin typeface="+mj-lt"/>
              </a:rPr>
              <a:t>Adoção de mecanismos de comunicação com o usuário;</a:t>
            </a:r>
          </a:p>
          <a:p>
            <a:pPr>
              <a:buFont typeface="Arial" pitchFamily="34" charset="0"/>
              <a:buChar char="•"/>
            </a:pPr>
            <a:r>
              <a:rPr lang="pt-BR" sz="2900" dirty="0" smtClean="0">
                <a:latin typeface="+mj-lt"/>
              </a:rPr>
              <a:t>Fortalecimento da capacidade de gestão;</a:t>
            </a:r>
          </a:p>
          <a:p>
            <a:pPr>
              <a:buFont typeface="Arial" pitchFamily="34" charset="0"/>
              <a:buChar char="•"/>
            </a:pPr>
            <a:r>
              <a:rPr lang="pt-BR" sz="2900" dirty="0" smtClean="0">
                <a:latin typeface="+mj-lt"/>
              </a:rPr>
              <a:t>Regularização dos contratos.</a:t>
            </a:r>
          </a:p>
          <a:p>
            <a:endParaRPr lang="pt-BR" sz="2900" dirty="0" smtClean="0">
              <a:latin typeface="+mj-lt"/>
            </a:endParaRPr>
          </a:p>
          <a:p>
            <a:r>
              <a:rPr lang="pt-BR" sz="2900" b="1" dirty="0" smtClean="0">
                <a:latin typeface="+mj-lt"/>
              </a:rPr>
              <a:t>Médio e Longo Prazo</a:t>
            </a:r>
            <a:endParaRPr lang="pt-BR" sz="2900" dirty="0" smtClean="0">
              <a:latin typeface="+mj-lt"/>
            </a:endParaRPr>
          </a:p>
          <a:p>
            <a:pPr>
              <a:buFont typeface="Arial" pitchFamily="34" charset="0"/>
              <a:buChar char="•"/>
            </a:pPr>
            <a:r>
              <a:rPr lang="pt-BR" sz="2900" dirty="0" smtClean="0">
                <a:latin typeface="+mj-lt"/>
              </a:rPr>
              <a:t>Implantação do sistema estrutural de transporte coletivo; </a:t>
            </a:r>
          </a:p>
          <a:p>
            <a:pPr>
              <a:buFont typeface="Arial" pitchFamily="34" charset="0"/>
              <a:buChar char="•"/>
            </a:pPr>
            <a:r>
              <a:rPr lang="pt-BR" sz="2900" dirty="0" smtClean="0">
                <a:latin typeface="+mj-lt"/>
              </a:rPr>
              <a:t>Implementação da integração operacional e tarifária;</a:t>
            </a:r>
          </a:p>
          <a:p>
            <a:pPr>
              <a:buFont typeface="Arial" pitchFamily="34" charset="0"/>
              <a:buChar char="•"/>
            </a:pPr>
            <a:r>
              <a:rPr lang="pt-BR" sz="2900" dirty="0" smtClean="0">
                <a:latin typeface="+mj-lt"/>
              </a:rPr>
              <a:t>Qualificação da frota, terminais, estações e pontos de parada;</a:t>
            </a:r>
          </a:p>
          <a:p>
            <a:pPr>
              <a:buFont typeface="Arial" pitchFamily="34" charset="0"/>
              <a:buChar char="•"/>
            </a:pPr>
            <a:r>
              <a:rPr lang="pt-BR" sz="2900" dirty="0" smtClean="0">
                <a:latin typeface="+mj-lt"/>
              </a:rPr>
              <a:t>Fortalecimento da gestão.</a:t>
            </a:r>
            <a:endParaRPr lang="pt-BR" sz="2900" dirty="0" smtClean="0">
              <a:latin typeface="+mj-lt"/>
              <a:cs typeface="Calibri" pitchFamily="34" charset="0"/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252115" y="726529"/>
            <a:ext cx="6840760" cy="5386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900" b="1" dirty="0" smtClean="0">
                <a:solidFill>
                  <a:srgbClr val="FF0000"/>
                </a:solidFill>
                <a:latin typeface="+mj-lt"/>
              </a:rPr>
              <a:t>AÇÕES PARA MELHORIA DA MOBILIDADE</a:t>
            </a:r>
            <a:endParaRPr lang="pt-BR" sz="2900" b="1" dirty="0" smtClean="0">
              <a:solidFill>
                <a:schemeClr val="bg1"/>
              </a:solidFill>
              <a:latin typeface="+mj-l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Imagem 6" descr="EIXOS PRIMARIOS2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4755" y="1477269"/>
            <a:ext cx="11471107" cy="72175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CaixaDeTexto 2"/>
          <p:cNvSpPr txBox="1">
            <a:spLocks noChangeArrowheads="1"/>
          </p:cNvSpPr>
          <p:nvPr/>
        </p:nvSpPr>
        <p:spPr bwMode="auto">
          <a:xfrm>
            <a:off x="8980811" y="6486228"/>
            <a:ext cx="3373547" cy="786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3444" tIns="61722" rIns="123444" bIns="61722">
            <a:spAutoFit/>
          </a:bodyPr>
          <a:lstStyle/>
          <a:p>
            <a:pPr algn="ctr"/>
            <a:r>
              <a:rPr lang="pt-BR" sz="1900" b="1" dirty="0"/>
              <a:t>Corredores de Transporte</a:t>
            </a:r>
          </a:p>
          <a:p>
            <a:endParaRPr lang="pt-BR" dirty="0"/>
          </a:p>
        </p:txBody>
      </p:sp>
      <p:sp>
        <p:nvSpPr>
          <p:cNvPr id="21508" name="CaixaDeTexto 3"/>
          <p:cNvSpPr txBox="1">
            <a:spLocks noChangeArrowheads="1"/>
          </p:cNvSpPr>
          <p:nvPr/>
        </p:nvSpPr>
        <p:spPr bwMode="auto">
          <a:xfrm>
            <a:off x="684162" y="1477269"/>
            <a:ext cx="6120681" cy="41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3444" tIns="61722" rIns="123444" bIns="61722">
            <a:spAutoFit/>
          </a:bodyPr>
          <a:lstStyle/>
          <a:p>
            <a:r>
              <a:rPr lang="pt-BR" sz="1900" b="1" dirty="0">
                <a:latin typeface="Calibri" pitchFamily="34" charset="0"/>
              </a:rPr>
              <a:t>Localização e Integração entre as propostas (fonte PDTU)</a:t>
            </a:r>
          </a:p>
        </p:txBody>
      </p:sp>
      <p:sp>
        <p:nvSpPr>
          <p:cNvPr id="21509" name="CaixaDeTexto 4"/>
          <p:cNvSpPr txBox="1">
            <a:spLocks noChangeArrowheads="1"/>
          </p:cNvSpPr>
          <p:nvPr/>
        </p:nvSpPr>
        <p:spPr bwMode="auto">
          <a:xfrm>
            <a:off x="544755" y="720923"/>
            <a:ext cx="8436055" cy="555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3444" tIns="61722" rIns="123444" bIns="61722">
            <a:spAutoFit/>
          </a:bodyPr>
          <a:lstStyle/>
          <a:p>
            <a:r>
              <a:rPr lang="pt-BR" sz="2800" b="1" dirty="0" smtClean="0">
                <a:solidFill>
                  <a:srgbClr val="FF0000"/>
                </a:solidFill>
                <a:latin typeface="Calibri" pitchFamily="34" charset="0"/>
              </a:rPr>
              <a:t>CARACTERIZAÇÃO DOS CORREDORES DE TRANSPORTES</a:t>
            </a:r>
            <a:endParaRPr lang="pt-BR" sz="2800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Título 1"/>
          <p:cNvSpPr txBox="1">
            <a:spLocks/>
          </p:cNvSpPr>
          <p:nvPr/>
        </p:nvSpPr>
        <p:spPr bwMode="auto">
          <a:xfrm>
            <a:off x="204788" y="1260475"/>
            <a:ext cx="12396787" cy="47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3433" tIns="61717" rIns="123433" bIns="61717" anchor="ctr"/>
          <a:lstStyle/>
          <a:p>
            <a:pPr defTabSz="1233488"/>
            <a:endParaRPr lang="pt-BR" sz="1900" dirty="0">
              <a:latin typeface="Calibri" pitchFamily="34" charset="0"/>
            </a:endParaRPr>
          </a:p>
        </p:txBody>
      </p:sp>
      <p:sp>
        <p:nvSpPr>
          <p:cNvPr id="28677" name="CaixaDeTexto 14"/>
          <p:cNvSpPr txBox="1">
            <a:spLocks noChangeArrowheads="1"/>
          </p:cNvSpPr>
          <p:nvPr/>
        </p:nvSpPr>
        <p:spPr bwMode="auto">
          <a:xfrm>
            <a:off x="828179" y="1731963"/>
            <a:ext cx="10901896" cy="6480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3433" tIns="61717" rIns="123433" bIns="61717" anchor="ctr"/>
          <a:lstStyle/>
          <a:p>
            <a:pPr algn="just" defTabSz="1233488">
              <a:spcBef>
                <a:spcPts val="575"/>
              </a:spcBef>
              <a:spcAft>
                <a:spcPts val="575"/>
              </a:spcAft>
            </a:pPr>
            <a:r>
              <a:rPr lang="pt-BR" sz="2900" b="1" dirty="0" smtClean="0">
                <a:latin typeface="Calibri" pitchFamily="34" charset="0"/>
              </a:rPr>
              <a:t>EIXOS DE TRANSPORTES COLETIVO</a:t>
            </a:r>
            <a:endParaRPr lang="pt-BR" sz="2900" dirty="0" smtClean="0">
              <a:latin typeface="Calibri" pitchFamily="34" charset="0"/>
            </a:endParaRPr>
          </a:p>
          <a:p>
            <a:pPr algn="just" defTabSz="1233488">
              <a:spcBef>
                <a:spcPts val="575"/>
              </a:spcBef>
              <a:spcAft>
                <a:spcPts val="575"/>
              </a:spcAft>
            </a:pPr>
            <a:r>
              <a:rPr lang="pt-BR" sz="2900" b="1" dirty="0" smtClean="0">
                <a:latin typeface="Calibri" pitchFamily="34" charset="0"/>
              </a:rPr>
              <a:t>Objetivo </a:t>
            </a:r>
          </a:p>
          <a:p>
            <a:pPr algn="just" defTabSz="1233488">
              <a:spcBef>
                <a:spcPts val="575"/>
              </a:spcBef>
              <a:spcAft>
                <a:spcPts val="575"/>
              </a:spcAft>
            </a:pPr>
            <a:r>
              <a:rPr lang="pt-BR" sz="2900" dirty="0" smtClean="0">
                <a:latin typeface="Calibri" pitchFamily="34" charset="0"/>
              </a:rPr>
              <a:t>Ampliar </a:t>
            </a:r>
            <a:r>
              <a:rPr lang="pt-BR" sz="2900" dirty="0">
                <a:latin typeface="Calibri" pitchFamily="34" charset="0"/>
              </a:rPr>
              <a:t>a capacidade e modernizar o sistema de transporte público do Distrito Federal, a partir da implantação de um sistema BRT (</a:t>
            </a:r>
            <a:r>
              <a:rPr lang="pt-BR" sz="2900" i="1" dirty="0">
                <a:latin typeface="Calibri" pitchFamily="34" charset="0"/>
              </a:rPr>
              <a:t>Bus </a:t>
            </a:r>
            <a:r>
              <a:rPr lang="pt-BR" sz="2900" i="1" dirty="0" err="1">
                <a:latin typeface="Calibri" pitchFamily="34" charset="0"/>
              </a:rPr>
              <a:t>Rapid</a:t>
            </a:r>
            <a:r>
              <a:rPr lang="pt-BR" sz="2900" i="1" dirty="0">
                <a:latin typeface="Calibri" pitchFamily="34" charset="0"/>
              </a:rPr>
              <a:t> </a:t>
            </a:r>
            <a:r>
              <a:rPr lang="pt-BR" sz="2900" i="1" dirty="0" err="1">
                <a:latin typeface="Calibri" pitchFamily="34" charset="0"/>
              </a:rPr>
              <a:t>Transit</a:t>
            </a:r>
            <a:r>
              <a:rPr lang="pt-BR" sz="2900" dirty="0">
                <a:latin typeface="Calibri" pitchFamily="34" charset="0"/>
              </a:rPr>
              <a:t>).</a:t>
            </a:r>
          </a:p>
          <a:p>
            <a:pPr algn="just" defTabSz="1233488">
              <a:spcBef>
                <a:spcPts val="575"/>
              </a:spcBef>
              <a:spcAft>
                <a:spcPts val="575"/>
              </a:spcAft>
            </a:pPr>
            <a:endParaRPr lang="pt-BR" sz="2900" b="1" dirty="0" smtClean="0">
              <a:latin typeface="Calibri" pitchFamily="34" charset="0"/>
            </a:endParaRPr>
          </a:p>
          <a:p>
            <a:pPr algn="just" defTabSz="1233488">
              <a:spcBef>
                <a:spcPts val="575"/>
              </a:spcBef>
              <a:spcAft>
                <a:spcPts val="575"/>
              </a:spcAft>
            </a:pPr>
            <a:r>
              <a:rPr lang="pt-BR" sz="2900" b="1" dirty="0" smtClean="0">
                <a:latin typeface="Calibri" pitchFamily="34" charset="0"/>
              </a:rPr>
              <a:t>Características</a:t>
            </a:r>
            <a:endParaRPr lang="pt-BR" sz="2900" b="1" dirty="0">
              <a:latin typeface="Calibri" pitchFamily="34" charset="0"/>
            </a:endParaRPr>
          </a:p>
          <a:p>
            <a:pPr algn="just" defTabSz="1233488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</a:pPr>
            <a:r>
              <a:rPr lang="pt-BR" sz="2900" dirty="0">
                <a:latin typeface="Calibri" pitchFamily="34" charset="0"/>
              </a:rPr>
              <a:t> Implantação de corredores exclusivos de ônibus</a:t>
            </a:r>
            <a:r>
              <a:rPr lang="pt-BR" sz="2900" dirty="0" smtClean="0">
                <a:latin typeface="Calibri" pitchFamily="34" charset="0"/>
              </a:rPr>
              <a:t>;</a:t>
            </a:r>
          </a:p>
          <a:p>
            <a:pPr algn="just" defTabSz="1233488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</a:pPr>
            <a:r>
              <a:rPr lang="pt-BR" sz="2900" dirty="0" smtClean="0">
                <a:latin typeface="Calibri" pitchFamily="34" charset="0"/>
              </a:rPr>
              <a:t> </a:t>
            </a:r>
            <a:r>
              <a:rPr lang="pt-BR" sz="2900" dirty="0">
                <a:latin typeface="Calibri" pitchFamily="34" charset="0"/>
              </a:rPr>
              <a:t>Integração de linhas alimentadoras e troncais;</a:t>
            </a:r>
          </a:p>
          <a:p>
            <a:pPr algn="just" defTabSz="1233488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</a:pPr>
            <a:r>
              <a:rPr lang="pt-BR" sz="2900" dirty="0">
                <a:latin typeface="Calibri" pitchFamily="34" charset="0"/>
              </a:rPr>
              <a:t> Integração </a:t>
            </a:r>
            <a:r>
              <a:rPr lang="pt-BR" sz="2900" dirty="0" smtClean="0">
                <a:latin typeface="Calibri" pitchFamily="34" charset="0"/>
              </a:rPr>
              <a:t>fechada </a:t>
            </a:r>
            <a:r>
              <a:rPr lang="pt-BR" sz="2900" dirty="0">
                <a:latin typeface="Calibri" pitchFamily="34" charset="0"/>
              </a:rPr>
              <a:t>e temporal;</a:t>
            </a:r>
          </a:p>
          <a:p>
            <a:pPr algn="just" defTabSz="1233488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</a:pPr>
            <a:r>
              <a:rPr lang="pt-BR" sz="2900" dirty="0">
                <a:latin typeface="Calibri" pitchFamily="34" charset="0"/>
              </a:rPr>
              <a:t>Sistema de controle operacional centralizado (ITS</a:t>
            </a:r>
            <a:r>
              <a:rPr lang="pt-BR" sz="2900" dirty="0" smtClean="0">
                <a:latin typeface="Calibri" pitchFamily="34" charset="0"/>
              </a:rPr>
              <a:t>).</a:t>
            </a:r>
          </a:p>
          <a:p>
            <a:pPr algn="just" defTabSz="1233488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</a:pPr>
            <a:endParaRPr lang="pt-BR" sz="2900" dirty="0" smtClean="0">
              <a:latin typeface="Calibri" pitchFamily="34" charset="0"/>
            </a:endParaRPr>
          </a:p>
          <a:p>
            <a:pPr algn="just" defTabSz="1233488">
              <a:spcBef>
                <a:spcPts val="0"/>
              </a:spcBef>
              <a:spcAft>
                <a:spcPts val="0"/>
              </a:spcAft>
            </a:pPr>
            <a:r>
              <a:rPr lang="pt-BR" sz="2900" dirty="0" smtClean="0">
                <a:latin typeface="Calibri" pitchFamily="34" charset="0"/>
              </a:rPr>
              <a:t>.</a:t>
            </a:r>
            <a:endParaRPr lang="pt-BR" sz="2900" dirty="0">
              <a:latin typeface="Calibri" pitchFamily="34" charset="0"/>
            </a:endParaRPr>
          </a:p>
        </p:txBody>
      </p:sp>
      <p:sp>
        <p:nvSpPr>
          <p:cNvPr id="2" name="Retângulo 1"/>
          <p:cNvSpPr/>
          <p:nvPr/>
        </p:nvSpPr>
        <p:spPr>
          <a:xfrm>
            <a:off x="1044203" y="468115"/>
            <a:ext cx="907300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b="1" dirty="0" smtClean="0">
                <a:solidFill>
                  <a:srgbClr val="FF0000"/>
                </a:solidFill>
                <a:latin typeface="Calibri" pitchFamily="34" charset="0"/>
              </a:rPr>
              <a:t>OBJETIVOS DOS </a:t>
            </a:r>
            <a:r>
              <a:rPr lang="pt-BR" b="1" dirty="0">
                <a:solidFill>
                  <a:srgbClr val="FF0000"/>
                </a:solidFill>
                <a:latin typeface="Calibri" pitchFamily="34" charset="0"/>
              </a:rPr>
              <a:t>CORREDORES DE TRANSPORTES</a:t>
            </a:r>
            <a:endParaRPr lang="pt-BR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/>
          <p:cNvSpPr/>
          <p:nvPr/>
        </p:nvSpPr>
        <p:spPr>
          <a:xfrm>
            <a:off x="150292" y="612130"/>
            <a:ext cx="12451283" cy="5386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33488"/>
            <a:r>
              <a:rPr lang="pt-BR" sz="2900" b="1" dirty="0" smtClean="0">
                <a:solidFill>
                  <a:srgbClr val="FF0000"/>
                </a:solidFill>
                <a:latin typeface="Calibri" pitchFamily="34" charset="0"/>
              </a:rPr>
              <a:t>EIXO </a:t>
            </a:r>
            <a:r>
              <a:rPr lang="pt-BR" sz="2900" b="1" dirty="0" smtClean="0">
                <a:solidFill>
                  <a:srgbClr val="FF0000"/>
                </a:solidFill>
                <a:latin typeface="Calibri" pitchFamily="34" charset="0"/>
              </a:rPr>
              <a:t>SUL</a:t>
            </a:r>
            <a:r>
              <a:rPr lang="pt-BR" sz="2900" b="1" dirty="0" smtClean="0">
                <a:solidFill>
                  <a:schemeClr val="bg1"/>
                </a:solidFill>
                <a:latin typeface="Calibri" pitchFamily="34" charset="0"/>
              </a:rPr>
              <a:t>UL </a:t>
            </a:r>
            <a:endParaRPr lang="pt-BR" sz="2900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5" name="Picture 3" descr="C:\Documents and Settings\BrunoAmaral.TCBR2\Desktop\Corredor Eixo Oeste\Imagens finais apresentação\EIXO SUL DET.png"/>
          <p:cNvPicPr>
            <a:picLocks noChangeAspect="1" noChangeArrowheads="1"/>
          </p:cNvPicPr>
          <p:nvPr/>
        </p:nvPicPr>
        <p:blipFill>
          <a:blip r:embed="rId2" cstate="print"/>
          <a:srcRect t="2769" b="8623"/>
          <a:stretch>
            <a:fillRect/>
          </a:stretch>
        </p:blipFill>
        <p:spPr bwMode="auto">
          <a:xfrm>
            <a:off x="395287" y="1200150"/>
            <a:ext cx="11450115" cy="769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/>
          <p:cNvSpPr/>
          <p:nvPr/>
        </p:nvSpPr>
        <p:spPr>
          <a:xfrm>
            <a:off x="150292" y="468114"/>
            <a:ext cx="12451283" cy="5386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33488"/>
            <a:r>
              <a:rPr lang="pt-BR" sz="2900" b="1" dirty="0" smtClean="0">
                <a:solidFill>
                  <a:srgbClr val="FF0000"/>
                </a:solidFill>
                <a:latin typeface="Calibri" pitchFamily="34" charset="0"/>
              </a:rPr>
              <a:t>EIXO </a:t>
            </a:r>
            <a:r>
              <a:rPr lang="pt-BR" sz="2900" b="1" dirty="0" smtClean="0">
                <a:solidFill>
                  <a:srgbClr val="FF0000"/>
                </a:solidFill>
                <a:latin typeface="Calibri" pitchFamily="34" charset="0"/>
              </a:rPr>
              <a:t>OESTE</a:t>
            </a:r>
            <a:r>
              <a:rPr lang="pt-BR" sz="2900" b="1" dirty="0" smtClean="0">
                <a:solidFill>
                  <a:schemeClr val="bg1"/>
                </a:solidFill>
                <a:latin typeface="Calibri" pitchFamily="34" charset="0"/>
              </a:rPr>
              <a:t>UL </a:t>
            </a:r>
            <a:endParaRPr lang="pt-BR" sz="2900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4" name="Imagem 6" descr="EIXO OESTE DET.png"/>
          <p:cNvPicPr>
            <a:picLocks noChangeAspect="1"/>
          </p:cNvPicPr>
          <p:nvPr/>
        </p:nvPicPr>
        <p:blipFill>
          <a:blip r:embed="rId2" cstate="print"/>
          <a:srcRect l="3658" t="11227" r="15163" b="12427"/>
          <a:stretch>
            <a:fillRect/>
          </a:stretch>
        </p:blipFill>
        <p:spPr bwMode="auto">
          <a:xfrm>
            <a:off x="133767" y="1150739"/>
            <a:ext cx="12098063" cy="7252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173236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/>
          <p:cNvSpPr/>
          <p:nvPr/>
        </p:nvSpPr>
        <p:spPr>
          <a:xfrm>
            <a:off x="150292" y="468114"/>
            <a:ext cx="12451283" cy="5386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33488"/>
            <a:r>
              <a:rPr lang="pt-BR" sz="2900" b="1" dirty="0" smtClean="0">
                <a:solidFill>
                  <a:srgbClr val="FF0000"/>
                </a:solidFill>
                <a:latin typeface="Calibri" pitchFamily="34" charset="0"/>
              </a:rPr>
              <a:t>EIXO </a:t>
            </a:r>
            <a:r>
              <a:rPr lang="pt-BR" sz="2900" b="1" dirty="0" smtClean="0">
                <a:solidFill>
                  <a:srgbClr val="FF0000"/>
                </a:solidFill>
                <a:latin typeface="Calibri" pitchFamily="34" charset="0"/>
              </a:rPr>
              <a:t>NORTE</a:t>
            </a:r>
            <a:r>
              <a:rPr lang="pt-BR" sz="2900" b="1" dirty="0" smtClean="0">
                <a:solidFill>
                  <a:schemeClr val="bg1"/>
                </a:solidFill>
                <a:latin typeface="Calibri" pitchFamily="34" charset="0"/>
              </a:rPr>
              <a:t>UL </a:t>
            </a:r>
            <a:endParaRPr lang="pt-BR" sz="2900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5" name="Picture 4" descr="C:\Documents and Settings\BrunoAmaral.TCBR2\Desktop\Corredor Eixo Oeste\Imagens finais apresentação\EIXO NORTE DET.png"/>
          <p:cNvPicPr>
            <a:picLocks noChangeAspect="1" noChangeArrowheads="1"/>
          </p:cNvPicPr>
          <p:nvPr/>
        </p:nvPicPr>
        <p:blipFill>
          <a:blip r:embed="rId2" cstate="print"/>
          <a:srcRect t="3148" b="8339"/>
          <a:stretch>
            <a:fillRect/>
          </a:stretch>
        </p:blipFill>
        <p:spPr bwMode="auto">
          <a:xfrm>
            <a:off x="323849" y="1125538"/>
            <a:ext cx="11881593" cy="7479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280247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5" name="CaixaDeTexto 14"/>
          <p:cNvSpPr txBox="1">
            <a:spLocks noChangeArrowheads="1"/>
          </p:cNvSpPr>
          <p:nvPr/>
        </p:nvSpPr>
        <p:spPr bwMode="auto">
          <a:xfrm>
            <a:off x="972195" y="1332210"/>
            <a:ext cx="10827039" cy="720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3433" tIns="61717" rIns="123433" bIns="61717" anchor="ctr"/>
          <a:lstStyle/>
          <a:p>
            <a:pPr algn="just" defTabSz="1233488"/>
            <a:r>
              <a:rPr lang="pt-BR" b="1" dirty="0" smtClean="0">
                <a:latin typeface="Calibri" pitchFamily="34" charset="0"/>
              </a:rPr>
              <a:t>Objetivo</a:t>
            </a:r>
            <a:endParaRPr lang="pt-BR" b="1" dirty="0">
              <a:latin typeface="Calibri" pitchFamily="34" charset="0"/>
            </a:endParaRPr>
          </a:p>
          <a:p>
            <a:pPr algn="just" defTabSz="1233488">
              <a:spcBef>
                <a:spcPts val="575"/>
              </a:spcBef>
              <a:spcAft>
                <a:spcPts val="575"/>
              </a:spcAft>
            </a:pPr>
            <a:r>
              <a:rPr lang="pt-BR" dirty="0">
                <a:latin typeface="Calibri" pitchFamily="34" charset="0"/>
              </a:rPr>
              <a:t>Aumentar a oferta do serviço e atender a uma maior parcela da população do Distrito </a:t>
            </a:r>
            <a:r>
              <a:rPr lang="pt-BR" dirty="0" smtClean="0">
                <a:latin typeface="Calibri" pitchFamily="34" charset="0"/>
              </a:rPr>
              <a:t>Federal.</a:t>
            </a:r>
            <a:endParaRPr lang="pt-BR" dirty="0">
              <a:latin typeface="Calibri" pitchFamily="34" charset="0"/>
            </a:endParaRPr>
          </a:p>
          <a:p>
            <a:pPr algn="just" defTabSz="1233488">
              <a:spcBef>
                <a:spcPts val="575"/>
              </a:spcBef>
              <a:spcAft>
                <a:spcPts val="575"/>
              </a:spcAft>
            </a:pPr>
            <a:r>
              <a:rPr lang="pt-BR" b="1" dirty="0" smtClean="0">
                <a:latin typeface="Calibri" pitchFamily="34" charset="0"/>
              </a:rPr>
              <a:t>Características</a:t>
            </a:r>
            <a:endParaRPr lang="pt-BR" b="1" dirty="0">
              <a:latin typeface="Calibri" pitchFamily="34" charset="0"/>
            </a:endParaRPr>
          </a:p>
          <a:p>
            <a:pPr algn="just" defTabSz="1233488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</a:pPr>
            <a:r>
              <a:rPr lang="pt-BR" b="1" dirty="0">
                <a:latin typeface="Calibri" pitchFamily="34" charset="0"/>
              </a:rPr>
              <a:t> </a:t>
            </a:r>
            <a:r>
              <a:rPr lang="pt-BR" dirty="0">
                <a:latin typeface="Calibri" pitchFamily="34" charset="0"/>
              </a:rPr>
              <a:t>Aumento da capacidade do sistema;</a:t>
            </a:r>
          </a:p>
          <a:p>
            <a:pPr algn="just" defTabSz="1233488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</a:pPr>
            <a:r>
              <a:rPr lang="pt-BR" dirty="0">
                <a:latin typeface="Calibri" pitchFamily="34" charset="0"/>
              </a:rPr>
              <a:t> Atualização tecnológica dos equipamentos</a:t>
            </a:r>
            <a:r>
              <a:rPr lang="pt-BR" dirty="0" smtClean="0">
                <a:latin typeface="Calibri" pitchFamily="34" charset="0"/>
              </a:rPr>
              <a:t>;</a:t>
            </a:r>
          </a:p>
          <a:p>
            <a:pPr algn="just" defTabSz="1233488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</a:pPr>
            <a:r>
              <a:rPr lang="pt-BR" dirty="0" smtClean="0">
                <a:latin typeface="Calibri" pitchFamily="34" charset="0"/>
              </a:rPr>
              <a:t> </a:t>
            </a:r>
            <a:r>
              <a:rPr lang="pt-BR" dirty="0">
                <a:latin typeface="Calibri" pitchFamily="34" charset="0"/>
              </a:rPr>
              <a:t>Redução dos custos de manutenção;</a:t>
            </a:r>
          </a:p>
          <a:p>
            <a:pPr defTabSz="1233488">
              <a:spcBef>
                <a:spcPts val="575"/>
              </a:spcBef>
              <a:spcAft>
                <a:spcPts val="575"/>
              </a:spcAft>
              <a:buFont typeface="Arial" pitchFamily="34" charset="0"/>
              <a:buChar char="•"/>
            </a:pPr>
            <a:r>
              <a:rPr lang="pt-BR" dirty="0">
                <a:latin typeface="Calibri" pitchFamily="34" charset="0"/>
              </a:rPr>
              <a:t> Incremento do número de passageiros transportados, através do aumento da </a:t>
            </a:r>
            <a:r>
              <a:rPr lang="pt-BR" dirty="0" smtClean="0">
                <a:latin typeface="Calibri" pitchFamily="34" charset="0"/>
              </a:rPr>
              <a:t>   área </a:t>
            </a:r>
            <a:r>
              <a:rPr lang="pt-BR" dirty="0">
                <a:latin typeface="Calibri" pitchFamily="34" charset="0"/>
              </a:rPr>
              <a:t>de </a:t>
            </a:r>
            <a:r>
              <a:rPr lang="pt-BR" dirty="0" smtClean="0">
                <a:latin typeface="Calibri" pitchFamily="34" charset="0"/>
              </a:rPr>
              <a:t> atendimento </a:t>
            </a:r>
            <a:r>
              <a:rPr lang="pt-BR" dirty="0">
                <a:latin typeface="Calibri" pitchFamily="34" charset="0"/>
              </a:rPr>
              <a:t>e integração modal (ônibus, bicicletas, estacionamentos</a:t>
            </a:r>
            <a:r>
              <a:rPr lang="pt-BR" dirty="0" smtClean="0">
                <a:latin typeface="Calibri" pitchFamily="34" charset="0"/>
              </a:rPr>
              <a:t>).</a:t>
            </a:r>
          </a:p>
          <a:p>
            <a:pPr defTabSz="1233488">
              <a:spcBef>
                <a:spcPts val="575"/>
              </a:spcBef>
              <a:spcAft>
                <a:spcPts val="575"/>
              </a:spcAft>
            </a:pPr>
            <a:r>
              <a:rPr lang="pt-BR" b="1" dirty="0" smtClean="0">
                <a:latin typeface="Calibri" pitchFamily="34" charset="0"/>
              </a:rPr>
              <a:t>Características da </a:t>
            </a:r>
            <a:r>
              <a:rPr lang="pt-BR" b="1" dirty="0" err="1" smtClean="0">
                <a:latin typeface="Calibri" pitchFamily="34" charset="0"/>
              </a:rPr>
              <a:t>infraestrutura</a:t>
            </a:r>
            <a:r>
              <a:rPr lang="pt-BR" b="1" dirty="0" smtClean="0">
                <a:latin typeface="Calibri" pitchFamily="34" charset="0"/>
              </a:rPr>
              <a:t> </a:t>
            </a:r>
          </a:p>
          <a:p>
            <a:pPr algn="just" defTabSz="1233488">
              <a:spcBef>
                <a:spcPts val="575"/>
              </a:spcBef>
              <a:spcAft>
                <a:spcPts val="575"/>
              </a:spcAft>
            </a:pPr>
            <a:r>
              <a:rPr lang="pt-BR" dirty="0" smtClean="0">
                <a:latin typeface="Calibri" pitchFamily="34" charset="0"/>
              </a:rPr>
              <a:t>Construção de cerca de 7km de vias, sendo 1 km subterrâneo;</a:t>
            </a:r>
          </a:p>
          <a:p>
            <a:pPr algn="just" defTabSz="1233488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</a:pPr>
            <a:r>
              <a:rPr lang="pt-BR" dirty="0" smtClean="0">
                <a:latin typeface="Calibri" pitchFamily="34" charset="0"/>
              </a:rPr>
              <a:t> Implantação de 5 estações, sendo 1 subterrânea;</a:t>
            </a:r>
          </a:p>
          <a:p>
            <a:pPr algn="just" defTabSz="1233488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</a:pPr>
            <a:r>
              <a:rPr lang="pt-BR" dirty="0" smtClean="0">
                <a:latin typeface="Calibri" pitchFamily="34" charset="0"/>
              </a:rPr>
              <a:t> Previsão de construção de estacionamentos subterrâneos para trens na Asa Norte;</a:t>
            </a:r>
          </a:p>
          <a:p>
            <a:pPr algn="just" defTabSz="1233488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</a:pPr>
            <a:r>
              <a:rPr lang="pt-BR" dirty="0" smtClean="0">
                <a:latin typeface="Calibri" pitchFamily="34" charset="0"/>
              </a:rPr>
              <a:t> Implantação de </a:t>
            </a:r>
            <a:r>
              <a:rPr lang="pt-BR" dirty="0" err="1" smtClean="0">
                <a:latin typeface="Calibri" pitchFamily="34" charset="0"/>
              </a:rPr>
              <a:t>paraciclos</a:t>
            </a:r>
            <a:r>
              <a:rPr lang="pt-BR" dirty="0" smtClean="0">
                <a:latin typeface="Calibri" pitchFamily="34" charset="0"/>
              </a:rPr>
              <a:t>/</a:t>
            </a:r>
            <a:r>
              <a:rPr lang="pt-BR" dirty="0" err="1" smtClean="0">
                <a:latin typeface="Calibri" pitchFamily="34" charset="0"/>
              </a:rPr>
              <a:t>bicicletários</a:t>
            </a:r>
            <a:r>
              <a:rPr lang="pt-BR" dirty="0" smtClean="0">
                <a:latin typeface="Calibri" pitchFamily="34" charset="0"/>
              </a:rPr>
              <a:t> nas estações;</a:t>
            </a:r>
          </a:p>
          <a:p>
            <a:pPr algn="just" defTabSz="1233488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</a:pPr>
            <a:r>
              <a:rPr lang="pt-BR" dirty="0" smtClean="0">
                <a:latin typeface="Calibri" pitchFamily="34" charset="0"/>
              </a:rPr>
              <a:t> Melhoria  da acessibilidade ;</a:t>
            </a:r>
          </a:p>
          <a:p>
            <a:pPr algn="just" defTabSz="1233488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</a:pPr>
            <a:r>
              <a:rPr lang="pt-BR" dirty="0" smtClean="0">
                <a:latin typeface="Calibri" pitchFamily="34" charset="0"/>
              </a:rPr>
              <a:t> Adequação das estações Central, Águas Claras e Shopping;</a:t>
            </a:r>
          </a:p>
          <a:p>
            <a:pPr algn="just" defTabSz="1233488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</a:pPr>
            <a:r>
              <a:rPr lang="pt-BR" dirty="0" smtClean="0">
                <a:latin typeface="Calibri" pitchFamily="34" charset="0"/>
              </a:rPr>
              <a:t> Construção de passagem de pedestres e estacionamentos. </a:t>
            </a:r>
            <a:endParaRPr lang="pt-BR" sz="1700" b="1" dirty="0">
              <a:latin typeface="Calibri" pitchFamily="34" charset="0"/>
            </a:endParaRPr>
          </a:p>
        </p:txBody>
      </p:sp>
      <p:sp>
        <p:nvSpPr>
          <p:cNvPr id="4" name="Retângulo 3"/>
          <p:cNvSpPr/>
          <p:nvPr/>
        </p:nvSpPr>
        <p:spPr>
          <a:xfrm>
            <a:off x="1044203" y="468115"/>
            <a:ext cx="907300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800" b="1" dirty="0" smtClean="0">
                <a:solidFill>
                  <a:srgbClr val="FF0000"/>
                </a:solidFill>
                <a:latin typeface="Calibri" pitchFamily="34" charset="0"/>
              </a:rPr>
              <a:t>AMPLIAÇÃO DA REDE DE ATENDIMENTO DO METRÔ</a:t>
            </a:r>
            <a:endParaRPr lang="pt-BR" sz="2800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tângulo 9"/>
          <p:cNvSpPr>
            <a:spLocks noChangeArrowheads="1"/>
          </p:cNvSpPr>
          <p:nvPr/>
        </p:nvSpPr>
        <p:spPr bwMode="auto">
          <a:xfrm>
            <a:off x="7718425" y="8347075"/>
            <a:ext cx="3260725" cy="406400"/>
          </a:xfrm>
          <a:prstGeom prst="rect">
            <a:avLst/>
          </a:prstGeom>
          <a:solidFill>
            <a:srgbClr val="F2F2F2"/>
          </a:solidFill>
          <a:ln w="25400" algn="ctr">
            <a:solidFill>
              <a:srgbClr val="F2F2F2"/>
            </a:solidFill>
            <a:miter lim="800000"/>
            <a:headEnd/>
            <a:tailEnd/>
          </a:ln>
        </p:spPr>
        <p:txBody>
          <a:bodyPr lIns="88166" tIns="44083" rIns="88166" bIns="44083" anchor="ctr"/>
          <a:lstStyle/>
          <a:p>
            <a:pPr algn="ctr" defTabSz="1233488"/>
            <a:endParaRPr lang="pt-BR">
              <a:solidFill>
                <a:srgbClr val="FFFFFF"/>
              </a:solidFill>
              <a:latin typeface="Calibri" pitchFamily="34" charset="0"/>
            </a:endParaRPr>
          </a:p>
        </p:txBody>
      </p:sp>
      <p:pic>
        <p:nvPicPr>
          <p:cNvPr id="11" name="Picture 2" descr="C:\Documents and Settings\BrunoAmaral.TCBR2\Desktop\Corredor Eixo Oeste\Imagens finais apresentação\METRO EXP DET.png"/>
          <p:cNvPicPr>
            <a:picLocks noChangeAspect="1" noChangeArrowheads="1"/>
          </p:cNvPicPr>
          <p:nvPr/>
        </p:nvPicPr>
        <p:blipFill>
          <a:blip r:embed="rId2" cstate="print"/>
          <a:srcRect t="10342" b="8920"/>
          <a:stretch>
            <a:fillRect/>
          </a:stretch>
        </p:blipFill>
        <p:spPr bwMode="auto">
          <a:xfrm>
            <a:off x="1188219" y="1680134"/>
            <a:ext cx="10072758" cy="6643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tângulo 5"/>
          <p:cNvSpPr/>
          <p:nvPr/>
        </p:nvSpPr>
        <p:spPr>
          <a:xfrm>
            <a:off x="1044203" y="468115"/>
            <a:ext cx="907300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800" b="1" dirty="0" smtClean="0">
                <a:solidFill>
                  <a:srgbClr val="FF0000"/>
                </a:solidFill>
                <a:latin typeface="Calibri" pitchFamily="34" charset="0"/>
              </a:rPr>
              <a:t>AMPLIAÇÃO DA REDE DO METRÔ</a:t>
            </a:r>
            <a:endParaRPr lang="pt-BR" sz="2800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tângulo 9"/>
          <p:cNvSpPr>
            <a:spLocks noChangeArrowheads="1"/>
          </p:cNvSpPr>
          <p:nvPr/>
        </p:nvSpPr>
        <p:spPr bwMode="auto">
          <a:xfrm>
            <a:off x="7718425" y="8347075"/>
            <a:ext cx="3260725" cy="406400"/>
          </a:xfrm>
          <a:prstGeom prst="rect">
            <a:avLst/>
          </a:prstGeom>
          <a:solidFill>
            <a:srgbClr val="F2F2F2"/>
          </a:solidFill>
          <a:ln w="25400" algn="ctr">
            <a:solidFill>
              <a:srgbClr val="F2F2F2"/>
            </a:solidFill>
            <a:miter lim="800000"/>
            <a:headEnd/>
            <a:tailEnd/>
          </a:ln>
        </p:spPr>
        <p:txBody>
          <a:bodyPr lIns="88166" tIns="44083" rIns="88166" bIns="44083" anchor="ctr"/>
          <a:lstStyle/>
          <a:p>
            <a:pPr algn="ctr" defTabSz="1233488"/>
            <a:endParaRPr lang="pt-BR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6" name="Retângulo 5"/>
          <p:cNvSpPr/>
          <p:nvPr/>
        </p:nvSpPr>
        <p:spPr>
          <a:xfrm>
            <a:off x="1044203" y="468115"/>
            <a:ext cx="907300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800" b="1" dirty="0" smtClean="0">
                <a:solidFill>
                  <a:srgbClr val="FF0000"/>
                </a:solidFill>
                <a:latin typeface="Calibri" pitchFamily="34" charset="0"/>
              </a:rPr>
              <a:t>OUTROS PROJETOS - REDE DE VLT</a:t>
            </a:r>
            <a:endParaRPr lang="pt-BR" sz="2800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5" name="Picture 10" descr="mAPA- 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23893"/>
            <a:ext cx="12353775" cy="74084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9411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tângulo 9"/>
          <p:cNvSpPr>
            <a:spLocks noChangeArrowheads="1"/>
          </p:cNvSpPr>
          <p:nvPr/>
        </p:nvSpPr>
        <p:spPr bwMode="auto">
          <a:xfrm>
            <a:off x="7718425" y="8347075"/>
            <a:ext cx="3260725" cy="406400"/>
          </a:xfrm>
          <a:prstGeom prst="rect">
            <a:avLst/>
          </a:prstGeom>
          <a:solidFill>
            <a:srgbClr val="F2F2F2"/>
          </a:solidFill>
          <a:ln w="25400" algn="ctr">
            <a:solidFill>
              <a:srgbClr val="F2F2F2"/>
            </a:solidFill>
            <a:miter lim="800000"/>
            <a:headEnd/>
            <a:tailEnd/>
          </a:ln>
        </p:spPr>
        <p:txBody>
          <a:bodyPr lIns="88166" tIns="44083" rIns="88166" bIns="44083" anchor="ctr"/>
          <a:lstStyle/>
          <a:p>
            <a:pPr algn="ctr" defTabSz="1233488"/>
            <a:endParaRPr lang="pt-BR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6" name="Retângulo 5"/>
          <p:cNvSpPr/>
          <p:nvPr/>
        </p:nvSpPr>
        <p:spPr>
          <a:xfrm>
            <a:off x="1044203" y="468115"/>
            <a:ext cx="907300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800" b="1" dirty="0" smtClean="0">
                <a:solidFill>
                  <a:srgbClr val="FF0000"/>
                </a:solidFill>
                <a:latin typeface="Calibri" pitchFamily="34" charset="0"/>
              </a:rPr>
              <a:t>OUTROS PROJETOS - REDE DE CICLOVIARIA</a:t>
            </a:r>
            <a:endParaRPr lang="pt-BR" sz="2800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lum bright="-2000" contrast="22000"/>
          </a:blip>
          <a:srcRect/>
          <a:stretch>
            <a:fillRect/>
          </a:stretch>
        </p:blipFill>
        <p:spPr bwMode="auto">
          <a:xfrm>
            <a:off x="468139" y="991335"/>
            <a:ext cx="11420201" cy="750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383142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1014375" y="1315076"/>
            <a:ext cx="10144195" cy="7478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32298"/>
            <a:r>
              <a:rPr lang="pt-BR" sz="2800" b="1" dirty="0" smtClean="0">
                <a:solidFill>
                  <a:srgbClr val="FF0000"/>
                </a:solidFill>
                <a:cs typeface="Calibri" pitchFamily="34" charset="0"/>
              </a:rPr>
              <a:t>CONCEITOS DE MOBILIDADE URBANA</a:t>
            </a:r>
          </a:p>
          <a:p>
            <a:pPr defTabSz="1232298"/>
            <a:endParaRPr lang="pt-BR" sz="2800" b="1" dirty="0" smtClean="0">
              <a:solidFill>
                <a:srgbClr val="FF0000"/>
              </a:solidFill>
              <a:cs typeface="Calibri" pitchFamily="34" charset="0"/>
            </a:endParaRPr>
          </a:p>
          <a:p>
            <a:pPr algn="ctr" defTabSz="1232298"/>
            <a:endParaRPr lang="pt-BR" b="1" dirty="0" smtClean="0">
              <a:cs typeface="Calibri" pitchFamily="34" charset="0"/>
            </a:endParaRPr>
          </a:p>
          <a:p>
            <a:pPr algn="just" defTabSz="1232298"/>
            <a:r>
              <a:rPr lang="pt-BR" dirty="0" smtClean="0">
                <a:cs typeface="Calibri" pitchFamily="34" charset="0"/>
              </a:rPr>
              <a:t>O PDTU/DF considera mobilidade urbana como o </a:t>
            </a:r>
            <a:r>
              <a:rPr lang="pt-BR" b="1" dirty="0" smtClean="0">
                <a:cs typeface="Calibri" pitchFamily="34" charset="0"/>
              </a:rPr>
              <a:t>resultado de um conjunto de políticas de transporte e circulação que visem proporcionar o acesso amplo e democrático ao espaço urbano e rural, priorizando os modos de transporte coletivo e não motorizado de forma efetiva, socialmente inclusiva e ecologicamente sustentável.</a:t>
            </a:r>
          </a:p>
          <a:p>
            <a:pPr algn="ctr" defTabSz="1232298"/>
            <a:endParaRPr lang="pt-BR" dirty="0" smtClean="0">
              <a:cs typeface="Calibri" pitchFamily="34" charset="0"/>
            </a:endParaRPr>
          </a:p>
          <a:p>
            <a:pPr algn="ctr" defTabSz="1232298"/>
            <a:endParaRPr lang="pt-BR" dirty="0" smtClean="0">
              <a:cs typeface="Calibri" pitchFamily="34" charset="0"/>
            </a:endParaRPr>
          </a:p>
          <a:p>
            <a:pPr algn="just" defTabSz="1232298"/>
            <a:r>
              <a:rPr lang="pt-BR" dirty="0" smtClean="0">
                <a:cs typeface="Calibri" pitchFamily="34" charset="0"/>
              </a:rPr>
              <a:t>Em síntese, o transporte coletivo e os modos não motorizados devem ser considerados como elementos fundamentais de inclusão social, preservação ambiental, desenvolvimento econômico e geração de emprego e renda. O direito à cidade inclui, necessariamente, a acessibilidade aos serviços públicos, trabalho, educação e lazer, sem a qual não é possível falar em cidadania (Ministério das Cidades).</a:t>
            </a:r>
          </a:p>
          <a:p>
            <a:pPr algn="ctr" defTabSz="1232298"/>
            <a:endParaRPr lang="pt-BR" b="1" dirty="0" smtClean="0">
              <a:cs typeface="Calibri" pitchFamily="34" charset="0"/>
            </a:endParaRPr>
          </a:p>
          <a:p>
            <a:pPr algn="just" defTabSz="1232298"/>
            <a:endParaRPr lang="pt-BR" dirty="0" smtClean="0"/>
          </a:p>
          <a:p>
            <a:pPr algn="just" defTabSz="1232298"/>
            <a:endParaRPr lang="pt-BR" sz="1600" b="1" dirty="0" smtClean="0">
              <a:latin typeface="Swis721 Ex BT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900187" y="1404218"/>
            <a:ext cx="11017224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2800" b="1" dirty="0" smtClean="0">
                <a:latin typeface="+mj-lt"/>
              </a:rPr>
              <a:t>LICITAÇÃO DO SERVIÇO </a:t>
            </a:r>
            <a:r>
              <a:rPr lang="pt-BR" sz="2800" b="1" dirty="0" smtClean="0">
                <a:latin typeface="+mj-lt"/>
              </a:rPr>
              <a:t>BÁSICO </a:t>
            </a:r>
            <a:endParaRPr lang="pt-BR" sz="2800" b="1" dirty="0" smtClean="0">
              <a:latin typeface="+mj-lt"/>
            </a:endParaRPr>
          </a:p>
          <a:p>
            <a:pPr algn="just"/>
            <a:endParaRPr lang="pt-BR" sz="2800" b="1" dirty="0" smtClean="0">
              <a:latin typeface="+mj-lt"/>
            </a:endParaRPr>
          </a:p>
          <a:p>
            <a:pPr algn="just"/>
            <a:r>
              <a:rPr lang="pt-BR" b="1" dirty="0" smtClean="0">
                <a:latin typeface="+mj-lt"/>
              </a:rPr>
              <a:t>Objetivo</a:t>
            </a:r>
          </a:p>
          <a:p>
            <a:pPr algn="just"/>
            <a:r>
              <a:rPr lang="pt-BR" dirty="0" smtClean="0">
                <a:latin typeface="+mj-lt"/>
              </a:rPr>
              <a:t>Permissão </a:t>
            </a:r>
            <a:r>
              <a:rPr lang="pt-BR" dirty="0" smtClean="0">
                <a:latin typeface="+mj-lt"/>
              </a:rPr>
              <a:t>do Serviço Básico do Sistema de Transporte Público Coletivo do DF – concorrência nº </a:t>
            </a:r>
            <a:r>
              <a:rPr lang="pt-BR" dirty="0" smtClean="0">
                <a:latin typeface="+mj-lt"/>
              </a:rPr>
              <a:t>001/2007 e 001/2008 </a:t>
            </a:r>
            <a:r>
              <a:rPr lang="pt-BR" dirty="0" smtClean="0">
                <a:latin typeface="+mj-lt"/>
              </a:rPr>
              <a:t>– ST, na modalidade </a:t>
            </a:r>
            <a:r>
              <a:rPr lang="pt-BR" dirty="0" smtClean="0">
                <a:latin typeface="+mj-lt"/>
              </a:rPr>
              <a:t>de operação por frota – critério maior valor da outorga </a:t>
            </a:r>
            <a:endParaRPr lang="pt-BR" dirty="0" smtClean="0">
              <a:latin typeface="+mj-lt"/>
            </a:endParaRPr>
          </a:p>
          <a:p>
            <a:pPr algn="just"/>
            <a:endParaRPr lang="pt-BR" dirty="0" smtClean="0">
              <a:latin typeface="+mj-lt"/>
            </a:endParaRPr>
          </a:p>
          <a:p>
            <a:pPr algn="just"/>
            <a:r>
              <a:rPr lang="pt-BR" b="1" dirty="0" smtClean="0">
                <a:latin typeface="+mj-lt"/>
              </a:rPr>
              <a:t>Características</a:t>
            </a:r>
          </a:p>
          <a:p>
            <a:pPr algn="just">
              <a:buFont typeface="Arial" pitchFamily="34" charset="0"/>
              <a:buChar char="•"/>
            </a:pPr>
            <a:r>
              <a:rPr lang="pt-BR" dirty="0" smtClean="0">
                <a:latin typeface="+mj-lt"/>
              </a:rPr>
              <a:t>Sistema </a:t>
            </a:r>
            <a:r>
              <a:rPr lang="pt-BR" dirty="0" smtClean="0">
                <a:latin typeface="+mj-lt"/>
              </a:rPr>
              <a:t>operado por </a:t>
            </a:r>
            <a:r>
              <a:rPr lang="pt-BR" dirty="0" smtClean="0">
                <a:latin typeface="+mj-lt"/>
              </a:rPr>
              <a:t>vários permissionários na </a:t>
            </a:r>
            <a:r>
              <a:rPr lang="pt-BR" dirty="0" smtClean="0">
                <a:latin typeface="+mj-lt"/>
              </a:rPr>
              <a:t>mesma </a:t>
            </a:r>
            <a:r>
              <a:rPr lang="pt-BR" dirty="0" smtClean="0">
                <a:latin typeface="+mj-lt"/>
              </a:rPr>
              <a:t>área e até linha;</a:t>
            </a:r>
            <a:endParaRPr lang="pt-BR" dirty="0" smtClean="0">
              <a:latin typeface="+mj-lt"/>
            </a:endParaRPr>
          </a:p>
          <a:p>
            <a:pPr algn="just">
              <a:buFont typeface="Arial" pitchFamily="34" charset="0"/>
              <a:buChar char="•"/>
            </a:pPr>
            <a:r>
              <a:rPr lang="pt-BR" dirty="0" smtClean="0">
                <a:latin typeface="+mj-lt"/>
              </a:rPr>
              <a:t>Lote de veículos que podem ser alocados em qualquer linha mantendo o equilíbrio </a:t>
            </a:r>
            <a:r>
              <a:rPr lang="pt-BR" dirty="0" smtClean="0">
                <a:latin typeface="+mj-lt"/>
              </a:rPr>
              <a:t>econômico-financeiro do contrato (linhas boas e ruins)</a:t>
            </a:r>
            <a:r>
              <a:rPr lang="pt-BR" dirty="0" smtClean="0">
                <a:latin typeface="+mj-lt"/>
              </a:rPr>
              <a:t>.</a:t>
            </a:r>
            <a:endParaRPr lang="pt-BR" dirty="0" smtClean="0">
              <a:latin typeface="+mj-lt"/>
            </a:endParaRPr>
          </a:p>
          <a:p>
            <a:pPr algn="just">
              <a:buFont typeface="Arial" pitchFamily="34" charset="0"/>
              <a:buChar char="•"/>
            </a:pPr>
            <a:r>
              <a:rPr lang="pt-BR" dirty="0" smtClean="0">
                <a:latin typeface="+mj-lt"/>
              </a:rPr>
              <a:t>os serviços compartilhados entre </a:t>
            </a:r>
            <a:r>
              <a:rPr lang="pt-BR" dirty="0" smtClean="0">
                <a:latin typeface="+mj-lt"/>
              </a:rPr>
              <a:t>permissionários que podem operar que </a:t>
            </a:r>
            <a:r>
              <a:rPr lang="pt-BR" dirty="0" smtClean="0">
                <a:latin typeface="+mj-lt"/>
              </a:rPr>
              <a:t>qualquer área e linha.</a:t>
            </a:r>
          </a:p>
          <a:p>
            <a:pPr algn="just">
              <a:buFont typeface="Arial" pitchFamily="34" charset="0"/>
              <a:buChar char="•"/>
            </a:pPr>
            <a:r>
              <a:rPr lang="pt-BR" dirty="0" smtClean="0">
                <a:latin typeface="+mj-lt"/>
              </a:rPr>
              <a:t>Remuneração pela tarifa usuário e com base no perfil da frota e tipo de linha</a:t>
            </a:r>
          </a:p>
          <a:p>
            <a:pPr algn="just">
              <a:buFont typeface="Arial" pitchFamily="34" charset="0"/>
              <a:buChar char="•"/>
            </a:pPr>
            <a:endParaRPr lang="pt-BR" dirty="0" smtClean="0">
              <a:latin typeface="+mj-lt"/>
            </a:endParaRPr>
          </a:p>
          <a:p>
            <a:pPr algn="just"/>
            <a:r>
              <a:rPr lang="pt-BR" b="1" dirty="0" smtClean="0">
                <a:latin typeface="Arial" panose="020B0604020202020204" pitchFamily="34" charset="0"/>
                <a:cs typeface="Arial" panose="020B0604020202020204" pitchFamily="34" charset="0"/>
              </a:rPr>
              <a:t>Permissionárias </a:t>
            </a:r>
            <a:r>
              <a:rPr lang="pt-BR" b="1" dirty="0">
                <a:latin typeface="Arial" panose="020B0604020202020204" pitchFamily="34" charset="0"/>
                <a:cs typeface="Arial" panose="020B0604020202020204" pitchFamily="34" charset="0"/>
              </a:rPr>
              <a:t>Cooperativas </a:t>
            </a:r>
            <a:r>
              <a:rPr lang="pt-BR" dirty="0"/>
              <a:t>:</a:t>
            </a:r>
            <a:r>
              <a:rPr lang="pt-BR" b="1" dirty="0"/>
              <a:t> </a:t>
            </a:r>
            <a:r>
              <a:rPr lang="pt-BR" dirty="0"/>
              <a:t>9 lotes de 50 veículos (450 micro-ônibus) e 4 lotes de 40 veículos (160 ônibus básico</a:t>
            </a:r>
            <a:r>
              <a:rPr lang="pt-BR" dirty="0" smtClean="0"/>
              <a:t>).</a:t>
            </a:r>
            <a:endParaRPr lang="pt-BR" dirty="0" smtClean="0">
              <a:latin typeface="+mj-lt"/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-1" y="798537"/>
            <a:ext cx="11845403" cy="5386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2900" b="1" dirty="0" smtClean="0">
                <a:solidFill>
                  <a:srgbClr val="FF0000"/>
                </a:solidFill>
                <a:latin typeface="+mj-lt"/>
              </a:rPr>
              <a:t>SISTEMA ANTIGO LICITAÇÃO POR FROTA</a:t>
            </a:r>
            <a:r>
              <a:rPr lang="pt-BR" sz="2900" b="1" dirty="0" smtClean="0">
                <a:solidFill>
                  <a:schemeClr val="bg1"/>
                </a:solidFill>
                <a:latin typeface="+mj-lt"/>
              </a:rPr>
              <a:t>EECRETARIA </a:t>
            </a:r>
            <a:r>
              <a:rPr lang="pt-BR" sz="2900" b="1" dirty="0" smtClean="0">
                <a:solidFill>
                  <a:schemeClr val="bg1"/>
                </a:solidFill>
                <a:latin typeface="+mj-lt"/>
              </a:rPr>
              <a:t>DE TRANSPORTES/GDF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/>
          <p:cNvSpPr/>
          <p:nvPr/>
        </p:nvSpPr>
        <p:spPr>
          <a:xfrm>
            <a:off x="-1" y="798537"/>
            <a:ext cx="11845403" cy="5386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2900" b="1" dirty="0" smtClean="0">
                <a:solidFill>
                  <a:srgbClr val="FF0000"/>
                </a:solidFill>
                <a:latin typeface="+mj-lt"/>
              </a:rPr>
              <a:t>SISTEMA ANTIGO LICITAÇÃO POR FROTA</a:t>
            </a:r>
            <a:r>
              <a:rPr lang="pt-BR" sz="2900" b="1" dirty="0" smtClean="0">
                <a:solidFill>
                  <a:schemeClr val="bg1"/>
                </a:solidFill>
                <a:latin typeface="+mj-lt"/>
              </a:rPr>
              <a:t>EECRETARIA </a:t>
            </a:r>
            <a:r>
              <a:rPr lang="pt-BR" sz="2900" b="1" dirty="0" smtClean="0">
                <a:solidFill>
                  <a:schemeClr val="bg1"/>
                </a:solidFill>
                <a:latin typeface="+mj-lt"/>
              </a:rPr>
              <a:t>DE TRANSPORTES/GDF</a:t>
            </a:r>
          </a:p>
        </p:txBody>
      </p:sp>
      <p:graphicFrame>
        <p:nvGraphicFramePr>
          <p:cNvPr id="4" name="Tabe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1191600"/>
              </p:ext>
            </p:extLst>
          </p:nvPr>
        </p:nvGraphicFramePr>
        <p:xfrm>
          <a:off x="468139" y="1337150"/>
          <a:ext cx="11377263" cy="7411878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4459104"/>
                <a:gridCol w="6918159"/>
              </a:tblGrid>
              <a:tr h="296475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000">
                          <a:effectLst/>
                        </a:rPr>
                        <a:t>Satélite</a:t>
                      </a:r>
                      <a:endParaRPr lang="pt-B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000">
                          <a:effectLst/>
                        </a:rPr>
                        <a:t>Ceilândia, Gama, Samambaia e Taguatinga</a:t>
                      </a:r>
                      <a:endParaRPr lang="pt-B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96475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000">
                          <a:effectLst/>
                        </a:rPr>
                        <a:t>CIDADE BRASÍLIA</a:t>
                      </a:r>
                      <a:endParaRPr lang="pt-B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000">
                          <a:effectLst/>
                        </a:rPr>
                        <a:t>Ceilândia, Recanto das Emas e Taguatinga</a:t>
                      </a:r>
                      <a:endParaRPr lang="pt-B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96475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000">
                          <a:effectLst/>
                        </a:rPr>
                        <a:t>CONDOR</a:t>
                      </a:r>
                      <a:endParaRPr lang="pt-B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000">
                          <a:effectLst/>
                        </a:rPr>
                        <a:t>Ceilândia, Plano Piloto, Santa Maria e Taguatinga</a:t>
                      </a:r>
                      <a:endParaRPr lang="pt-B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96475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000">
                          <a:effectLst/>
                        </a:rPr>
                        <a:t>LOTAXI</a:t>
                      </a:r>
                      <a:endParaRPr lang="pt-B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000">
                          <a:effectLst/>
                        </a:rPr>
                        <a:t>Brazlândia e Samambaia</a:t>
                      </a:r>
                      <a:endParaRPr lang="pt-B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96475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000">
                          <a:effectLst/>
                        </a:rPr>
                        <a:t>MCS</a:t>
                      </a:r>
                      <a:endParaRPr lang="pt-B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000">
                          <a:effectLst/>
                        </a:rPr>
                        <a:t>Candangolândia, Guará, Recanto das Emas e Riacho Fundo II</a:t>
                      </a:r>
                      <a:endParaRPr lang="pt-B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96475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000">
                          <a:effectLst/>
                        </a:rPr>
                        <a:t>PIONEIRA</a:t>
                      </a:r>
                      <a:endParaRPr lang="pt-B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000">
                          <a:effectLst/>
                        </a:rPr>
                        <a:t>Brazlândia, Ceilândia, Guará,  Recanto das Emas, Samambaia e Taguatinga</a:t>
                      </a:r>
                      <a:endParaRPr lang="pt-B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96475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000">
                          <a:effectLst/>
                        </a:rPr>
                        <a:t>PLANETA</a:t>
                      </a:r>
                      <a:endParaRPr lang="pt-B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000">
                          <a:effectLst/>
                        </a:rPr>
                        <a:t>Ceilândia, Gama Guará, Plano Piloto, Paranoá, Santa Maria e Taguatinga</a:t>
                      </a:r>
                      <a:endParaRPr lang="pt-B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92951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000">
                          <a:effectLst/>
                        </a:rPr>
                        <a:t>RÁPIDO BRASÍLIA</a:t>
                      </a:r>
                      <a:endParaRPr lang="pt-B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000">
                          <a:effectLst/>
                        </a:rPr>
                        <a:t>Candangolândia, Cruzeiro, Plano Piloto, Planaltina, Rriacho Fundo I, São Sebastião, Sebastião e Sobradinho</a:t>
                      </a:r>
                      <a:endParaRPr lang="pt-B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96475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000">
                          <a:effectLst/>
                        </a:rPr>
                        <a:t>RIACHO GRANDE</a:t>
                      </a:r>
                      <a:endParaRPr lang="pt-B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000">
                          <a:effectLst/>
                        </a:rPr>
                        <a:t>Guará, Plano Piloto, Recanto das Emas e Riacho Fundo I e II</a:t>
                      </a:r>
                      <a:endParaRPr lang="pt-B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96475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000">
                          <a:effectLst/>
                        </a:rPr>
                        <a:t>SÃO JOSÉ</a:t>
                      </a:r>
                      <a:endParaRPr lang="pt-B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000">
                          <a:effectLst/>
                        </a:rPr>
                        <a:t>Gama, Plano Piloto, Paranoá, Planaltina, Recanto das Emas e Riacho Fundo I e II</a:t>
                      </a:r>
                      <a:endParaRPr lang="pt-B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96475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000">
                          <a:effectLst/>
                        </a:rPr>
                        <a:t>SATÉLITE</a:t>
                      </a:r>
                      <a:endParaRPr lang="pt-B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000">
                          <a:effectLst/>
                        </a:rPr>
                        <a:t>Ceilândia, Gama, Samambaia e Taguatinga</a:t>
                      </a:r>
                      <a:endParaRPr lang="pt-B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96475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000">
                          <a:effectLst/>
                        </a:rPr>
                        <a:t>TCB</a:t>
                      </a:r>
                      <a:endParaRPr lang="pt-B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000">
                          <a:effectLst/>
                        </a:rPr>
                        <a:t>Plano Piloto</a:t>
                      </a:r>
                      <a:endParaRPr lang="pt-B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96475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000">
                          <a:effectLst/>
                        </a:rPr>
                        <a:t>VENEZA</a:t>
                      </a:r>
                      <a:endParaRPr lang="pt-B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000">
                          <a:effectLst/>
                        </a:rPr>
                        <a:t>Paranoá e São Sebastião</a:t>
                      </a:r>
                      <a:endParaRPr lang="pt-B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92951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000">
                          <a:effectLst/>
                        </a:rPr>
                        <a:t>VIPLAN</a:t>
                      </a:r>
                      <a:endParaRPr lang="pt-B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000">
                          <a:effectLst/>
                        </a:rPr>
                        <a:t>Brazlândia, Candangolândia, Cruzeiro, Gama, Guará, N. Bandeirante, Paranoá, Planaltina, Samambaia, Sobradinho, Santa Maria e Taguatinga</a:t>
                      </a:r>
                      <a:endParaRPr lang="pt-B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92951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000">
                          <a:effectLst/>
                        </a:rPr>
                        <a:t>VIVA BRASÍLIA</a:t>
                      </a:r>
                      <a:endParaRPr lang="pt-B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000">
                          <a:effectLst/>
                        </a:rPr>
                        <a:t>Candangolândia, Ceilândia, Guará, Plano Piloto, Paranoá, Sobradinho e Planaltina</a:t>
                      </a:r>
                      <a:endParaRPr lang="pt-B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96475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000">
                          <a:effectLst/>
                        </a:rPr>
                        <a:t>COOBRATAETE</a:t>
                      </a:r>
                      <a:endParaRPr lang="pt-B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000">
                          <a:effectLst/>
                        </a:rPr>
                        <a:t>Paranoá, Sobradinho e Santa Maria</a:t>
                      </a:r>
                      <a:endParaRPr lang="pt-B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96475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000">
                          <a:effectLst/>
                        </a:rPr>
                        <a:t>COOTARDE</a:t>
                      </a:r>
                      <a:endParaRPr lang="pt-B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000">
                          <a:effectLst/>
                        </a:rPr>
                        <a:t>Brazlândia, Ceilândia, Gama, Samambaia e Santa Maria</a:t>
                      </a:r>
                      <a:endParaRPr lang="pt-B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96475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000">
                          <a:effectLst/>
                        </a:rPr>
                        <a:t>COOTRANSP</a:t>
                      </a:r>
                      <a:endParaRPr lang="pt-B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000">
                          <a:effectLst/>
                        </a:rPr>
                        <a:t>Plano Piloto e Samambaia</a:t>
                      </a:r>
                      <a:endParaRPr lang="pt-B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96475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000">
                          <a:effectLst/>
                        </a:rPr>
                        <a:t>COOPERTRAN</a:t>
                      </a:r>
                      <a:endParaRPr lang="pt-B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000">
                          <a:effectLst/>
                        </a:rPr>
                        <a:t>Gama, Planaltina, São Sebastião e Santa Maria</a:t>
                      </a:r>
                      <a:endParaRPr lang="pt-B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96475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000">
                          <a:effectLst/>
                        </a:rPr>
                        <a:t>COOPATAG</a:t>
                      </a:r>
                      <a:endParaRPr lang="pt-B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000">
                          <a:effectLst/>
                        </a:rPr>
                        <a:t>Gama e Santa Maria</a:t>
                      </a:r>
                      <a:endParaRPr lang="pt-B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96475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000">
                          <a:effectLst/>
                        </a:rPr>
                        <a:t>COOPATRAN</a:t>
                      </a:r>
                      <a:endParaRPr lang="pt-B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000">
                          <a:effectLst/>
                        </a:rPr>
                        <a:t>Planaltina e Plano Piloto</a:t>
                      </a:r>
                      <a:endParaRPr lang="pt-B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96475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000">
                          <a:effectLst/>
                        </a:rPr>
                        <a:t>ALTERNATIVA</a:t>
                      </a:r>
                      <a:endParaRPr lang="pt-B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000" dirty="0" err="1">
                          <a:effectLst/>
                        </a:rPr>
                        <a:t>Brazlandia</a:t>
                      </a:r>
                      <a:r>
                        <a:rPr lang="pt-BR" sz="1000" dirty="0">
                          <a:effectLst/>
                        </a:rPr>
                        <a:t> e Plano Piloto</a:t>
                      </a:r>
                      <a:endParaRPr lang="pt-BR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62367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/>
          <p:cNvSpPr/>
          <p:nvPr/>
        </p:nvSpPr>
        <p:spPr>
          <a:xfrm>
            <a:off x="-1" y="798537"/>
            <a:ext cx="11845403" cy="5386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2900" b="1" dirty="0" smtClean="0">
                <a:solidFill>
                  <a:srgbClr val="FF0000"/>
                </a:solidFill>
                <a:latin typeface="+mj-lt"/>
              </a:rPr>
              <a:t>SISTEMA ANTIGO LICITAÇÃO POR FROTA</a:t>
            </a:r>
            <a:r>
              <a:rPr lang="pt-BR" sz="2900" b="1" dirty="0" smtClean="0">
                <a:solidFill>
                  <a:schemeClr val="bg1"/>
                </a:solidFill>
                <a:latin typeface="+mj-lt"/>
              </a:rPr>
              <a:t>EECRETARIA </a:t>
            </a:r>
            <a:r>
              <a:rPr lang="pt-BR" sz="2900" b="1" dirty="0" smtClean="0">
                <a:solidFill>
                  <a:schemeClr val="bg1"/>
                </a:solidFill>
                <a:latin typeface="+mj-lt"/>
              </a:rPr>
              <a:t>DE TRANSPORTES/GDF</a:t>
            </a:r>
          </a:p>
        </p:txBody>
      </p:sp>
      <p:pic>
        <p:nvPicPr>
          <p:cNvPr id="2050" name="Gráfico 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66"/>
          <a:stretch>
            <a:fillRect/>
          </a:stretch>
        </p:blipFill>
        <p:spPr bwMode="auto">
          <a:xfrm>
            <a:off x="756171" y="1692250"/>
            <a:ext cx="11305256" cy="69127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15432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/>
          <p:cNvSpPr/>
          <p:nvPr/>
        </p:nvSpPr>
        <p:spPr>
          <a:xfrm>
            <a:off x="-1" y="798537"/>
            <a:ext cx="11845403" cy="5386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2900" b="1" dirty="0" smtClean="0">
                <a:solidFill>
                  <a:srgbClr val="FF0000"/>
                </a:solidFill>
                <a:latin typeface="+mj-lt"/>
              </a:rPr>
              <a:t>SISTEMA ANTIGO LICITAÇÃO POR FROTA</a:t>
            </a:r>
            <a:r>
              <a:rPr lang="pt-BR" sz="2900" b="1" dirty="0" smtClean="0">
                <a:solidFill>
                  <a:schemeClr val="bg1"/>
                </a:solidFill>
                <a:latin typeface="+mj-lt"/>
              </a:rPr>
              <a:t>EECRETARIA </a:t>
            </a:r>
            <a:r>
              <a:rPr lang="pt-BR" sz="2900" b="1" dirty="0" smtClean="0">
                <a:solidFill>
                  <a:schemeClr val="bg1"/>
                </a:solidFill>
                <a:latin typeface="+mj-lt"/>
              </a:rPr>
              <a:t>DE TRANSPORTES/GDF</a:t>
            </a:r>
          </a:p>
        </p:txBody>
      </p:sp>
      <p:pic>
        <p:nvPicPr>
          <p:cNvPr id="3074" name="Gráfico 3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64"/>
          <a:stretch>
            <a:fillRect/>
          </a:stretch>
        </p:blipFill>
        <p:spPr bwMode="auto">
          <a:xfrm>
            <a:off x="252115" y="1476226"/>
            <a:ext cx="11809312" cy="69127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89374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/>
          <p:cNvSpPr/>
          <p:nvPr/>
        </p:nvSpPr>
        <p:spPr>
          <a:xfrm>
            <a:off x="-1" y="798537"/>
            <a:ext cx="11845403" cy="5386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2900" b="1" dirty="0" smtClean="0">
                <a:solidFill>
                  <a:srgbClr val="FF0000"/>
                </a:solidFill>
                <a:latin typeface="+mj-lt"/>
              </a:rPr>
              <a:t>SISTEMA ANTIGO LICITAÇÃO POR FROTA</a:t>
            </a:r>
            <a:r>
              <a:rPr lang="pt-BR" sz="2900" b="1" dirty="0" smtClean="0">
                <a:solidFill>
                  <a:schemeClr val="bg1"/>
                </a:solidFill>
                <a:latin typeface="+mj-lt"/>
              </a:rPr>
              <a:t>EECRETARIA </a:t>
            </a:r>
            <a:r>
              <a:rPr lang="pt-BR" sz="2900" b="1" dirty="0" smtClean="0">
                <a:solidFill>
                  <a:schemeClr val="bg1"/>
                </a:solidFill>
                <a:latin typeface="+mj-lt"/>
              </a:rPr>
              <a:t>DE TRANSPORTES/GDF</a:t>
            </a:r>
          </a:p>
        </p:txBody>
      </p:sp>
      <p:pic>
        <p:nvPicPr>
          <p:cNvPr id="4098" name="Gráfico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139" y="1620242"/>
            <a:ext cx="11665296" cy="6912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66995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/>
          <p:cNvSpPr/>
          <p:nvPr/>
        </p:nvSpPr>
        <p:spPr>
          <a:xfrm>
            <a:off x="-1" y="798537"/>
            <a:ext cx="11845403" cy="5386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2900" b="1" dirty="0" smtClean="0">
                <a:solidFill>
                  <a:srgbClr val="FF0000"/>
                </a:solidFill>
                <a:latin typeface="+mj-lt"/>
              </a:rPr>
              <a:t>SISTEMA ANTIGO LICITAÇÃO POR FROTA</a:t>
            </a:r>
            <a:r>
              <a:rPr lang="pt-BR" sz="2900" b="1" dirty="0" smtClean="0">
                <a:solidFill>
                  <a:schemeClr val="bg1"/>
                </a:solidFill>
                <a:latin typeface="+mj-lt"/>
              </a:rPr>
              <a:t>EECRETARIA </a:t>
            </a:r>
            <a:r>
              <a:rPr lang="pt-BR" sz="2900" b="1" dirty="0" smtClean="0">
                <a:solidFill>
                  <a:schemeClr val="bg1"/>
                </a:solidFill>
                <a:latin typeface="+mj-lt"/>
              </a:rPr>
              <a:t>DE TRANSPORTES/GDF</a:t>
            </a:r>
          </a:p>
        </p:txBody>
      </p:sp>
      <p:pic>
        <p:nvPicPr>
          <p:cNvPr id="5122" name="Gráfico 1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155" y="1476226"/>
            <a:ext cx="11377264" cy="70567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49597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/>
          <p:cNvSpPr/>
          <p:nvPr/>
        </p:nvSpPr>
        <p:spPr>
          <a:xfrm>
            <a:off x="828179" y="798537"/>
            <a:ext cx="11017223" cy="5386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2900" b="1" dirty="0" smtClean="0">
                <a:solidFill>
                  <a:srgbClr val="FF0000"/>
                </a:solidFill>
                <a:latin typeface="+mj-lt"/>
              </a:rPr>
              <a:t>SISTEMA ANTIGO LICITAÇÃO POR FROTA</a:t>
            </a:r>
            <a:r>
              <a:rPr lang="pt-BR" sz="2900" b="1" dirty="0" smtClean="0">
                <a:solidFill>
                  <a:schemeClr val="bg1"/>
                </a:solidFill>
                <a:latin typeface="+mj-lt"/>
              </a:rPr>
              <a:t>TARIA </a:t>
            </a:r>
            <a:r>
              <a:rPr lang="pt-BR" sz="2900" b="1" dirty="0" smtClean="0">
                <a:solidFill>
                  <a:schemeClr val="bg1"/>
                </a:solidFill>
                <a:latin typeface="+mj-lt"/>
              </a:rPr>
              <a:t>DE TRANSPORTES/GDF</a:t>
            </a:r>
          </a:p>
        </p:txBody>
      </p:sp>
      <p:graphicFrame>
        <p:nvGraphicFramePr>
          <p:cNvPr id="2" name="Tabe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2631782"/>
              </p:ext>
            </p:extLst>
          </p:nvPr>
        </p:nvGraphicFramePr>
        <p:xfrm>
          <a:off x="1188219" y="1476226"/>
          <a:ext cx="10801199" cy="903573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063673"/>
                <a:gridCol w="463063"/>
                <a:gridCol w="463063"/>
                <a:gridCol w="1689286"/>
                <a:gridCol w="1122114"/>
              </a:tblGrid>
              <a:tr h="1856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</a:rPr>
                        <a:t> </a:t>
                      </a:r>
                      <a:endParaRPr lang="pt-BR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49" marR="15049" marT="0" marB="0" anchor="b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marL="30958" marR="30958" marT="15479" marB="15479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marL="30958" marR="30958" marT="15479" marB="15479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marL="30958" marR="30958" marT="15479" marB="15479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marL="30958" marR="30958" marT="15479" marB="15479"/>
                </a:tc>
              </a:tr>
              <a:tr h="185696"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</a:rPr>
                        <a:t>Tabela 3 - Planilha referência de custos médios unitários</a:t>
                      </a:r>
                      <a:endParaRPr lang="pt-BR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49" marR="15049" marT="0" marB="0" anchor="b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marL="30958" marR="30958" marT="15479" marB="15479"/>
                </a:tc>
              </a:tr>
              <a:tr h="185696"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</a:rPr>
                        <a:t>Com base no resultado do Relatório do Grupo Gestor - Decreto nº 31 823 de 22/06/2010 </a:t>
                      </a:r>
                      <a:endParaRPr lang="pt-BR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49" marR="15049" marT="0" marB="0" anchor="b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marL="30958" marR="30958" marT="15479" marB="15479"/>
                </a:tc>
              </a:tr>
              <a:tr h="38337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</a:rPr>
                        <a:t>COMPONENTES DE CUSTO</a:t>
                      </a:r>
                      <a:endParaRPr lang="pt-BR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49" marR="15049" marT="0" marB="0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400">
                          <a:effectLst/>
                        </a:rPr>
                        <a:t>CUSTO MÉDIO POR ITEM (R$/km)</a:t>
                      </a:r>
                      <a:endParaRPr lang="pt-B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49" marR="15049" marT="0" marB="0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400">
                          <a:effectLst/>
                        </a:rPr>
                        <a:t>PARTICIPAÇÃO PERCENTUAL DE CADA ITEM NO CUSTO DO SISTEMA (%)</a:t>
                      </a:r>
                      <a:endParaRPr lang="pt-B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49" marR="15049" marT="0" marB="0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marL="30958" marR="30958" marT="15479" marB="15479"/>
                </a:tc>
              </a:tr>
              <a:tr h="1856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</a:rPr>
                        <a:t>1.  Combustível</a:t>
                      </a:r>
                      <a:endParaRPr lang="pt-BR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49" marR="15049" marT="0" marB="0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400">
                          <a:effectLst/>
                        </a:rPr>
                        <a:t>0,5581</a:t>
                      </a:r>
                      <a:endParaRPr lang="pt-B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49" marR="15049" marT="0" marB="0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400">
                          <a:effectLst/>
                        </a:rPr>
                        <a:t>18,08%</a:t>
                      </a:r>
                      <a:endParaRPr lang="pt-B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49" marR="15049" marT="0" marB="0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marL="30958" marR="30958" marT="15479" marB="15479"/>
                </a:tc>
              </a:tr>
              <a:tr h="1856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</a:rPr>
                        <a:t>2.  Lubrificantes</a:t>
                      </a:r>
                      <a:endParaRPr lang="pt-BR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49" marR="15049" marT="0" marB="0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400">
                          <a:effectLst/>
                        </a:rPr>
                        <a:t>0,0384</a:t>
                      </a:r>
                      <a:endParaRPr lang="pt-B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49" marR="15049" marT="0" marB="0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400">
                          <a:effectLst/>
                        </a:rPr>
                        <a:t>1,24%</a:t>
                      </a:r>
                      <a:endParaRPr lang="pt-B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49" marR="15049" marT="0" marB="0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marL="30958" marR="30958" marT="15479" marB="15479"/>
                </a:tc>
              </a:tr>
              <a:tr h="1856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</a:rPr>
                        <a:t>3.  Rodagem</a:t>
                      </a:r>
                      <a:endParaRPr lang="pt-BR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49" marR="15049" marT="0" marB="0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400">
                          <a:effectLst/>
                        </a:rPr>
                        <a:t>0,0790</a:t>
                      </a:r>
                      <a:endParaRPr lang="pt-B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49" marR="15049" marT="0" marB="0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400">
                          <a:effectLst/>
                        </a:rPr>
                        <a:t>2,56%</a:t>
                      </a:r>
                      <a:endParaRPr lang="pt-B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49" marR="15049" marT="0" marB="0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marL="30958" marR="30958" marT="15479" marB="15479"/>
                </a:tc>
              </a:tr>
              <a:tr h="1856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400">
                          <a:effectLst/>
                        </a:rPr>
                        <a:t>4.  Peças de Reposição</a:t>
                      </a:r>
                      <a:endParaRPr lang="pt-B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49" marR="15049" marT="0" marB="0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400">
                          <a:effectLst/>
                        </a:rPr>
                        <a:t>0,2126</a:t>
                      </a:r>
                      <a:endParaRPr lang="pt-B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49" marR="15049" marT="0" marB="0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400">
                          <a:effectLst/>
                        </a:rPr>
                        <a:t>6,89%</a:t>
                      </a:r>
                      <a:endParaRPr lang="pt-B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49" marR="15049" marT="0" marB="0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marL="30958" marR="30958" marT="15479" marB="15479"/>
                </a:tc>
              </a:tr>
              <a:tr h="1856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</a:rPr>
                        <a:t>A  - CUSTO VARIÁVEL</a:t>
                      </a:r>
                      <a:endParaRPr lang="pt-BR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49" marR="15049" marT="0" marB="0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400">
                          <a:effectLst/>
                        </a:rPr>
                        <a:t>0,8881</a:t>
                      </a:r>
                      <a:endParaRPr lang="pt-B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49" marR="15049" marT="0" marB="0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400">
                          <a:effectLst/>
                        </a:rPr>
                        <a:t>28,77%</a:t>
                      </a:r>
                      <a:endParaRPr lang="pt-B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49" marR="15049" marT="0" marB="0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marL="30958" marR="30958" marT="15479" marB="15479"/>
                </a:tc>
              </a:tr>
              <a:tr h="1856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400">
                          <a:effectLst/>
                        </a:rPr>
                        <a:t>5.  Pessoal Operação (*)</a:t>
                      </a:r>
                      <a:endParaRPr lang="pt-B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49" marR="15049" marT="0" marB="0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400">
                          <a:effectLst/>
                        </a:rPr>
                        <a:t>0,8178</a:t>
                      </a:r>
                      <a:endParaRPr lang="pt-B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49" marR="15049" marT="0" marB="0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400">
                          <a:effectLst/>
                        </a:rPr>
                        <a:t>26,50%</a:t>
                      </a:r>
                      <a:endParaRPr lang="pt-B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49" marR="15049" marT="0" marB="0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marL="30958" marR="30958" marT="15479" marB="15479"/>
                </a:tc>
              </a:tr>
              <a:tr h="1856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</a:rPr>
                        <a:t>Pessoal Manutenção (*)</a:t>
                      </a:r>
                      <a:endParaRPr lang="pt-BR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49" marR="15049" marT="0" marB="0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400">
                          <a:effectLst/>
                        </a:rPr>
                        <a:t>0,1881</a:t>
                      </a:r>
                      <a:endParaRPr lang="pt-B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49" marR="15049" marT="0" marB="0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400">
                          <a:effectLst/>
                        </a:rPr>
                        <a:t>6,09%</a:t>
                      </a:r>
                      <a:endParaRPr lang="pt-B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49" marR="15049" marT="0" marB="0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marL="30958" marR="30958" marT="15479" marB="15479"/>
                </a:tc>
              </a:tr>
              <a:tr h="1856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400">
                          <a:effectLst/>
                        </a:rPr>
                        <a:t>Pessoal Administrativo (*)</a:t>
                      </a:r>
                      <a:endParaRPr lang="pt-B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49" marR="15049" marT="0" marB="0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400">
                          <a:effectLst/>
                        </a:rPr>
                        <a:t>0,081</a:t>
                      </a:r>
                      <a:endParaRPr lang="pt-B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49" marR="15049" marT="0" marB="0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400">
                          <a:effectLst/>
                        </a:rPr>
                        <a:t>2,62%</a:t>
                      </a:r>
                      <a:endParaRPr lang="pt-B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49" marR="15049" marT="0" marB="0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marL="30958" marR="30958" marT="15479" marB="15479"/>
                </a:tc>
              </a:tr>
              <a:tr h="1856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</a:rPr>
                        <a:t>6.  Uniforme (*)</a:t>
                      </a:r>
                      <a:endParaRPr lang="pt-BR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49" marR="15049" marT="0" marB="0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400">
                          <a:effectLst/>
                        </a:rPr>
                        <a:t>0,0103</a:t>
                      </a:r>
                      <a:endParaRPr lang="pt-B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49" marR="15049" marT="0" marB="0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400">
                          <a:effectLst/>
                        </a:rPr>
                        <a:t>0,33%</a:t>
                      </a:r>
                      <a:endParaRPr lang="pt-B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49" marR="15049" marT="0" marB="0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marL="30958" marR="30958" marT="15479" marB="15479"/>
                </a:tc>
              </a:tr>
              <a:tr h="1856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</a:rPr>
                        <a:t>Auxílio Refeição (*)</a:t>
                      </a:r>
                      <a:endParaRPr lang="pt-BR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49" marR="15049" marT="0" marB="0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400">
                          <a:effectLst/>
                        </a:rPr>
                        <a:t>0,1898</a:t>
                      </a:r>
                      <a:endParaRPr lang="pt-B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49" marR="15049" marT="0" marB="0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400">
                          <a:effectLst/>
                        </a:rPr>
                        <a:t>6,15%</a:t>
                      </a:r>
                      <a:endParaRPr lang="pt-B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49" marR="15049" marT="0" marB="0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marL="30958" marR="30958" marT="15479" marB="15479"/>
                </a:tc>
              </a:tr>
              <a:tr h="1856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</a:rPr>
                        <a:t>Cesta Básica (*)</a:t>
                      </a:r>
                      <a:endParaRPr lang="pt-BR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49" marR="15049" marT="0" marB="0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400">
                          <a:effectLst/>
                        </a:rPr>
                        <a:t>0,0766</a:t>
                      </a:r>
                      <a:endParaRPr lang="pt-B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49" marR="15049" marT="0" marB="0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400">
                          <a:effectLst/>
                        </a:rPr>
                        <a:t>2,48%</a:t>
                      </a:r>
                      <a:endParaRPr lang="pt-B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49" marR="15049" marT="0" marB="0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marL="30958" marR="30958" marT="15479" marB="15479"/>
                </a:tc>
              </a:tr>
              <a:tr h="1856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</a:rPr>
                        <a:t>B  - CUSTO FIXO (SUBTOTAL 1)</a:t>
                      </a:r>
                      <a:endParaRPr lang="pt-BR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49" marR="15049" marT="0" marB="0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400">
                          <a:effectLst/>
                        </a:rPr>
                        <a:t>1,3636</a:t>
                      </a:r>
                      <a:endParaRPr lang="pt-B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49" marR="15049" marT="0" marB="0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400">
                          <a:effectLst/>
                        </a:rPr>
                        <a:t>44,18%</a:t>
                      </a:r>
                      <a:endParaRPr lang="pt-B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49" marR="15049" marT="0" marB="0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marL="30958" marR="30958" marT="15479" marB="15479"/>
                </a:tc>
              </a:tr>
              <a:tr h="1856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</a:rPr>
                        <a:t>7.  Desp. </a:t>
                      </a:r>
                      <a:r>
                        <a:rPr lang="pt-BR" sz="1400" dirty="0" err="1">
                          <a:effectLst/>
                        </a:rPr>
                        <a:t>Admin</a:t>
                      </a:r>
                      <a:r>
                        <a:rPr lang="pt-BR" sz="1400" dirty="0">
                          <a:effectLst/>
                        </a:rPr>
                        <a:t>. Gerais (**)</a:t>
                      </a:r>
                      <a:endParaRPr lang="pt-BR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49" marR="15049" marT="0" marB="0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400">
                          <a:effectLst/>
                        </a:rPr>
                        <a:t>0,0390</a:t>
                      </a:r>
                      <a:endParaRPr lang="pt-B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49" marR="15049" marT="0" marB="0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400">
                          <a:effectLst/>
                        </a:rPr>
                        <a:t>1,26%</a:t>
                      </a:r>
                      <a:endParaRPr lang="pt-B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49" marR="15049" marT="0" marB="0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marL="30958" marR="30958" marT="15479" marB="15479"/>
                </a:tc>
              </a:tr>
              <a:tr h="1856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</a:rPr>
                        <a:t>8.  IPVA (**)</a:t>
                      </a:r>
                      <a:endParaRPr lang="pt-BR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49" marR="15049" marT="0" marB="0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400">
                          <a:effectLst/>
                        </a:rPr>
                        <a:t>0,0000</a:t>
                      </a:r>
                      <a:endParaRPr lang="pt-B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49" marR="15049" marT="0" marB="0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400">
                          <a:effectLst/>
                        </a:rPr>
                        <a:t>0,00%</a:t>
                      </a:r>
                      <a:endParaRPr lang="pt-B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49" marR="15049" marT="0" marB="0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marL="30958" marR="30958" marT="15479" marB="15479"/>
                </a:tc>
              </a:tr>
              <a:tr h="1856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</a:rPr>
                        <a:t>Seguro Obrigatório (**)</a:t>
                      </a:r>
                      <a:endParaRPr lang="pt-BR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49" marR="15049" marT="0" marB="0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400">
                          <a:effectLst/>
                        </a:rPr>
                        <a:t>0,0034</a:t>
                      </a:r>
                      <a:endParaRPr lang="pt-B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49" marR="15049" marT="0" marB="0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400">
                          <a:effectLst/>
                        </a:rPr>
                        <a:t>0,11%</a:t>
                      </a:r>
                      <a:endParaRPr lang="pt-B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49" marR="15049" marT="0" marB="0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marL="30958" marR="30958" marT="15479" marB="15479"/>
                </a:tc>
              </a:tr>
              <a:tr h="1856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</a:rPr>
                        <a:t>9.  Frota Depreciação (**)</a:t>
                      </a:r>
                      <a:endParaRPr lang="pt-BR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49" marR="15049" marT="0" marB="0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400">
                          <a:effectLst/>
                        </a:rPr>
                        <a:t>0,3938</a:t>
                      </a:r>
                      <a:endParaRPr lang="pt-B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49" marR="15049" marT="0" marB="0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400">
                          <a:effectLst/>
                        </a:rPr>
                        <a:t>12,76%</a:t>
                      </a:r>
                      <a:endParaRPr lang="pt-B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49" marR="15049" marT="0" marB="0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marL="30958" marR="30958" marT="15479" marB="15479"/>
                </a:tc>
              </a:tr>
              <a:tr h="1856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</a:rPr>
                        <a:t>Frota Remuneração (**)</a:t>
                      </a:r>
                      <a:endParaRPr lang="pt-BR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49" marR="15049" marT="0" marB="0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400">
                          <a:effectLst/>
                        </a:rPr>
                        <a:t>0,2526</a:t>
                      </a:r>
                      <a:endParaRPr lang="pt-B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49" marR="15049" marT="0" marB="0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400">
                          <a:effectLst/>
                        </a:rPr>
                        <a:t>8,18%</a:t>
                      </a:r>
                      <a:endParaRPr lang="pt-B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49" marR="15049" marT="0" marB="0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marL="30958" marR="30958" marT="15479" marB="15479"/>
                </a:tc>
              </a:tr>
              <a:tr h="1856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</a:rPr>
                        <a:t>10. Instalações Remuneração (**)</a:t>
                      </a:r>
                      <a:endParaRPr lang="pt-BR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49" marR="15049" marT="0" marB="0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400">
                          <a:effectLst/>
                        </a:rPr>
                        <a:t>0,0114</a:t>
                      </a:r>
                      <a:endParaRPr lang="pt-B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49" marR="15049" marT="0" marB="0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400">
                          <a:effectLst/>
                        </a:rPr>
                        <a:t>0,37%</a:t>
                      </a:r>
                      <a:endParaRPr lang="pt-B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49" marR="15049" marT="0" marB="0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marL="30958" marR="30958" marT="15479" marB="15479"/>
                </a:tc>
              </a:tr>
              <a:tr h="1856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</a:rPr>
                        <a:t>Máq./</a:t>
                      </a:r>
                      <a:r>
                        <a:rPr lang="pt-BR" sz="1400" dirty="0" err="1">
                          <a:effectLst/>
                        </a:rPr>
                        <a:t>Equip</a:t>
                      </a:r>
                      <a:r>
                        <a:rPr lang="pt-BR" sz="1400" dirty="0">
                          <a:effectLst/>
                        </a:rPr>
                        <a:t>. Remuneração (**)</a:t>
                      </a:r>
                      <a:endParaRPr lang="pt-BR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49" marR="15049" marT="0" marB="0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400">
                          <a:effectLst/>
                        </a:rPr>
                        <a:t>0,0115</a:t>
                      </a:r>
                      <a:endParaRPr lang="pt-B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49" marR="15049" marT="0" marB="0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400">
                          <a:effectLst/>
                        </a:rPr>
                        <a:t>0,37%</a:t>
                      </a:r>
                      <a:endParaRPr lang="pt-B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49" marR="15049" marT="0" marB="0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marL="30958" marR="30958" marT="15479" marB="15479"/>
                </a:tc>
              </a:tr>
              <a:tr h="1856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</a:rPr>
                        <a:t>11. Almoxarifado Remuneração (**)</a:t>
                      </a:r>
                      <a:endParaRPr lang="pt-BR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49" marR="15049" marT="0" marB="0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400">
                          <a:effectLst/>
                        </a:rPr>
                        <a:t>0,0081</a:t>
                      </a:r>
                      <a:endParaRPr lang="pt-B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49" marR="15049" marT="0" marB="0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400">
                          <a:effectLst/>
                        </a:rPr>
                        <a:t>0,26%</a:t>
                      </a:r>
                      <a:endParaRPr lang="pt-B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49" marR="15049" marT="0" marB="0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marL="30958" marR="30958" marT="15479" marB="15479"/>
                </a:tc>
              </a:tr>
              <a:tr h="1856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</a:rPr>
                        <a:t>12. Máq. </a:t>
                      </a:r>
                      <a:r>
                        <a:rPr lang="pt-BR" sz="1400" dirty="0" err="1">
                          <a:effectLst/>
                        </a:rPr>
                        <a:t>Instal</a:t>
                      </a:r>
                      <a:r>
                        <a:rPr lang="pt-BR" sz="1400" dirty="0">
                          <a:effectLst/>
                        </a:rPr>
                        <a:t>. </a:t>
                      </a:r>
                      <a:r>
                        <a:rPr lang="pt-BR" sz="1400" dirty="0" err="1">
                          <a:effectLst/>
                        </a:rPr>
                        <a:t>Equip</a:t>
                      </a:r>
                      <a:r>
                        <a:rPr lang="pt-BR" sz="1400" dirty="0">
                          <a:effectLst/>
                        </a:rPr>
                        <a:t>. Depreciação (**)</a:t>
                      </a:r>
                      <a:endParaRPr lang="pt-BR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49" marR="15049" marT="0" marB="0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400">
                          <a:effectLst/>
                        </a:rPr>
                        <a:t>0,0023</a:t>
                      </a:r>
                      <a:endParaRPr lang="pt-B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49" marR="15049" marT="0" marB="0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400">
                          <a:effectLst/>
                        </a:rPr>
                        <a:t>0,07%</a:t>
                      </a:r>
                      <a:endParaRPr lang="pt-B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49" marR="15049" marT="0" marB="0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marL="30958" marR="30958" marT="15479" marB="15479"/>
                </a:tc>
              </a:tr>
              <a:tr h="1856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</a:rPr>
                        <a:t>C  - CUSTO FIXO (SUBTOTAL 2)</a:t>
                      </a:r>
                      <a:endParaRPr lang="pt-BR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49" marR="15049" marT="0" marB="0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400">
                          <a:effectLst/>
                        </a:rPr>
                        <a:t>0,7221</a:t>
                      </a:r>
                      <a:endParaRPr lang="pt-B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49" marR="15049" marT="0" marB="0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400">
                          <a:effectLst/>
                        </a:rPr>
                        <a:t>23,40%</a:t>
                      </a:r>
                      <a:endParaRPr lang="pt-B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49" marR="15049" marT="0" marB="0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marL="30958" marR="30958" marT="15479" marB="15479"/>
                </a:tc>
              </a:tr>
              <a:tr h="1856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</a:rPr>
                        <a:t>D  - CUSTO FIXO TOTAL (B+C)</a:t>
                      </a:r>
                      <a:endParaRPr lang="pt-BR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49" marR="15049" marT="0" marB="0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400">
                          <a:effectLst/>
                        </a:rPr>
                        <a:t>2,0857</a:t>
                      </a:r>
                      <a:endParaRPr lang="pt-B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49" marR="15049" marT="0" marB="0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400">
                          <a:effectLst/>
                        </a:rPr>
                        <a:t>67,57%</a:t>
                      </a:r>
                      <a:endParaRPr lang="pt-B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49" marR="15049" marT="0" marB="0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marL="30958" marR="30958" marT="15479" marB="15479"/>
                </a:tc>
              </a:tr>
              <a:tr h="1856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</a:rPr>
                        <a:t>E  - CUSTO FINAL S/IMPOSTO (A+D)</a:t>
                      </a:r>
                      <a:endParaRPr lang="pt-BR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49" marR="15049" marT="0" marB="0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400">
                          <a:effectLst/>
                        </a:rPr>
                        <a:t>2,9738</a:t>
                      </a:r>
                      <a:endParaRPr lang="pt-B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49" marR="15049" marT="0" marB="0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400">
                          <a:effectLst/>
                        </a:rPr>
                        <a:t>96,35%</a:t>
                      </a:r>
                      <a:endParaRPr lang="pt-B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49" marR="15049" marT="0" marB="0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marL="30958" marR="30958" marT="15479" marB="15479"/>
                </a:tc>
              </a:tr>
              <a:tr h="1856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</a:rPr>
                        <a:t>13. COFINS (3%) (***)</a:t>
                      </a:r>
                      <a:endParaRPr lang="pt-BR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49" marR="15049" marT="0" marB="0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400">
                          <a:effectLst/>
                        </a:rPr>
                        <a:t>0,0926</a:t>
                      </a:r>
                      <a:endParaRPr lang="pt-B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49" marR="15049" marT="0" marB="0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400">
                          <a:effectLst/>
                        </a:rPr>
                        <a:t>3,00%</a:t>
                      </a:r>
                      <a:endParaRPr lang="pt-B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49" marR="15049" marT="0" marB="0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marL="30958" marR="30958" marT="15479" marB="15479"/>
                </a:tc>
              </a:tr>
              <a:tr h="1856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</a:rPr>
                        <a:t>14. PIS (0,65%) (***)</a:t>
                      </a:r>
                      <a:endParaRPr lang="pt-BR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49" marR="15049" marT="0" marB="0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400">
                          <a:effectLst/>
                        </a:rPr>
                        <a:t>0,0201</a:t>
                      </a:r>
                      <a:endParaRPr lang="pt-B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49" marR="15049" marT="0" marB="0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400">
                          <a:effectLst/>
                        </a:rPr>
                        <a:t>0,65%</a:t>
                      </a:r>
                      <a:endParaRPr lang="pt-B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49" marR="15049" marT="0" marB="0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marL="30958" marR="30958" marT="15479" marB="15479"/>
                </a:tc>
              </a:tr>
              <a:tr h="1856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</a:rPr>
                        <a:t>CUSTO FINAL (E+13+14)</a:t>
                      </a:r>
                      <a:endParaRPr lang="pt-BR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49" marR="15049" marT="0" marB="0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400">
                          <a:effectLst/>
                        </a:rPr>
                        <a:t>3,0865</a:t>
                      </a:r>
                      <a:endParaRPr lang="pt-B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49" marR="15049" marT="0" marB="0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400">
                          <a:effectLst/>
                        </a:rPr>
                        <a:t>100,00%</a:t>
                      </a:r>
                      <a:endParaRPr lang="pt-B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49" marR="15049" marT="0" marB="0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marL="30958" marR="30958" marT="15479" marB="15479"/>
                </a:tc>
              </a:tr>
              <a:tr h="185696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</a:rPr>
                        <a:t>( * ) Com base em </a:t>
                      </a:r>
                      <a:r>
                        <a:rPr lang="pt-BR" sz="1400" dirty="0" err="1">
                          <a:effectLst/>
                        </a:rPr>
                        <a:t>PMAs</a:t>
                      </a:r>
                      <a:r>
                        <a:rPr lang="pt-BR" sz="1400" dirty="0">
                          <a:effectLst/>
                        </a:rPr>
                        <a:t> diferenciados para as Planilhas “A” e “B”</a:t>
                      </a:r>
                      <a:endParaRPr lang="pt-BR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49" marR="15049" marT="0" marB="0" anchor="b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400">
                          <a:effectLst/>
                        </a:rPr>
                        <a:t> </a:t>
                      </a:r>
                      <a:endParaRPr lang="pt-B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49" marR="15049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400">
                          <a:effectLst/>
                        </a:rPr>
                        <a:t> </a:t>
                      </a:r>
                      <a:endParaRPr lang="pt-B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49" marR="15049" marT="0" marB="0" anchor="b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marL="30958" marR="30958" marT="15479" marB="15479"/>
                </a:tc>
              </a:tr>
              <a:tr h="1856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</a:rPr>
                        <a:t>PMA “A” - linhas circulares = 71.371 km</a:t>
                      </a:r>
                      <a:endParaRPr lang="pt-BR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49" marR="15049" marT="0" marB="0" anchor="b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400">
                          <a:effectLst/>
                        </a:rPr>
                        <a:t> </a:t>
                      </a:r>
                      <a:endParaRPr lang="pt-B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49" marR="15049" marT="0" marB="0" anchor="b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400">
                          <a:effectLst/>
                        </a:rPr>
                        <a:t> </a:t>
                      </a:r>
                      <a:endParaRPr lang="pt-B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49" marR="15049" marT="0" marB="0" anchor="b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marL="30958" marR="30958" marT="15479" marB="15479"/>
                </a:tc>
              </a:tr>
              <a:tr h="1856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</a:rPr>
                        <a:t>PMA “B” - linhas de ligação = 103.764 Km</a:t>
                      </a:r>
                      <a:endParaRPr lang="pt-BR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49" marR="15049" marT="0" marB="0" anchor="b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400">
                          <a:effectLst/>
                        </a:rPr>
                        <a:t> </a:t>
                      </a:r>
                      <a:endParaRPr lang="pt-B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49" marR="15049" marT="0" marB="0" anchor="b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400">
                          <a:effectLst/>
                        </a:rPr>
                        <a:t> </a:t>
                      </a:r>
                      <a:endParaRPr lang="pt-B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49" marR="15049" marT="0" marB="0" anchor="b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marL="30958" marR="30958" marT="15479" marB="15479"/>
                </a:tc>
              </a:tr>
              <a:tr h="11980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300" dirty="0">
                          <a:effectLst/>
                        </a:rPr>
                        <a:t>PMA médio                          = 100.293 km 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300" dirty="0">
                          <a:effectLst/>
                        </a:rPr>
                        <a:t>( ** ) Com base no PMA médio  e (***) base no custo final</a:t>
                      </a:r>
                      <a:endParaRPr lang="pt-BR" sz="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49" marR="15049" marT="0" marB="0" anchor="b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300" dirty="0">
                          <a:effectLst/>
                        </a:rPr>
                        <a:t> </a:t>
                      </a:r>
                      <a:endParaRPr lang="pt-BR" sz="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49" marR="15049" marT="0" marB="0" anchor="b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300" dirty="0">
                          <a:effectLst/>
                        </a:rPr>
                        <a:t> </a:t>
                      </a:r>
                      <a:endParaRPr lang="pt-BR" sz="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49" marR="15049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300" dirty="0">
                          <a:effectLst/>
                        </a:rPr>
                        <a:t> </a:t>
                      </a:r>
                      <a:endParaRPr lang="pt-BR" sz="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49" marR="15049" marT="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28539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900187" y="1116186"/>
            <a:ext cx="10945215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2800" b="1" dirty="0" smtClean="0">
                <a:latin typeface="+mj-lt"/>
              </a:rPr>
              <a:t>LICITAÇÃO DO SERVIÇO BÁSICO</a:t>
            </a:r>
          </a:p>
          <a:p>
            <a:pPr algn="just"/>
            <a:endParaRPr lang="pt-BR" sz="2800" b="1" dirty="0" smtClean="0">
              <a:latin typeface="+mj-lt"/>
            </a:endParaRPr>
          </a:p>
          <a:p>
            <a:pPr algn="just"/>
            <a:r>
              <a:rPr lang="pt-BR" b="1" dirty="0" smtClean="0">
                <a:latin typeface="+mj-lt"/>
              </a:rPr>
              <a:t>Objetivo</a:t>
            </a:r>
          </a:p>
          <a:p>
            <a:pPr algn="just"/>
            <a:r>
              <a:rPr lang="pt-BR" dirty="0" smtClean="0">
                <a:latin typeface="+mj-lt"/>
              </a:rPr>
              <a:t>Concessão do Serviço Básico do Sistema de Transporte Público Coletivo do DF – concorrência nº 1/2011 – ST, na modalidade área de operação (bacia</a:t>
            </a:r>
            <a:r>
              <a:rPr lang="pt-BR" dirty="0" smtClean="0">
                <a:latin typeface="+mj-lt"/>
              </a:rPr>
              <a:t>). Critério menor tarifa técnica. </a:t>
            </a:r>
            <a:endParaRPr lang="pt-BR" dirty="0" smtClean="0">
              <a:latin typeface="+mj-lt"/>
            </a:endParaRPr>
          </a:p>
          <a:p>
            <a:pPr algn="just"/>
            <a:endParaRPr lang="pt-BR" dirty="0" smtClean="0">
              <a:latin typeface="+mj-lt"/>
            </a:endParaRPr>
          </a:p>
          <a:p>
            <a:pPr algn="just"/>
            <a:r>
              <a:rPr lang="pt-BR" b="1" dirty="0" smtClean="0">
                <a:latin typeface="+mj-lt"/>
              </a:rPr>
              <a:t>Características</a:t>
            </a:r>
          </a:p>
          <a:p>
            <a:pPr algn="just">
              <a:buFont typeface="Arial" pitchFamily="34" charset="0"/>
              <a:buChar char="•"/>
            </a:pPr>
            <a:r>
              <a:rPr lang="pt-BR" dirty="0" smtClean="0">
                <a:latin typeface="+mj-lt"/>
              </a:rPr>
              <a:t>Cinco lotes - concessionária</a:t>
            </a:r>
            <a:r>
              <a:rPr lang="pt-BR" dirty="0" smtClean="0">
                <a:latin typeface="+mj-lt"/>
              </a:rPr>
              <a:t>;</a:t>
            </a:r>
          </a:p>
          <a:p>
            <a:pPr algn="just">
              <a:buFont typeface="Arial" pitchFamily="34" charset="0"/>
              <a:buChar char="•"/>
            </a:pPr>
            <a:r>
              <a:rPr lang="pt-BR" dirty="0" smtClean="0">
                <a:latin typeface="+mj-lt"/>
              </a:rPr>
              <a:t>cada lote (bacia) está localizada em áreas homogêneas sem descontinuidade física considerável.</a:t>
            </a:r>
          </a:p>
          <a:p>
            <a:pPr algn="just">
              <a:buFont typeface="Arial" pitchFamily="34" charset="0"/>
              <a:buChar char="•"/>
            </a:pPr>
            <a:r>
              <a:rPr lang="pt-BR" dirty="0" smtClean="0">
                <a:latin typeface="+mj-lt"/>
              </a:rPr>
              <a:t>os serviços compartilhados entre lotes (bacias) possuem oferta distribuída proporcionalmente entre os respectivos operadores</a:t>
            </a:r>
            <a:r>
              <a:rPr lang="pt-BR" dirty="0" smtClean="0">
                <a:latin typeface="+mj-lt"/>
              </a:rPr>
              <a:t>.</a:t>
            </a:r>
          </a:p>
          <a:p>
            <a:pPr algn="just">
              <a:buFont typeface="Arial" pitchFamily="34" charset="0"/>
              <a:buChar char="•"/>
            </a:pPr>
            <a:r>
              <a:rPr lang="pt-BR" dirty="0" smtClean="0">
                <a:latin typeface="+mj-lt"/>
              </a:rPr>
              <a:t>Remuneração por tarifa técnica – atualização anual e revisão eventual </a:t>
            </a:r>
          </a:p>
          <a:p>
            <a:pPr algn="just">
              <a:buFont typeface="Arial" pitchFamily="34" charset="0"/>
              <a:buChar char="•"/>
            </a:pPr>
            <a:r>
              <a:rPr lang="pt-BR" dirty="0" smtClean="0">
                <a:latin typeface="+mj-lt"/>
              </a:rPr>
              <a:t>Elementos de mérito TIR e VPL</a:t>
            </a:r>
            <a:r>
              <a:rPr lang="pt-BR" dirty="0" smtClean="0">
                <a:latin typeface="+mj-lt"/>
              </a:rPr>
              <a:t> </a:t>
            </a:r>
          </a:p>
          <a:p>
            <a:pPr algn="just">
              <a:buFont typeface="Arial" pitchFamily="34" charset="0"/>
              <a:buChar char="•"/>
            </a:pPr>
            <a:endParaRPr lang="pt-BR" dirty="0">
              <a:latin typeface="+mj-lt"/>
            </a:endParaRPr>
          </a:p>
          <a:p>
            <a:pPr algn="just"/>
            <a:r>
              <a:rPr lang="pt-BR" b="1" dirty="0"/>
              <a:t>Novas Concessionárias</a:t>
            </a:r>
            <a:r>
              <a:rPr lang="pt-BR" dirty="0"/>
              <a:t>:</a:t>
            </a:r>
            <a:r>
              <a:rPr lang="pt-BR" b="1" dirty="0"/>
              <a:t> </a:t>
            </a:r>
            <a:r>
              <a:rPr lang="pt-BR" dirty="0"/>
              <a:t>Bacia 1 - Piracicabana, Bacia 2 – Pioneira, Bacia 3 – HP - ITA, Bacia 4 – Marechal e Bacia 5 – São José</a:t>
            </a:r>
            <a:r>
              <a:rPr lang="pt-BR" dirty="0" smtClean="0"/>
              <a:t>.</a:t>
            </a:r>
            <a:endParaRPr lang="pt-BR" dirty="0" smtClean="0">
              <a:latin typeface="+mj-lt"/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324123" y="252091"/>
            <a:ext cx="11521279" cy="5386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2900" b="1" dirty="0" smtClean="0">
                <a:solidFill>
                  <a:srgbClr val="FF0000"/>
                </a:solidFill>
                <a:latin typeface="+mj-lt"/>
              </a:rPr>
              <a:t>SISTEMA ATUAL LICITAÇÃO POR BACIAS</a:t>
            </a:r>
            <a:r>
              <a:rPr lang="pt-BR" sz="2900" b="1" dirty="0" smtClean="0">
                <a:solidFill>
                  <a:schemeClr val="bg1"/>
                </a:solidFill>
                <a:latin typeface="+mj-lt"/>
              </a:rPr>
              <a:t>CRETARIA </a:t>
            </a:r>
            <a:r>
              <a:rPr lang="pt-BR" sz="2900" b="1" dirty="0" smtClean="0">
                <a:solidFill>
                  <a:schemeClr val="bg1"/>
                </a:solidFill>
                <a:latin typeface="+mj-lt"/>
              </a:rPr>
              <a:t>DE TRANSPORTES/GDF</a:t>
            </a:r>
          </a:p>
        </p:txBody>
      </p:sp>
    </p:spTree>
    <p:extLst>
      <p:ext uri="{BB962C8B-B14F-4D97-AF65-F5344CB8AC3E}">
        <p14:creationId xmlns:p14="http://schemas.microsoft.com/office/powerpoint/2010/main" val="1262053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/>
          <p:cNvSpPr/>
          <p:nvPr/>
        </p:nvSpPr>
        <p:spPr>
          <a:xfrm>
            <a:off x="182769" y="756146"/>
            <a:ext cx="9358378" cy="5386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33488"/>
            <a:r>
              <a:rPr lang="pt-BR" sz="2900" b="1" dirty="0" smtClean="0">
                <a:solidFill>
                  <a:srgbClr val="FF0000"/>
                </a:solidFill>
                <a:latin typeface="Calibri" pitchFamily="34" charset="0"/>
                <a:cs typeface="Arial" charset="0"/>
              </a:rPr>
              <a:t>   BACIAS </a:t>
            </a:r>
            <a:r>
              <a:rPr lang="pt-BR" sz="2900" b="1" dirty="0" smtClean="0">
                <a:solidFill>
                  <a:srgbClr val="FF0000"/>
                </a:solidFill>
                <a:latin typeface="Calibri" pitchFamily="34" charset="0"/>
                <a:cs typeface="Arial" charset="0"/>
              </a:rPr>
              <a:t>DEFINIDA PARA O DF</a:t>
            </a:r>
            <a:r>
              <a:rPr lang="pt-BR" sz="2900" b="1" dirty="0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ARA </a:t>
            </a:r>
            <a:r>
              <a:rPr lang="pt-BR" sz="2900" b="1" dirty="0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O DISTRITO FEDERAL </a:t>
            </a:r>
            <a:endParaRPr lang="pt-BR" sz="2900" b="1" dirty="0">
              <a:solidFill>
                <a:schemeClr val="bg1"/>
              </a:solidFill>
              <a:latin typeface="Calibri" pitchFamily="34" charset="0"/>
              <a:cs typeface="Arial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041" y="1548234"/>
            <a:ext cx="12565483" cy="7066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2013-06-27- Entrega dos novos ônibus  da Bacia 05- São josé (17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2008" y="4572570"/>
            <a:ext cx="6372795" cy="4248530"/>
          </a:xfrm>
          <a:prstGeom prst="rect">
            <a:avLst/>
          </a:prstGeom>
        </p:spPr>
      </p:pic>
      <p:pic>
        <p:nvPicPr>
          <p:cNvPr id="5" name="Imagem 4" descr="2013-07-26-novos ônibus da Viação Pioneira - Bacia 02 (29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92675" y="1260202"/>
            <a:ext cx="7236804" cy="4824536"/>
          </a:xfrm>
          <a:prstGeom prst="rect">
            <a:avLst/>
          </a:prstGeom>
        </p:spPr>
      </p:pic>
      <p:sp>
        <p:nvSpPr>
          <p:cNvPr id="6" name="Retângulo 5"/>
          <p:cNvSpPr/>
          <p:nvPr/>
        </p:nvSpPr>
        <p:spPr>
          <a:xfrm>
            <a:off x="0" y="0"/>
            <a:ext cx="9901187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33488"/>
            <a:r>
              <a:rPr lang="pt-BR" sz="2700" b="1" dirty="0" smtClean="0">
                <a:solidFill>
                  <a:srgbClr val="FF0000"/>
                </a:solidFill>
                <a:latin typeface="Calibri" pitchFamily="34" charset="0"/>
              </a:rPr>
              <a:t>NOVA FROTA </a:t>
            </a:r>
            <a:r>
              <a:rPr lang="pt-BR" sz="2700" b="1" dirty="0" smtClean="0">
                <a:solidFill>
                  <a:srgbClr val="FF0000"/>
                </a:solidFill>
                <a:latin typeface="Calibri" pitchFamily="34" charset="0"/>
              </a:rPr>
              <a:t>– MICROÔNIBUS, ÔNIBUS BÁSICO E ARTICULADOS</a:t>
            </a:r>
            <a:endParaRPr lang="pt-BR" sz="2700" dirty="0">
              <a:solidFill>
                <a:srgbClr val="FF0000"/>
              </a:solidFill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1300127" y="1785918"/>
            <a:ext cx="10072758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2600" dirty="0" smtClean="0">
                <a:latin typeface="+mj-lt"/>
              </a:rPr>
              <a:t>No PDTU/DF, foi disponibilizado um amplo diagnóstico que permitiu subsidiar a formulação de </a:t>
            </a:r>
            <a:r>
              <a:rPr lang="pt-BR" sz="2600" b="1" dirty="0" smtClean="0">
                <a:latin typeface="+mj-lt"/>
              </a:rPr>
              <a:t>políticas e de diretrizes básicas </a:t>
            </a:r>
            <a:r>
              <a:rPr lang="pt-BR" sz="2600" dirty="0" smtClean="0">
                <a:latin typeface="+mj-lt"/>
              </a:rPr>
              <a:t>que levaram em conta certos fundamentos básicos da atual Política Nacional de Mobilidade Urbana, tais como</a:t>
            </a:r>
            <a:r>
              <a:rPr lang="pt-BR" dirty="0" smtClean="0">
                <a:latin typeface="+mj-lt"/>
              </a:rPr>
              <a:t>:</a:t>
            </a:r>
          </a:p>
          <a:p>
            <a:pPr algn="just"/>
            <a:endParaRPr lang="pt-BR" dirty="0" smtClean="0">
              <a:latin typeface="+mj-lt"/>
            </a:endParaRPr>
          </a:p>
          <a:p>
            <a:pPr lvl="0" algn="just">
              <a:buFont typeface="Arial" pitchFamily="34" charset="0"/>
              <a:buChar char="•"/>
            </a:pPr>
            <a:r>
              <a:rPr lang="pt-BR" dirty="0" smtClean="0">
                <a:latin typeface="+mj-lt"/>
              </a:rPr>
              <a:t> Reduzir, na medida do possível, o número de viagens motorizadas;</a:t>
            </a:r>
          </a:p>
          <a:p>
            <a:pPr lvl="0" algn="just">
              <a:buFont typeface="Arial" pitchFamily="34" charset="0"/>
              <a:buChar char="•"/>
            </a:pPr>
            <a:r>
              <a:rPr lang="pt-BR" dirty="0" smtClean="0">
                <a:latin typeface="+mj-lt"/>
              </a:rPr>
              <a:t>Privilegiar o transporte coletivo, em detrimento do transporte particular      motorizado;</a:t>
            </a:r>
          </a:p>
          <a:p>
            <a:pPr lvl="0" algn="just">
              <a:buFont typeface="Arial" pitchFamily="34" charset="0"/>
              <a:buChar char="•"/>
            </a:pPr>
            <a:r>
              <a:rPr lang="pt-BR" dirty="0" smtClean="0">
                <a:latin typeface="+mj-lt"/>
              </a:rPr>
              <a:t>Promover, sempre que possível, a integração entre as diferentes tecnologias de transporte disponíveis;</a:t>
            </a:r>
          </a:p>
          <a:p>
            <a:pPr lvl="0" algn="just">
              <a:buFont typeface="Arial" pitchFamily="34" charset="0"/>
              <a:buChar char="•"/>
            </a:pPr>
            <a:r>
              <a:rPr lang="pt-BR" dirty="0" smtClean="0">
                <a:latin typeface="+mj-lt"/>
              </a:rPr>
              <a:t>Incentivar a utilização de modos de transporte não motorizados e os deslocamentos a pé;</a:t>
            </a:r>
          </a:p>
          <a:p>
            <a:pPr lvl="0" algn="just">
              <a:buFont typeface="Arial" pitchFamily="34" charset="0"/>
              <a:buChar char="•"/>
            </a:pPr>
            <a:r>
              <a:rPr lang="pt-BR" dirty="0" smtClean="0">
                <a:latin typeface="+mj-lt"/>
              </a:rPr>
              <a:t>Assegurar o direito de ir e vir às pessoas com deficiência e restrição de mobilidade;</a:t>
            </a:r>
          </a:p>
          <a:p>
            <a:pPr lvl="0" algn="just">
              <a:buFont typeface="Arial" pitchFamily="34" charset="0"/>
              <a:buChar char="•"/>
            </a:pPr>
            <a:r>
              <a:rPr lang="pt-BR" dirty="0" smtClean="0">
                <a:latin typeface="+mj-lt"/>
              </a:rPr>
              <a:t>Atender à demanda atual por transportes e acompanhar de perto sua evolução, em consonância com as diretrizes fixadas pelos planos diretores de ocupação territorial.</a:t>
            </a:r>
            <a:endParaRPr lang="pt-BR" dirty="0">
              <a:latin typeface="+mj-lt"/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1116211" y="756146"/>
            <a:ext cx="907300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800" b="1" dirty="0" smtClean="0">
                <a:solidFill>
                  <a:srgbClr val="FF0000"/>
                </a:solidFill>
                <a:latin typeface="Calibri" pitchFamily="34" charset="0"/>
              </a:rPr>
              <a:t>DIRETRIZES BÁSICAS DO PDTU</a:t>
            </a:r>
            <a:endParaRPr lang="pt-BR" sz="2800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67110" y="1824639"/>
            <a:ext cx="5534465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Grupo 6"/>
          <p:cNvGrpSpPr/>
          <p:nvPr/>
        </p:nvGrpSpPr>
        <p:grpSpPr>
          <a:xfrm>
            <a:off x="488392" y="1530234"/>
            <a:ext cx="5599748" cy="5535614"/>
            <a:chOff x="4429124" y="1412776"/>
            <a:chExt cx="4418737" cy="4538326"/>
          </a:xfrm>
        </p:grpSpPr>
        <p:grpSp>
          <p:nvGrpSpPr>
            <p:cNvPr id="4" name="Grupo 34"/>
            <p:cNvGrpSpPr/>
            <p:nvPr/>
          </p:nvGrpSpPr>
          <p:grpSpPr>
            <a:xfrm>
              <a:off x="4857752" y="1412776"/>
              <a:ext cx="3990109" cy="4538326"/>
              <a:chOff x="3408218" y="1262066"/>
              <a:chExt cx="3990109" cy="5143536"/>
            </a:xfrm>
          </p:grpSpPr>
          <p:pic>
            <p:nvPicPr>
              <p:cNvPr id="18" name="Picture 2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 l="34943" t="17252" r="24148" b="12435"/>
              <a:stretch>
                <a:fillRect/>
              </a:stretch>
            </p:blipFill>
            <p:spPr bwMode="auto">
              <a:xfrm>
                <a:off x="3408218" y="1262066"/>
                <a:ext cx="3990109" cy="51435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9" name="Picture 3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 l="87926" t="81534" b="11080"/>
              <a:stretch>
                <a:fillRect/>
              </a:stretch>
            </p:blipFill>
            <p:spPr bwMode="auto">
              <a:xfrm>
                <a:off x="5357818" y="5786454"/>
                <a:ext cx="1177636" cy="5403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9" name="CaixaDeTexto 8"/>
            <p:cNvSpPr txBox="1"/>
            <p:nvPr/>
          </p:nvSpPr>
          <p:spPr>
            <a:xfrm>
              <a:off x="6072198" y="3214686"/>
              <a:ext cx="435387" cy="2775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800" b="1" dirty="0" smtClean="0">
                  <a:solidFill>
                    <a:srgbClr val="333333"/>
                  </a:solidFill>
                </a:rPr>
                <a:t>Distrito</a:t>
              </a:r>
            </a:p>
            <a:p>
              <a:r>
                <a:rPr lang="pt-BR" sz="800" b="1" dirty="0" smtClean="0">
                  <a:solidFill>
                    <a:srgbClr val="333333"/>
                  </a:solidFill>
                </a:rPr>
                <a:t>Federal</a:t>
              </a:r>
              <a:endParaRPr lang="pt-BR" sz="800" b="1" dirty="0">
                <a:solidFill>
                  <a:srgbClr val="333333"/>
                </a:solidFill>
              </a:endParaRPr>
            </a:p>
          </p:txBody>
        </p:sp>
        <p:sp>
          <p:nvSpPr>
            <p:cNvPr id="10" name="CaixaDeTexto 9"/>
            <p:cNvSpPr txBox="1"/>
            <p:nvPr/>
          </p:nvSpPr>
          <p:spPr>
            <a:xfrm>
              <a:off x="6219838" y="2000240"/>
              <a:ext cx="553024" cy="2775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800" b="1" dirty="0" smtClean="0">
                  <a:solidFill>
                    <a:srgbClr val="333333"/>
                  </a:solidFill>
                </a:rPr>
                <a:t>Planaltina </a:t>
              </a:r>
            </a:p>
            <a:p>
              <a:r>
                <a:rPr lang="pt-BR" sz="800" b="1" dirty="0" smtClean="0">
                  <a:solidFill>
                    <a:srgbClr val="333333"/>
                  </a:solidFill>
                </a:rPr>
                <a:t>De Goiás</a:t>
              </a:r>
            </a:p>
          </p:txBody>
        </p:sp>
        <p:sp>
          <p:nvSpPr>
            <p:cNvPr id="11" name="CaixaDeTexto 10"/>
            <p:cNvSpPr txBox="1"/>
            <p:nvPr/>
          </p:nvSpPr>
          <p:spPr>
            <a:xfrm>
              <a:off x="7500958" y="2143116"/>
              <a:ext cx="488513" cy="1766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800" b="1" dirty="0" smtClean="0">
                  <a:solidFill>
                    <a:srgbClr val="333333"/>
                  </a:solidFill>
                </a:rPr>
                <a:t>Formosa</a:t>
              </a:r>
            </a:p>
          </p:txBody>
        </p:sp>
        <p:sp>
          <p:nvSpPr>
            <p:cNvPr id="12" name="CaixaDeTexto 11"/>
            <p:cNvSpPr txBox="1"/>
            <p:nvPr/>
          </p:nvSpPr>
          <p:spPr>
            <a:xfrm>
              <a:off x="5572132" y="4857760"/>
              <a:ext cx="470804" cy="1766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800" b="1" dirty="0" smtClean="0">
                  <a:solidFill>
                    <a:srgbClr val="333333"/>
                  </a:solidFill>
                </a:rPr>
                <a:t>Luziânia</a:t>
              </a:r>
            </a:p>
          </p:txBody>
        </p:sp>
        <p:sp>
          <p:nvSpPr>
            <p:cNvPr id="13" name="CaixaDeTexto 12"/>
            <p:cNvSpPr txBox="1"/>
            <p:nvPr/>
          </p:nvSpPr>
          <p:spPr>
            <a:xfrm>
              <a:off x="4429124" y="3929065"/>
              <a:ext cx="599826" cy="2775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800" b="1" dirty="0" smtClean="0">
                  <a:solidFill>
                    <a:srgbClr val="333333"/>
                  </a:solidFill>
                </a:rPr>
                <a:t>Sto. Ant. do</a:t>
              </a:r>
            </a:p>
            <a:p>
              <a:r>
                <a:rPr lang="pt-BR" sz="800" b="1" dirty="0" smtClean="0">
                  <a:solidFill>
                    <a:srgbClr val="333333"/>
                  </a:solidFill>
                </a:rPr>
                <a:t>Descoberto</a:t>
              </a:r>
            </a:p>
          </p:txBody>
        </p:sp>
        <p:sp>
          <p:nvSpPr>
            <p:cNvPr id="14" name="CaixaDeTexto 13"/>
            <p:cNvSpPr txBox="1"/>
            <p:nvPr/>
          </p:nvSpPr>
          <p:spPr>
            <a:xfrm>
              <a:off x="4786314" y="3071810"/>
              <a:ext cx="416413" cy="2775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800" b="1" dirty="0" smtClean="0">
                  <a:solidFill>
                    <a:srgbClr val="333333"/>
                  </a:solidFill>
                </a:rPr>
                <a:t>Águas </a:t>
              </a:r>
              <a:br>
                <a:rPr lang="pt-BR" sz="800" b="1" dirty="0" smtClean="0">
                  <a:solidFill>
                    <a:srgbClr val="333333"/>
                  </a:solidFill>
                </a:rPr>
              </a:br>
              <a:r>
                <a:rPr lang="pt-BR" sz="800" b="1" dirty="0" smtClean="0">
                  <a:solidFill>
                    <a:srgbClr val="333333"/>
                  </a:solidFill>
                </a:rPr>
                <a:t>Lindas</a:t>
              </a:r>
            </a:p>
          </p:txBody>
        </p:sp>
        <p:sp>
          <p:nvSpPr>
            <p:cNvPr id="15" name="CaixaDeTexto 14"/>
            <p:cNvSpPr txBox="1"/>
            <p:nvPr/>
          </p:nvSpPr>
          <p:spPr>
            <a:xfrm>
              <a:off x="5357818" y="4000504"/>
              <a:ext cx="372141" cy="2775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800" b="1" dirty="0" smtClean="0">
                  <a:solidFill>
                    <a:srgbClr val="333333"/>
                  </a:solidFill>
                </a:rPr>
                <a:t>Novo </a:t>
              </a:r>
            </a:p>
            <a:p>
              <a:r>
                <a:rPr lang="pt-BR" sz="800" b="1" dirty="0" smtClean="0">
                  <a:solidFill>
                    <a:srgbClr val="333333"/>
                  </a:solidFill>
                </a:rPr>
                <a:t>Gama</a:t>
              </a:r>
            </a:p>
          </p:txBody>
        </p:sp>
        <p:sp>
          <p:nvSpPr>
            <p:cNvPr id="16" name="CaixaDeTexto 15"/>
            <p:cNvSpPr txBox="1"/>
            <p:nvPr/>
          </p:nvSpPr>
          <p:spPr>
            <a:xfrm>
              <a:off x="6357950" y="4033162"/>
              <a:ext cx="785819" cy="2775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800" b="1" dirty="0" smtClean="0">
                  <a:solidFill>
                    <a:srgbClr val="333333"/>
                  </a:solidFill>
                </a:rPr>
                <a:t>Cidade</a:t>
              </a:r>
            </a:p>
            <a:p>
              <a:r>
                <a:rPr lang="pt-BR" sz="800" b="1" dirty="0" smtClean="0">
                  <a:solidFill>
                    <a:srgbClr val="333333"/>
                  </a:solidFill>
                </a:rPr>
                <a:t>Ocidental</a:t>
              </a:r>
            </a:p>
          </p:txBody>
        </p:sp>
        <p:sp>
          <p:nvSpPr>
            <p:cNvPr id="17" name="CaixaDeTexto 16"/>
            <p:cNvSpPr txBox="1"/>
            <p:nvPr/>
          </p:nvSpPr>
          <p:spPr>
            <a:xfrm>
              <a:off x="5715008" y="4000504"/>
              <a:ext cx="1000132" cy="1766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800" b="1" dirty="0" smtClean="0">
                  <a:solidFill>
                    <a:srgbClr val="333333"/>
                  </a:solidFill>
                </a:rPr>
                <a:t>Valparaíso</a:t>
              </a:r>
            </a:p>
          </p:txBody>
        </p:sp>
      </p:grpSp>
      <p:graphicFrame>
        <p:nvGraphicFramePr>
          <p:cNvPr id="22" name="Group 35"/>
          <p:cNvGraphicFramePr>
            <a:graphicFrameLocks noGrp="1"/>
          </p:cNvGraphicFramePr>
          <p:nvPr/>
        </p:nvGraphicFramePr>
        <p:xfrm>
          <a:off x="5591959" y="5850713"/>
          <a:ext cx="6308575" cy="1305147"/>
        </p:xfrm>
        <a:graphic>
          <a:graphicData uri="http://schemas.openxmlformats.org/drawingml/2006/table">
            <a:tbl>
              <a:tblPr firstRow="1">
                <a:tableStyleId>{9D7B26C5-4107-4FEC-AEDC-1716B250A1EF}</a:tableStyleId>
              </a:tblPr>
              <a:tblGrid>
                <a:gridCol w="4252972"/>
                <a:gridCol w="2055603"/>
              </a:tblGrid>
              <a:tr h="42754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8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População do Entorno  próximo </a:t>
                      </a:r>
                      <a:endParaRPr kumimoji="0" lang="pt-B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8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822.171</a:t>
                      </a:r>
                      <a:endParaRPr kumimoji="0" lang="pt-B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</a:tr>
              <a:tr h="45005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População do Distrito Federal</a:t>
                      </a:r>
                      <a:endParaRPr kumimoji="0" lang="pt-B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2.490.737</a:t>
                      </a:r>
                      <a:endParaRPr kumimoji="0" lang="pt-B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</a:tr>
              <a:tr h="42754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População Total  </a:t>
                      </a:r>
                      <a:endParaRPr kumimoji="0" lang="pt-BR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3.312.908</a:t>
                      </a:r>
                      <a:endParaRPr kumimoji="0" lang="pt-BR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</a:tbl>
          </a:graphicData>
        </a:graphic>
      </p:graphicFrame>
      <p:sp>
        <p:nvSpPr>
          <p:cNvPr id="23" name="CaixaDeTexto 22"/>
          <p:cNvSpPr txBox="1"/>
          <p:nvPr/>
        </p:nvSpPr>
        <p:spPr>
          <a:xfrm>
            <a:off x="5728981" y="7268371"/>
            <a:ext cx="6384204" cy="258302"/>
          </a:xfrm>
          <a:prstGeom prst="rect">
            <a:avLst/>
          </a:prstGeom>
          <a:noFill/>
        </p:spPr>
        <p:txBody>
          <a:bodyPr wrap="square" lIns="88163" tIns="44082" rIns="88163" bIns="44082" rtlCol="0">
            <a:spAutoFit/>
          </a:bodyPr>
          <a:lstStyle/>
          <a:p>
            <a:pPr lvl="0"/>
            <a:r>
              <a:rPr lang="pt-BR" sz="1100" dirty="0" smtClean="0"/>
              <a:t>Fonte: Pesquisa Domiciliar Origem/Destino – 2009 (dados preliminares) – PDTU/DF</a:t>
            </a:r>
            <a:endParaRPr lang="pt-BR" sz="1100" dirty="0"/>
          </a:p>
        </p:txBody>
      </p:sp>
      <p:cxnSp>
        <p:nvCxnSpPr>
          <p:cNvPr id="25" name="Conector reto 24"/>
          <p:cNvCxnSpPr/>
          <p:nvPr/>
        </p:nvCxnSpPr>
        <p:spPr>
          <a:xfrm flipH="1">
            <a:off x="3749004" y="3150414"/>
            <a:ext cx="5954162" cy="8100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ector reto 27"/>
          <p:cNvCxnSpPr/>
          <p:nvPr/>
        </p:nvCxnSpPr>
        <p:spPr>
          <a:xfrm flipH="1" flipV="1">
            <a:off x="4316067" y="3217921"/>
            <a:ext cx="1134127" cy="283531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ector reto 31"/>
          <p:cNvCxnSpPr/>
          <p:nvPr/>
        </p:nvCxnSpPr>
        <p:spPr>
          <a:xfrm flipH="1" flipV="1">
            <a:off x="2614879" y="4230533"/>
            <a:ext cx="2835314" cy="222774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ítulo 1"/>
          <p:cNvSpPr txBox="1">
            <a:spLocks/>
          </p:cNvSpPr>
          <p:nvPr/>
        </p:nvSpPr>
        <p:spPr bwMode="auto">
          <a:xfrm>
            <a:off x="204712" y="412077"/>
            <a:ext cx="12396863" cy="39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3429" tIns="61715" rIns="123429" bIns="61715" anchor="ctr"/>
          <a:lstStyle/>
          <a:p>
            <a:pPr algn="ctr"/>
            <a:r>
              <a:rPr lang="pt-BR" sz="28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SISTEMA </a:t>
            </a:r>
            <a:r>
              <a:rPr lang="pt-BR" sz="2800" b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DE TRANSPORTE PÚBLICO COLETIVO </a:t>
            </a:r>
            <a:r>
              <a:rPr lang="pt-BR" sz="2600" b="1" baseline="10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AL E MUNICÍPIOS DO ENTORNO PRÓXIMO </a:t>
            </a:r>
            <a:endParaRPr lang="pt-BR" sz="2600" b="1" baseline="10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8" descr="principais"/>
          <p:cNvPicPr>
            <a:picLocks noChangeAspect="1" noChangeArrowheads="1"/>
          </p:cNvPicPr>
          <p:nvPr/>
        </p:nvPicPr>
        <p:blipFill>
          <a:blip r:embed="rId2" cstate="print">
            <a:lum bright="-12000" contrast="26000"/>
          </a:blip>
          <a:srcRect/>
          <a:stretch>
            <a:fillRect/>
          </a:stretch>
        </p:blipFill>
        <p:spPr bwMode="auto">
          <a:xfrm>
            <a:off x="488393" y="1260202"/>
            <a:ext cx="11434486" cy="6548228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3" name="Retângulo 2"/>
          <p:cNvSpPr/>
          <p:nvPr/>
        </p:nvSpPr>
        <p:spPr>
          <a:xfrm>
            <a:off x="5584171" y="5310654"/>
            <a:ext cx="7017404" cy="1437086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txBody>
          <a:bodyPr wrap="square" lIns="88163" tIns="44082" rIns="88163" bIns="44082">
            <a:spAutoFit/>
          </a:bodyPr>
          <a:lstStyle/>
          <a:p>
            <a:pPr algn="just" defTabSz="881636">
              <a:lnSpc>
                <a:spcPct val="80000"/>
              </a:lnSpc>
              <a:spcBef>
                <a:spcPct val="100000"/>
              </a:spcBef>
              <a:buClr>
                <a:srgbClr val="008000"/>
              </a:buClr>
              <a:buSzPct val="110000"/>
              <a:defRPr/>
            </a:pPr>
            <a:r>
              <a:rPr lang="pt-BR" sz="2600" b="1" kern="0" dirty="0" smtClean="0">
                <a:latin typeface="Arial" pitchFamily="34" charset="0"/>
              </a:rPr>
              <a:t>Movimentação </a:t>
            </a:r>
            <a:r>
              <a:rPr lang="pt-BR" sz="2600" b="1" kern="0" dirty="0" smtClean="0"/>
              <a:t>diária </a:t>
            </a:r>
            <a:r>
              <a:rPr lang="pt-BR" sz="2600" b="1" kern="0" dirty="0" smtClean="0">
                <a:latin typeface="Arial" pitchFamily="34" charset="0"/>
              </a:rPr>
              <a:t>de pessoas no </a:t>
            </a:r>
            <a:r>
              <a:rPr lang="pt-BR" sz="2600" b="1" u="sng" kern="0" dirty="0" smtClean="0">
                <a:latin typeface="Arial" pitchFamily="34" charset="0"/>
              </a:rPr>
              <a:t>Plano </a:t>
            </a:r>
            <a:r>
              <a:rPr lang="pt-BR" sz="2600" b="1" u="sng" kern="0" dirty="0" smtClean="0"/>
              <a:t>P</a:t>
            </a:r>
            <a:r>
              <a:rPr lang="pt-BR" sz="2600" b="1" u="sng" kern="0" dirty="0" smtClean="0">
                <a:latin typeface="Arial" pitchFamily="34" charset="0"/>
              </a:rPr>
              <a:t>iloto</a:t>
            </a:r>
            <a:r>
              <a:rPr lang="pt-BR" sz="2600" b="1" kern="0" dirty="0" smtClean="0">
                <a:latin typeface="Arial" pitchFamily="34" charset="0"/>
              </a:rPr>
              <a:t> (205.000 hab.) é cerca de 6 vezes a sua população = 1.230.000 pessoas/dia.</a:t>
            </a:r>
          </a:p>
          <a:p>
            <a:pPr algn="r" defTabSz="881636">
              <a:lnSpc>
                <a:spcPct val="80000"/>
              </a:lnSpc>
              <a:spcBef>
                <a:spcPct val="100000"/>
              </a:spcBef>
              <a:buClr>
                <a:srgbClr val="008000"/>
              </a:buClr>
              <a:buSzPct val="110000"/>
              <a:defRPr/>
            </a:pPr>
            <a:r>
              <a:rPr lang="en-US" sz="1400" b="1" kern="0" dirty="0" err="1" smtClean="0">
                <a:latin typeface="Arial" pitchFamily="34" charset="0"/>
              </a:rPr>
              <a:t>Fonte</a:t>
            </a:r>
            <a:r>
              <a:rPr lang="en-US" sz="1400" b="1" kern="0" dirty="0" smtClean="0">
                <a:latin typeface="Arial" pitchFamily="34" charset="0"/>
              </a:rPr>
              <a:t>: </a:t>
            </a:r>
            <a:r>
              <a:rPr lang="en-US" sz="1400" b="1" kern="0" dirty="0" err="1" smtClean="0">
                <a:latin typeface="Arial" pitchFamily="34" charset="0"/>
              </a:rPr>
              <a:t>Pesquisa</a:t>
            </a:r>
            <a:r>
              <a:rPr lang="en-US" sz="1400" b="1" kern="0" dirty="0" smtClean="0">
                <a:latin typeface="Arial" pitchFamily="34" charset="0"/>
              </a:rPr>
              <a:t> O/D PDTU/2009</a:t>
            </a:r>
          </a:p>
        </p:txBody>
      </p:sp>
      <p:sp>
        <p:nvSpPr>
          <p:cNvPr id="4" name="Título 1"/>
          <p:cNvSpPr txBox="1">
            <a:spLocks/>
          </p:cNvSpPr>
          <p:nvPr/>
        </p:nvSpPr>
        <p:spPr bwMode="auto">
          <a:xfrm>
            <a:off x="346627" y="787303"/>
            <a:ext cx="12050089" cy="473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3429" tIns="61715" rIns="123429" bIns="61715" anchor="ctr"/>
          <a:lstStyle/>
          <a:p>
            <a:r>
              <a:rPr lang="pt-BR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MORADIAS E EMPREGOS </a:t>
            </a:r>
            <a:r>
              <a:rPr lang="pt-BR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NO </a:t>
            </a:r>
            <a:r>
              <a:rPr lang="pt-BR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DF</a:t>
            </a:r>
            <a:endParaRPr lang="pt-BR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tângulo 1"/>
          <p:cNvSpPr>
            <a:spLocks noChangeArrowheads="1"/>
          </p:cNvSpPr>
          <p:nvPr/>
        </p:nvSpPr>
        <p:spPr bwMode="auto">
          <a:xfrm>
            <a:off x="4152394" y="4258866"/>
            <a:ext cx="4151970" cy="493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3444" tIns="61722" rIns="123444" bIns="61722">
            <a:spAutoFit/>
          </a:bodyPr>
          <a:lstStyle/>
          <a:p>
            <a:r>
              <a:rPr lang="pt-BR">
                <a:solidFill>
                  <a:schemeClr val="bg1"/>
                </a:solidFill>
                <a:latin typeface="Calibri" pitchFamily="34" charset="0"/>
              </a:rPr>
              <a:t>1. Caracterização da Localidade</a:t>
            </a:r>
          </a:p>
        </p:txBody>
      </p:sp>
      <p:pic>
        <p:nvPicPr>
          <p:cNvPr id="20483" name="Imagem 2" descr="Eixos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1380" y="1366837"/>
            <a:ext cx="10319728" cy="71758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4" name="Título 1"/>
          <p:cNvSpPr txBox="1">
            <a:spLocks/>
          </p:cNvSpPr>
          <p:nvPr/>
        </p:nvSpPr>
        <p:spPr bwMode="auto">
          <a:xfrm>
            <a:off x="286600" y="1381423"/>
            <a:ext cx="6906800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72822" tIns="86411" rIns="172822" bIns="86411" anchor="ctr"/>
          <a:lstStyle/>
          <a:p>
            <a:r>
              <a:rPr lang="pt-BR">
                <a:latin typeface="Calibri" pitchFamily="34" charset="0"/>
              </a:rPr>
              <a:t>Sistemas Estruturantes de Mobilidade Urbana</a:t>
            </a:r>
          </a:p>
        </p:txBody>
      </p:sp>
      <p:sp>
        <p:nvSpPr>
          <p:cNvPr id="8" name="CaixaDeTexto 7"/>
          <p:cNvSpPr txBox="1"/>
          <p:nvPr/>
        </p:nvSpPr>
        <p:spPr>
          <a:xfrm>
            <a:off x="743571" y="3082905"/>
            <a:ext cx="992359" cy="493981"/>
          </a:xfrm>
          <a:prstGeom prst="rect">
            <a:avLst/>
          </a:prstGeom>
          <a:noFill/>
        </p:spPr>
        <p:txBody>
          <a:bodyPr lIns="123444" tIns="61722" rIns="123444" bIns="61722">
            <a:spAutoFit/>
          </a:bodyPr>
          <a:lstStyle/>
          <a:p>
            <a:pPr algn="ctr" defTabSz="172821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53%</a:t>
            </a:r>
          </a:p>
        </p:txBody>
      </p:sp>
      <p:sp>
        <p:nvSpPr>
          <p:cNvPr id="9" name="CaixaDeTexto 8"/>
          <p:cNvSpPr txBox="1"/>
          <p:nvPr/>
        </p:nvSpPr>
        <p:spPr>
          <a:xfrm>
            <a:off x="921679" y="6579794"/>
            <a:ext cx="866456" cy="493981"/>
          </a:xfrm>
          <a:prstGeom prst="rect">
            <a:avLst/>
          </a:prstGeom>
          <a:noFill/>
        </p:spPr>
        <p:txBody>
          <a:bodyPr wrap="none" lIns="123444" tIns="61722" rIns="123444" bIns="61722">
            <a:spAutoFit/>
          </a:bodyPr>
          <a:lstStyle/>
          <a:p>
            <a:pPr algn="ctr" defTabSz="172821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10%</a:t>
            </a:r>
          </a:p>
        </p:txBody>
      </p:sp>
      <p:sp>
        <p:nvSpPr>
          <p:cNvPr id="10" name="CaixaDeTexto 9"/>
          <p:cNvSpPr txBox="1"/>
          <p:nvPr/>
        </p:nvSpPr>
        <p:spPr>
          <a:xfrm>
            <a:off x="5883480" y="2232311"/>
            <a:ext cx="866456" cy="863313"/>
          </a:xfrm>
          <a:prstGeom prst="rect">
            <a:avLst/>
          </a:prstGeom>
          <a:noFill/>
        </p:spPr>
        <p:txBody>
          <a:bodyPr wrap="none" lIns="123444" tIns="61722" rIns="123444" bIns="61722">
            <a:spAutoFit/>
          </a:bodyPr>
          <a:lstStyle/>
          <a:p>
            <a:pPr>
              <a:defRPr/>
            </a:pPr>
            <a:r>
              <a:rPr lang="pt-BR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10%</a:t>
            </a:r>
          </a:p>
          <a:p>
            <a:pPr>
              <a:defRPr/>
            </a:pPr>
            <a:endParaRPr lang="pt-B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CaixaDeTexto 11"/>
          <p:cNvSpPr txBox="1"/>
          <p:nvPr/>
        </p:nvSpPr>
        <p:spPr>
          <a:xfrm>
            <a:off x="5109955" y="4028011"/>
            <a:ext cx="969599" cy="863313"/>
          </a:xfrm>
          <a:prstGeom prst="rect">
            <a:avLst/>
          </a:prstGeom>
          <a:noFill/>
        </p:spPr>
        <p:txBody>
          <a:bodyPr lIns="123444" tIns="61722" rIns="123444" bIns="61722">
            <a:spAutoFit/>
          </a:bodyPr>
          <a:lstStyle/>
          <a:p>
            <a:pPr>
              <a:defRPr/>
            </a:pPr>
            <a:r>
              <a:rPr lang="pt-BR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10%</a:t>
            </a:r>
          </a:p>
          <a:p>
            <a:pPr>
              <a:defRPr/>
            </a:pPr>
            <a:endParaRPr lang="pt-B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CaixaDeTexto 13"/>
          <p:cNvSpPr txBox="1"/>
          <p:nvPr/>
        </p:nvSpPr>
        <p:spPr>
          <a:xfrm>
            <a:off x="8155038" y="6012731"/>
            <a:ext cx="694934" cy="863313"/>
          </a:xfrm>
          <a:prstGeom prst="rect">
            <a:avLst/>
          </a:prstGeom>
          <a:noFill/>
        </p:spPr>
        <p:txBody>
          <a:bodyPr wrap="none" lIns="123444" tIns="61722" rIns="123444" bIns="61722">
            <a:spAutoFit/>
          </a:bodyPr>
          <a:lstStyle/>
          <a:p>
            <a:pPr>
              <a:defRPr/>
            </a:pPr>
            <a:r>
              <a:rPr lang="pt-BR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5%</a:t>
            </a:r>
          </a:p>
          <a:p>
            <a:pPr>
              <a:defRPr/>
            </a:pPr>
            <a:endParaRPr lang="pt-B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CaixaDeTexto 14"/>
          <p:cNvSpPr txBox="1"/>
          <p:nvPr/>
        </p:nvSpPr>
        <p:spPr>
          <a:xfrm>
            <a:off x="5982716" y="7430388"/>
            <a:ext cx="866456" cy="493981"/>
          </a:xfrm>
          <a:prstGeom prst="rect">
            <a:avLst/>
          </a:prstGeom>
          <a:noFill/>
        </p:spPr>
        <p:txBody>
          <a:bodyPr wrap="none" lIns="123444" tIns="61722" rIns="123444" bIns="61722">
            <a:spAutoFit/>
          </a:bodyPr>
          <a:lstStyle/>
          <a:p>
            <a:pPr algn="ctr" defTabSz="172821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12%</a:t>
            </a:r>
          </a:p>
        </p:txBody>
      </p:sp>
      <p:sp>
        <p:nvSpPr>
          <p:cNvPr id="16" name="CaixaDeTexto 15"/>
          <p:cNvSpPr txBox="1"/>
          <p:nvPr/>
        </p:nvSpPr>
        <p:spPr>
          <a:xfrm>
            <a:off x="9674812" y="7902941"/>
            <a:ext cx="2679373" cy="863313"/>
          </a:xfrm>
          <a:prstGeom prst="rect">
            <a:avLst/>
          </a:prstGeom>
          <a:noFill/>
        </p:spPr>
        <p:txBody>
          <a:bodyPr lIns="123444" tIns="61722" rIns="123444" bIns="61722">
            <a:spAutoFit/>
          </a:bodyPr>
          <a:lstStyle/>
          <a:p>
            <a:pPr>
              <a:defRPr/>
            </a:pPr>
            <a:r>
              <a:rPr lang="pt-BR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% da demanda</a:t>
            </a:r>
          </a:p>
          <a:p>
            <a:pPr>
              <a:defRPr/>
            </a:pPr>
            <a:endParaRPr lang="pt-B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492" name="CaixaDeTexto 16"/>
          <p:cNvSpPr txBox="1">
            <a:spLocks noChangeArrowheads="1"/>
          </p:cNvSpPr>
          <p:nvPr/>
        </p:nvSpPr>
        <p:spPr bwMode="auto">
          <a:xfrm>
            <a:off x="645394" y="720923"/>
            <a:ext cx="6152019" cy="555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3444" tIns="61722" rIns="123444" bIns="61722">
            <a:spAutoFit/>
          </a:bodyPr>
          <a:lstStyle/>
          <a:p>
            <a:r>
              <a:rPr lang="pt-BR" sz="2800" b="1" dirty="0" smtClean="0">
                <a:solidFill>
                  <a:srgbClr val="FF0000"/>
                </a:solidFill>
                <a:latin typeface="Calibri" pitchFamily="34" charset="0"/>
              </a:rPr>
              <a:t>MOVIMENTAÇÃO DIÁRIA DA DEMANDA</a:t>
            </a:r>
            <a:endParaRPr lang="pt-BR" sz="2800" b="1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tângulo 1"/>
          <p:cNvSpPr>
            <a:spLocks noChangeArrowheads="1"/>
          </p:cNvSpPr>
          <p:nvPr/>
        </p:nvSpPr>
        <p:spPr bwMode="auto">
          <a:xfrm>
            <a:off x="4152394" y="4258866"/>
            <a:ext cx="4151970" cy="493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3444" tIns="61722" rIns="123444" bIns="61722">
            <a:spAutoFit/>
          </a:bodyPr>
          <a:lstStyle/>
          <a:p>
            <a:r>
              <a:rPr lang="pt-BR">
                <a:solidFill>
                  <a:schemeClr val="bg1"/>
                </a:solidFill>
                <a:latin typeface="Calibri" pitchFamily="34" charset="0"/>
              </a:rPr>
              <a:t>1. Caracterização da Localidade</a:t>
            </a:r>
          </a:p>
        </p:txBody>
      </p:sp>
      <p:sp>
        <p:nvSpPr>
          <p:cNvPr id="20492" name="CaixaDeTexto 16"/>
          <p:cNvSpPr txBox="1">
            <a:spLocks noChangeArrowheads="1"/>
          </p:cNvSpPr>
          <p:nvPr/>
        </p:nvSpPr>
        <p:spPr bwMode="auto">
          <a:xfrm>
            <a:off x="645394" y="720923"/>
            <a:ext cx="9327801" cy="555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3444" tIns="61722" rIns="123444" bIns="61722">
            <a:spAutoFit/>
          </a:bodyPr>
          <a:lstStyle/>
          <a:p>
            <a:r>
              <a:rPr lang="pt-BR" sz="2800" b="1" dirty="0" smtClean="0">
                <a:solidFill>
                  <a:srgbClr val="FF0000"/>
                </a:solidFill>
                <a:latin typeface="Calibri" pitchFamily="34" charset="0"/>
              </a:rPr>
              <a:t>DESEJO DE VIAGENS DIÁRIA DA POPULAÇÃO - HORA PICO</a:t>
            </a:r>
            <a:endParaRPr lang="pt-BR" sz="28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5394" y="1392804"/>
            <a:ext cx="11521205" cy="702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306113843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Título 1"/>
          <p:cNvSpPr txBox="1">
            <a:spLocks/>
          </p:cNvSpPr>
          <p:nvPr/>
        </p:nvSpPr>
        <p:spPr bwMode="auto">
          <a:xfrm>
            <a:off x="204790" y="540122"/>
            <a:ext cx="12396787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3414" tIns="61709" rIns="123414" bIns="61709" anchor="ctr"/>
          <a:lstStyle/>
          <a:p>
            <a:pPr defTabSz="1233297"/>
            <a:r>
              <a:rPr lang="pt-BR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SITUAÇÃO ATUAL 2010 - PDTU </a:t>
            </a:r>
            <a:r>
              <a:rPr lang="pt-BR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FEITO</a:t>
            </a:r>
            <a:endParaRPr lang="pt-BR" sz="28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294" name="Retângulo 14"/>
          <p:cNvSpPr>
            <a:spLocks noChangeArrowheads="1"/>
          </p:cNvSpPr>
          <p:nvPr/>
        </p:nvSpPr>
        <p:spPr bwMode="auto">
          <a:xfrm>
            <a:off x="1" y="8821738"/>
            <a:ext cx="12601575" cy="179387"/>
          </a:xfrm>
          <a:prstGeom prst="rect">
            <a:avLst/>
          </a:prstGeom>
          <a:solidFill>
            <a:srgbClr val="C00000"/>
          </a:solidFill>
          <a:ln w="25400" algn="ctr">
            <a:noFill/>
            <a:miter lim="800000"/>
            <a:headEnd/>
            <a:tailEnd/>
          </a:ln>
        </p:spPr>
        <p:txBody>
          <a:bodyPr lIns="88152" tIns="44076" rIns="88152" bIns="44076" anchor="ctr"/>
          <a:lstStyle/>
          <a:p>
            <a:pPr algn="ctr" defTabSz="1233297"/>
            <a:endParaRPr lang="pt-BR" dirty="0">
              <a:solidFill>
                <a:srgbClr val="FFFFFF"/>
              </a:solidFill>
              <a:latin typeface="Calibri" pitchFamily="34" charset="0"/>
            </a:endParaRPr>
          </a:p>
        </p:txBody>
      </p:sp>
      <p:pic>
        <p:nvPicPr>
          <p:cNvPr id="5" name="Imagem 9"/>
          <p:cNvPicPr>
            <a:picLocks noChangeAspect="1" noChangeArrowheads="1"/>
          </p:cNvPicPr>
          <p:nvPr/>
        </p:nvPicPr>
        <p:blipFill>
          <a:blip r:embed="rId2" cstate="print"/>
          <a:srcRect l="9467" t="20187" r="5559" b="7832"/>
          <a:stretch>
            <a:fillRect/>
          </a:stretch>
        </p:blipFill>
        <p:spPr bwMode="auto">
          <a:xfrm>
            <a:off x="540147" y="1260202"/>
            <a:ext cx="11233729" cy="7128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16104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Título 1"/>
          <p:cNvSpPr txBox="1">
            <a:spLocks/>
          </p:cNvSpPr>
          <p:nvPr/>
        </p:nvSpPr>
        <p:spPr bwMode="auto">
          <a:xfrm>
            <a:off x="204790" y="787652"/>
            <a:ext cx="12396787" cy="47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3414" tIns="61709" rIns="123414" bIns="61709" anchor="ctr"/>
          <a:lstStyle/>
          <a:p>
            <a:pPr defTabSz="1233297"/>
            <a:r>
              <a:rPr lang="pt-BR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SIMULAÇÃO PDTU – SE NADA FOR FEITO</a:t>
            </a:r>
            <a:r>
              <a:rPr lang="pt-BR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OR </a:t>
            </a:r>
            <a:r>
              <a:rPr lang="pt-B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FEITO</a:t>
            </a:r>
          </a:p>
        </p:txBody>
      </p:sp>
      <p:sp>
        <p:nvSpPr>
          <p:cNvPr id="12294" name="Retângulo 14"/>
          <p:cNvSpPr>
            <a:spLocks noChangeArrowheads="1"/>
          </p:cNvSpPr>
          <p:nvPr/>
        </p:nvSpPr>
        <p:spPr bwMode="auto">
          <a:xfrm>
            <a:off x="1" y="8821738"/>
            <a:ext cx="12601575" cy="179387"/>
          </a:xfrm>
          <a:prstGeom prst="rect">
            <a:avLst/>
          </a:prstGeom>
          <a:solidFill>
            <a:srgbClr val="C00000"/>
          </a:solidFill>
          <a:ln w="25400" algn="ctr">
            <a:noFill/>
            <a:miter lim="800000"/>
            <a:headEnd/>
            <a:tailEnd/>
          </a:ln>
        </p:spPr>
        <p:txBody>
          <a:bodyPr lIns="88152" tIns="44076" rIns="88152" bIns="44076" anchor="ctr"/>
          <a:lstStyle/>
          <a:p>
            <a:pPr algn="ctr" defTabSz="1233297"/>
            <a:endParaRPr lang="pt-BR" dirty="0">
              <a:solidFill>
                <a:srgbClr val="FFFFFF"/>
              </a:solidFill>
              <a:latin typeface="Calibri" pitchFamily="34" charset="0"/>
            </a:endParaRPr>
          </a:p>
        </p:txBody>
      </p:sp>
      <p:pic>
        <p:nvPicPr>
          <p:cNvPr id="12295" name="Espaço Reservado para Conteúdo 3"/>
          <p:cNvPicPr>
            <a:picLocks/>
          </p:cNvPicPr>
          <p:nvPr/>
        </p:nvPicPr>
        <p:blipFill>
          <a:blip r:embed="rId2" cstate="print"/>
          <a:srcRect l="9471" t="20280" r="5403" b="7401"/>
          <a:stretch>
            <a:fillRect/>
          </a:stretch>
        </p:blipFill>
        <p:spPr bwMode="auto">
          <a:xfrm>
            <a:off x="612155" y="1548234"/>
            <a:ext cx="10998201" cy="6889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7329</TotalTime>
  <Words>1564</Words>
  <Application>Microsoft Office PowerPoint</Application>
  <PresentationFormat>Personalizar</PresentationFormat>
  <Paragraphs>300</Paragraphs>
  <Slides>29</Slides>
  <Notes>2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29</vt:i4>
      </vt:variant>
    </vt:vector>
  </HeadingPairs>
  <TitlesOfParts>
    <vt:vector size="34" baseType="lpstr">
      <vt:lpstr>Arial</vt:lpstr>
      <vt:lpstr>Calibri</vt:lpstr>
      <vt:lpstr>Swis721 Ex BT</vt:lpstr>
      <vt:lpstr>Times New Roman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>GDF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GEILSON LIMA</dc:creator>
  <cp:lastModifiedBy>adonis ribeiro</cp:lastModifiedBy>
  <cp:revision>131</cp:revision>
  <dcterms:modified xsi:type="dcterms:W3CDTF">2015-06-17T12:23:18Z</dcterms:modified>
</cp:coreProperties>
</file>