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0" r:id="rId5"/>
    <p:sldId id="261" r:id="rId6"/>
    <p:sldId id="258" r:id="rId7"/>
    <p:sldId id="262" r:id="rId8"/>
    <p:sldId id="266" r:id="rId9"/>
    <p:sldId id="278" r:id="rId10"/>
    <p:sldId id="267" r:id="rId11"/>
    <p:sldId id="268" r:id="rId12"/>
    <p:sldId id="271" r:id="rId13"/>
    <p:sldId id="269" r:id="rId14"/>
    <p:sldId id="272" r:id="rId15"/>
    <p:sldId id="273" r:id="rId16"/>
    <p:sldId id="277" r:id="rId17"/>
    <p:sldId id="274" r:id="rId18"/>
    <p:sldId id="275" r:id="rId19"/>
    <p:sldId id="265" r:id="rId20"/>
    <p:sldId id="276" r:id="rId21"/>
    <p:sldId id="270" r:id="rId22"/>
  </p:sldIdLst>
  <p:sldSz cx="12192000" cy="6858000"/>
  <p:notesSz cx="6807200" cy="9906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emanda%202014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 err="1"/>
              <a:t>Passageiros</a:t>
            </a:r>
            <a:r>
              <a:rPr lang="en-US" sz="1800" b="1" dirty="0"/>
              <a:t> </a:t>
            </a:r>
            <a:r>
              <a:rPr lang="en-US" sz="1800" b="1" dirty="0" err="1" smtClean="0"/>
              <a:t>Transportados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Por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Mês</a:t>
            </a:r>
            <a:r>
              <a:rPr lang="en-US" sz="1800" b="1" dirty="0" smtClean="0"/>
              <a:t> </a:t>
            </a:r>
            <a:r>
              <a:rPr lang="en-US" sz="1800" b="1" dirty="0"/>
              <a:t>(out 2014)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8025243937908517"/>
          <c:y val="0.15782412182502753"/>
          <c:w val="0.81425240594925596"/>
          <c:h val="0.7208876494604844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Plan1!$B$3:$H$3</c:f>
              <c:strCache>
                <c:ptCount val="7"/>
                <c:pt idx="0">
                  <c:v>VT</c:v>
                </c:pt>
                <c:pt idx="1">
                  <c:v>Comum</c:v>
                </c:pt>
                <c:pt idx="2">
                  <c:v>Estudantes</c:v>
                </c:pt>
                <c:pt idx="3">
                  <c:v>PNE</c:v>
                </c:pt>
                <c:pt idx="4">
                  <c:v>Dinheiro</c:v>
                </c:pt>
                <c:pt idx="5">
                  <c:v>Funcional</c:v>
                </c:pt>
                <c:pt idx="6">
                  <c:v>Integração</c:v>
                </c:pt>
              </c:strCache>
            </c:strRef>
          </c:cat>
          <c:val>
            <c:numRef>
              <c:f>Plan1!$B$4:$H$4</c:f>
              <c:numCache>
                <c:formatCode>#,##0</c:formatCode>
                <c:ptCount val="7"/>
                <c:pt idx="0">
                  <c:v>7514452</c:v>
                </c:pt>
                <c:pt idx="1">
                  <c:v>938537</c:v>
                </c:pt>
                <c:pt idx="2">
                  <c:v>5647845</c:v>
                </c:pt>
                <c:pt idx="3">
                  <c:v>2172883</c:v>
                </c:pt>
                <c:pt idx="4">
                  <c:v>17555455</c:v>
                </c:pt>
                <c:pt idx="5">
                  <c:v>364520</c:v>
                </c:pt>
                <c:pt idx="6">
                  <c:v>1605242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3747504"/>
        <c:axId val="233747896"/>
      </c:barChart>
      <c:catAx>
        <c:axId val="23374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33747896"/>
        <c:crosses val="autoZero"/>
        <c:auto val="1"/>
        <c:lblAlgn val="ctr"/>
        <c:lblOffset val="100"/>
        <c:noMultiLvlLbl val="0"/>
      </c:catAx>
      <c:valAx>
        <c:axId val="233747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3374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/>
              <a:t>Passageiros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Por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Tipos</a:t>
            </a:r>
            <a:r>
              <a:rPr lang="en-US" sz="2000" b="1" dirty="0" smtClean="0"/>
              <a:t> </a:t>
            </a:r>
            <a:r>
              <a:rPr lang="en-US" sz="2000" b="1" dirty="0"/>
              <a:t>de </a:t>
            </a:r>
            <a:r>
              <a:rPr lang="en-US" sz="2000" b="1" dirty="0" err="1" smtClean="0"/>
              <a:t>pagamento</a:t>
            </a:r>
            <a:r>
              <a:rPr lang="en-US" sz="2000" b="1" dirty="0" smtClean="0"/>
              <a:t> da</a:t>
            </a:r>
            <a:r>
              <a:rPr lang="en-US" sz="2000" b="1" baseline="0" dirty="0" smtClean="0"/>
              <a:t> </a:t>
            </a:r>
            <a:r>
              <a:rPr lang="en-US" sz="2000" b="1" baseline="0" dirty="0" err="1" smtClean="0"/>
              <a:t>Passagem</a:t>
            </a:r>
            <a:endParaRPr lang="en-US" sz="2000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8999876784215944"/>
          <c:y val="0.18045088163534159"/>
          <c:w val="0.40658596529002733"/>
          <c:h val="0.7373381009663739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5.3142594540303414E-2"/>
                  <c:y val="4.357942717975297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2958583245686339E-2"/>
                  <c:y val="-2.222299015130945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3894747813563043E-2"/>
                  <c:y val="1.794419898139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7211025517117232E-2"/>
                  <c:y val="-0.128767556093105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4874878004870323E-2"/>
                  <c:y val="1.848361431310115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5599680080732775E-2"/>
                  <c:y val="-1.1354332538050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Plan1!$B$3:$H$3</c:f>
              <c:strCache>
                <c:ptCount val="7"/>
                <c:pt idx="0">
                  <c:v>VT</c:v>
                </c:pt>
                <c:pt idx="1">
                  <c:v>Comum</c:v>
                </c:pt>
                <c:pt idx="2">
                  <c:v>Estudantes</c:v>
                </c:pt>
                <c:pt idx="3">
                  <c:v>PNE</c:v>
                </c:pt>
                <c:pt idx="4">
                  <c:v>Dinheiro</c:v>
                </c:pt>
                <c:pt idx="5">
                  <c:v>Funcional</c:v>
                </c:pt>
                <c:pt idx="6">
                  <c:v>Integração</c:v>
                </c:pt>
              </c:strCache>
            </c:strRef>
          </c:cat>
          <c:val>
            <c:numRef>
              <c:f>Plan1!$B$4:$H$4</c:f>
              <c:numCache>
                <c:formatCode>#,##0</c:formatCode>
                <c:ptCount val="7"/>
                <c:pt idx="0">
                  <c:v>7514452</c:v>
                </c:pt>
                <c:pt idx="1">
                  <c:v>938537</c:v>
                </c:pt>
                <c:pt idx="2">
                  <c:v>5647845</c:v>
                </c:pt>
                <c:pt idx="3">
                  <c:v>2172883</c:v>
                </c:pt>
                <c:pt idx="4">
                  <c:v>17555455</c:v>
                </c:pt>
                <c:pt idx="5">
                  <c:v>364520</c:v>
                </c:pt>
                <c:pt idx="6">
                  <c:v>1605242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Participação dos operadores  - Passageiros Pagantes do STPC/DF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747457099777419"/>
          <c:y val="0.31333904216880071"/>
          <c:w val="0.69465572122633623"/>
          <c:h val="0.6170816711571534"/>
        </c:manualLayout>
      </c:layout>
      <c:pie3DChart>
        <c:varyColors val="1"/>
        <c:ser>
          <c:idx val="0"/>
          <c:order val="0"/>
          <c:explosion val="31"/>
          <c:dPt>
            <c:idx val="0"/>
            <c:bubble3D val="0"/>
            <c:explosion val="13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4.4133738601823749E-2"/>
                  <c:y val="0.1071927141298664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4143072541464319E-3"/>
                  <c:y val="-3.13374254183648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2742104045504967E-2"/>
                  <c:y val="-5.9738884528354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4650503793408795"/>
                  <c:y val="-3.53951259194908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Graficos!$B$2:$E$2</c:f>
              <c:strCache>
                <c:ptCount val="4"/>
                <c:pt idx="0">
                  <c:v>Bacias (novas concessionárias</c:v>
                </c:pt>
                <c:pt idx="1">
                  <c:v>Cooperativas</c:v>
                </c:pt>
                <c:pt idx="2">
                  <c:v>Operadores Rurais</c:v>
                </c:pt>
                <c:pt idx="3">
                  <c:v>TCB + METRO</c:v>
                </c:pt>
              </c:strCache>
            </c:strRef>
          </c:cat>
          <c:val>
            <c:numRef>
              <c:f>Graficos!$B$3:$E$3</c:f>
              <c:numCache>
                <c:formatCode>#,##0</c:formatCode>
                <c:ptCount val="4"/>
                <c:pt idx="0">
                  <c:v>24600727</c:v>
                </c:pt>
                <c:pt idx="1">
                  <c:v>7967319</c:v>
                </c:pt>
                <c:pt idx="2">
                  <c:v>411490</c:v>
                </c:pt>
                <c:pt idx="3">
                  <c:v>2454875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b="1" dirty="0" smtClean="0"/>
              <a:t>Passageiros</a:t>
            </a:r>
            <a:r>
              <a:rPr lang="pt-BR" b="1" baseline="0" dirty="0" smtClean="0"/>
              <a:t> Pagantes por Faixa Tarifária (out 2014) Bacias</a:t>
            </a:r>
            <a:endParaRPr lang="pt-BR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4159899934383225E-3"/>
          <c:y val="0.16938421343707691"/>
          <c:w val="0.93888888888888911"/>
          <c:h val="0.6002766841644796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3.1921568419153404E-2"/>
                  <c:y val="-2.94511715391045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19950293490167"/>
                  <c:y val="8.128439926660609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8783115977690306E-2"/>
                  <c:y val="6.84480717520365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026267224409449E-2"/>
                  <c:y val="-2.6039305774988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0474755075665681E-2"/>
                  <c:y val="-1.45496114972051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multiLvlStrRef>
              <c:f>'Faixa tarifaria'!$B$20:$F$21</c:f>
              <c:multiLvlStrCache>
                <c:ptCount val="5"/>
                <c:lvl>
                  <c:pt idx="0">
                    <c:v>R$ 2,00</c:v>
                  </c:pt>
                  <c:pt idx="1">
                    <c:v>R$ 3,00</c:v>
                  </c:pt>
                  <c:pt idx="2">
                    <c:v>R$ 2,50</c:v>
                  </c:pt>
                  <c:pt idx="3">
                    <c:v>R$ 1,50</c:v>
                  </c:pt>
                  <c:pt idx="4">
                    <c:v>R$ 2,00</c:v>
                  </c:pt>
                </c:lvl>
                <c:lvl>
                  <c:pt idx="0">
                    <c:v>Metropolitano 1</c:v>
                  </c:pt>
                  <c:pt idx="1">
                    <c:v>Metropolitano 2</c:v>
                  </c:pt>
                  <c:pt idx="2">
                    <c:v>Metropolitano 3</c:v>
                  </c:pt>
                  <c:pt idx="3">
                    <c:v>Urbano 1</c:v>
                  </c:pt>
                  <c:pt idx="4">
                    <c:v>Urbano 2</c:v>
                  </c:pt>
                </c:lvl>
              </c:multiLvlStrCache>
            </c:multiLvlStrRef>
          </c:cat>
          <c:val>
            <c:numRef>
              <c:f>'Faixa tarifaria'!$B$22:$F$22</c:f>
              <c:numCache>
                <c:formatCode>#,##0</c:formatCode>
                <c:ptCount val="5"/>
                <c:pt idx="0">
                  <c:v>8901920</c:v>
                </c:pt>
                <c:pt idx="1">
                  <c:v>10421982</c:v>
                </c:pt>
                <c:pt idx="2">
                  <c:v>877658</c:v>
                </c:pt>
                <c:pt idx="3">
                  <c:v>959051</c:v>
                </c:pt>
                <c:pt idx="4">
                  <c:v>3472857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/>
              <a:t>Defazagem</a:t>
            </a:r>
            <a:r>
              <a:rPr lang="en-US" sz="2000" b="1" dirty="0"/>
              <a:t> </a:t>
            </a:r>
            <a:r>
              <a:rPr lang="en-US" sz="2000" b="1" dirty="0" err="1"/>
              <a:t>Tarifaria</a:t>
            </a:r>
            <a:r>
              <a:rPr lang="en-US" sz="2000" b="1" dirty="0"/>
              <a:t> do STPC/DF </a:t>
            </a:r>
            <a:r>
              <a:rPr lang="en-US" sz="2000" b="1" dirty="0" err="1"/>
              <a:t>por</a:t>
            </a:r>
            <a:r>
              <a:rPr lang="en-US" sz="2000" b="1" dirty="0"/>
              <a:t> </a:t>
            </a:r>
            <a:r>
              <a:rPr lang="en-US" sz="2000" b="1" dirty="0" err="1"/>
              <a:t>Bacias</a:t>
            </a:r>
            <a:r>
              <a:rPr lang="en-US" sz="2000" b="1" dirty="0"/>
              <a:t>  </a:t>
            </a:r>
            <a:r>
              <a:rPr lang="en-US" sz="2000" b="1" dirty="0" smtClean="0"/>
              <a:t>                                                                 </a:t>
            </a:r>
            <a:r>
              <a:rPr lang="en-US" sz="1200" dirty="0"/>
              <a:t>(</a:t>
            </a:r>
            <a:r>
              <a:rPr lang="en-US" sz="1200" b="1" dirty="0" err="1"/>
              <a:t>Tarifa</a:t>
            </a:r>
            <a:r>
              <a:rPr lang="en-US" sz="1200" b="1" dirty="0"/>
              <a:t> </a:t>
            </a:r>
            <a:r>
              <a:rPr lang="en-US" sz="1200" b="1" dirty="0" err="1"/>
              <a:t>Técnica</a:t>
            </a:r>
            <a:r>
              <a:rPr lang="en-US" sz="1200" b="1" dirty="0"/>
              <a:t> </a:t>
            </a:r>
            <a:r>
              <a:rPr lang="en-US" sz="1200" b="1" dirty="0" err="1"/>
              <a:t>Urbi</a:t>
            </a:r>
            <a:r>
              <a:rPr lang="en-US" sz="1200" b="1" dirty="0"/>
              <a:t> R$ 3,3653</a:t>
            </a:r>
            <a:r>
              <a:rPr lang="en-US" sz="1200" dirty="0"/>
              <a:t>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defazagem!$B$14</c:f>
              <c:strCache>
                <c:ptCount val="1"/>
                <c:pt idx="0">
                  <c:v>Valor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defazagem!$A$15:$A$19</c:f>
              <c:strCache>
                <c:ptCount val="5"/>
                <c:pt idx="0">
                  <c:v>Metropolitana 1 (36,1%)</c:v>
                </c:pt>
                <c:pt idx="1">
                  <c:v>Metropolitana 2 (42,3%)</c:v>
                </c:pt>
                <c:pt idx="2">
                  <c:v>Metropolitana 3 (3,6%)</c:v>
                </c:pt>
                <c:pt idx="3">
                  <c:v>Urbana 1 (3,9%)</c:v>
                </c:pt>
                <c:pt idx="4">
                  <c:v>Urbana 2 (14,1%)</c:v>
                </c:pt>
              </c:strCache>
            </c:strRef>
          </c:cat>
          <c:val>
            <c:numRef>
              <c:f>defazagem!$B$15:$B$19</c:f>
              <c:numCache>
                <c:formatCode>_("R$"* #,##0.00_);_("R$"* \(#,##0.00\);_("R$"* "-"??_);_(@_)</c:formatCode>
                <c:ptCount val="5"/>
                <c:pt idx="0">
                  <c:v>2</c:v>
                </c:pt>
                <c:pt idx="1">
                  <c:v>3</c:v>
                </c:pt>
                <c:pt idx="2">
                  <c:v>2.5</c:v>
                </c:pt>
                <c:pt idx="3">
                  <c:v>1.5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defazagem!$C$14</c:f>
              <c:strCache>
                <c:ptCount val="1"/>
                <c:pt idx="0">
                  <c:v>Defazagem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defazagem!$A$15:$A$19</c:f>
              <c:strCache>
                <c:ptCount val="5"/>
                <c:pt idx="0">
                  <c:v>Metropolitana 1 (36,1%)</c:v>
                </c:pt>
                <c:pt idx="1">
                  <c:v>Metropolitana 2 (42,3%)</c:v>
                </c:pt>
                <c:pt idx="2">
                  <c:v>Metropolitana 3 (3,6%)</c:v>
                </c:pt>
                <c:pt idx="3">
                  <c:v>Urbana 1 (3,9%)</c:v>
                </c:pt>
                <c:pt idx="4">
                  <c:v>Urbana 2 (14,1%)</c:v>
                </c:pt>
              </c:strCache>
            </c:strRef>
          </c:cat>
          <c:val>
            <c:numRef>
              <c:f>defazagem!$C$15:$C$19</c:f>
              <c:numCache>
                <c:formatCode>_("R$"* #,##0.00_);_("R$"* \(#,##0.00\);_("R$"* "-"??_);_(@_)</c:formatCode>
                <c:ptCount val="5"/>
                <c:pt idx="0">
                  <c:v>1.3653</c:v>
                </c:pt>
                <c:pt idx="1">
                  <c:v>0.36529999999999996</c:v>
                </c:pt>
                <c:pt idx="2">
                  <c:v>0.86529999999999996</c:v>
                </c:pt>
                <c:pt idx="3">
                  <c:v>1.8653</c:v>
                </c:pt>
                <c:pt idx="4">
                  <c:v>1.3653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7032896"/>
        <c:axId val="157032504"/>
      </c:barChart>
      <c:catAx>
        <c:axId val="15703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7032504"/>
        <c:crosses val="autoZero"/>
        <c:auto val="1"/>
        <c:lblAlgn val="ctr"/>
        <c:lblOffset val="100"/>
        <c:noMultiLvlLbl val="0"/>
      </c:catAx>
      <c:valAx>
        <c:axId val="157032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R$&quot;* #,##0.00_);_(&quot;R$&quot;* \(#,##0.00\);_(&quot;R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703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931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1152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738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73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59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693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339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0057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218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473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0689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0B6B5-E2DF-4F7D-BBE1-EF9F4F570CF6}" type="datetimeFigureOut">
              <a:rPr lang="pt-BR" smtClean="0"/>
              <a:pPr/>
              <a:t>15/06/2015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7C7D9-8F90-4DA9-8792-18CC2F06B5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062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047820"/>
              </p:ext>
            </p:extLst>
          </p:nvPr>
        </p:nvGraphicFramePr>
        <p:xfrm>
          <a:off x="622300" y="247116"/>
          <a:ext cx="10985499" cy="6240180"/>
        </p:xfrm>
        <a:graphic>
          <a:graphicData uri="http://schemas.openxmlformats.org/drawingml/2006/table">
            <a:tbl>
              <a:tblPr/>
              <a:tblGrid>
                <a:gridCol w="2952624"/>
                <a:gridCol w="1085523"/>
                <a:gridCol w="926313"/>
                <a:gridCol w="1027630"/>
                <a:gridCol w="940787"/>
                <a:gridCol w="1027630"/>
                <a:gridCol w="926313"/>
                <a:gridCol w="1013156"/>
                <a:gridCol w="1085523"/>
              </a:tblGrid>
              <a:tr h="169552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Mês de Outubro de 2014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69552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Operador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Comum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Estudantes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Dinheiro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Funcional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Integração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3E6"/>
                    </a:solidFill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AUTO VIAÇÃO MARECHAL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831.241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131.723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651.353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243.961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2.400.714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55.059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205.563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4.519.614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SÃO JOSÉ - NOVO CONTRATO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890.734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126.549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588.284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305.058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2.343.616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84.316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231.295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4.569.852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URBI - MOBILIDADE URBANA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1.235.651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156.110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705.830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329.637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2.667.315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76.480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226.865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5.397.888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VIAÇÃO PIONEIRA LTDA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43.708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61.766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131.058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VIAÇÃO PLANETA LTDA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35.523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10.962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56.368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116.569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PIONEIRA NOVO CONTRATO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842.878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82.710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594.953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203.496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2.238.181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33.744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171.464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4.167.426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VIAÇÃO PIRACICABANA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1.160.717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119.727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931.054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281.566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3.116.662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27.712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341.250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5.978.688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Subtotal Bacias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5.040.452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623.313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3.496.000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1.377.248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12.884.622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280.368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1.179.092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24.881.095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COOBRATAETE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109.536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180.775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46.839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364.200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707.455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COOPATAG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49.779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59.568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188.759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330.629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COOPERATIVA ALTERNATIVA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14.342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25.419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49.508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673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COOPERRIDE COOP TRANSPORTADORES AUTÔNOM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26.695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4.917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59.003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COOPERTRAN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172.617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16.767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184.967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73.549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627.475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9.197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1.084.572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COOTARDE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418.562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54.635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407.183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188.826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1.505.823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33.446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36.767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2.645.242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COOTARDE CONVENCIONAL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130.212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80.950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43.988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165.677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436.491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COOTASPE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30.771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62.267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COOTRANSP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282.042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23.380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224.335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73.730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625.931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8.459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26.287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1.264.164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MCS SERVIÇOS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147.475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125.556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70.469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496.062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12.647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894.051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RIACHO GRANDE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140.243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12.157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41.586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35.910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275.789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513.958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Subtotal Cooperativas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1.496.015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149.899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1.344.260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566.716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4.323.456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80.021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86.973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8.047.340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IZEQUIAS GOMES GARCIA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39.230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61.003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18.444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122.085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JOSE AUGUSTO DE OLIVEIRA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10.494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26.434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JOSE NARCELIO FIGUEIREDO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22.884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19.663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10.562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59.913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118.109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MARLENE AMARAL DE SOUSA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20.856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36.410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MLF SANTANA TRANSPORTE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11.112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28.707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PAULO CESAR FERREIRA LIMA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44.559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27.384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82.343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Subtotal Cooperativas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139.433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5.481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113.281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23.261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414.088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METRO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727.788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137.713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676.517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190.128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269.442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2.001.588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TCB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110.764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22.131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17.787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15.530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217.340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69.735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454.820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838.552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159.844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694.304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205.658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217.340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339.177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2.456.408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9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7.514.452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938.537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5.647.845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2.172.883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17.555.452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364.520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1.605.242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35.798.931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364.520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7.820.728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35.434.411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5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7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575494"/>
              </p:ext>
            </p:extLst>
          </p:nvPr>
        </p:nvGraphicFramePr>
        <p:xfrm>
          <a:off x="1222311" y="3620276"/>
          <a:ext cx="9881120" cy="2537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7596"/>
                <a:gridCol w="1990182"/>
                <a:gridCol w="2321880"/>
                <a:gridCol w="2631462"/>
              </a:tblGrid>
              <a:tr h="27736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Passageiros Pagante por Faixa Tarifária nas Bacias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9123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Faixa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Valor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Participação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Tarifa Média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7369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Metropolitana 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2,00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36,14%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0,72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7369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Metropolitana 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3,00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42,31%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1,27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7369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Metropolitana 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2,50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3,56%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0,09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7369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Urbana 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1,50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3,89%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0,06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7369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Urbana 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2,00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14,10%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0,28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1237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1237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Média Ponderada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100%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 R$                      2,42 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184724"/>
              </p:ext>
            </p:extLst>
          </p:nvPr>
        </p:nvGraphicFramePr>
        <p:xfrm>
          <a:off x="1212981" y="597157"/>
          <a:ext cx="9983754" cy="2656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54833"/>
                <a:gridCol w="2014658"/>
                <a:gridCol w="2350436"/>
                <a:gridCol w="2663827"/>
              </a:tblGrid>
              <a:tr h="16473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Passageiros Pagante por Faixa Tarifária no STPC/DF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64731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Faixa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Valor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Participação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Tarifa Média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Metropolitana 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2,00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36,27%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0,73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Metropolitana 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3,00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40,52%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1,22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Metropolitana 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2,50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3,41%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0,09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Urbana 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1,50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4,45%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0,07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Urbana 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2,00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13,50%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0,27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Urbana 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1,50 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1,83%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0,03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4731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3965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Média Ponderada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100,00%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 R$                      2,39 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4806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052446"/>
              </p:ext>
            </p:extLst>
          </p:nvPr>
        </p:nvGraphicFramePr>
        <p:xfrm>
          <a:off x="755782" y="615828"/>
          <a:ext cx="10898155" cy="57164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5464"/>
                <a:gridCol w="2199177"/>
                <a:gridCol w="2565711"/>
                <a:gridCol w="2907803"/>
              </a:tblGrid>
              <a:tr h="16580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Simulação Reajuste - Passageiros Pagante por Faixa Tarifária nas Bacias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65806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Faixa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Valor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Participação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Tarifa Média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Metropolitana 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3,00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36,14%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1,08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Metropolitana 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4,00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42,31%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1,69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Metropolitana 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3,50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3,56%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0,12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Urbana 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2,50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3,89%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0,10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Urbana 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3,00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14,10%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0,42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17409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Média Ponderada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100%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3,42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     1,00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29,2%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165806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17409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16580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Simulação Reajuste -Passageiros Pagante por Faixa Tarifária nas Bacias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7409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Faixa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Valor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Participação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Tarifa Média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Metropolitana 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2,50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36,14%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0,90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Metropolitana 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3,50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42,31%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1,48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Metropolitana 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3,00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3,56%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0,11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Urbana 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2,00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3,89%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0,08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Urbana 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2,50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14,10%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0,35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17409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Média Ponderada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100%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               2,92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  <a:tr h="30010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               0,50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20,6%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87" marR="6487" marT="648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755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956589"/>
              </p:ext>
            </p:extLst>
          </p:nvPr>
        </p:nvGraphicFramePr>
        <p:xfrm>
          <a:off x="650788" y="576651"/>
          <a:ext cx="10857471" cy="58818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3217"/>
                <a:gridCol w="1432439"/>
                <a:gridCol w="1370159"/>
                <a:gridCol w="1432439"/>
                <a:gridCol w="1370159"/>
                <a:gridCol w="1411679"/>
                <a:gridCol w="1567379"/>
              </a:tblGrid>
              <a:tr h="448307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Situação Contratual das Bacias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Piracicabana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Pioneira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Urbi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Marechal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São José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Passageiros Mês Edital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4.442.759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6.032.365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4.161.616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4.269.689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5.200.388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24.106.816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Técnica Atual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3,3653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3,2532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984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14.166.180,02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17.138.551,96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14.005.086,89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13.940.961,55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16.917.901,16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76.723.800,07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Média Ponderada Bacias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2,42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(passag X tarifa técnica)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58.338.495,53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Saldo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-R$      18.385.304,54</a:t>
                      </a:r>
                      <a:r>
                        <a:rPr lang="pt-BR" sz="1200" u="none" strike="noStrike" dirty="0">
                          <a:effectLst/>
                        </a:rPr>
                        <a:t> </a:t>
                      </a:r>
                      <a:endParaRPr lang="pt-BR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Tarifa Usuário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-0,76266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-31,51%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448307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Situação Efetiva das Bacias - outubro 2014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Piracicabana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Pioneira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Urbi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Marechal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São José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37983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Passageiro pagantes mês out 2014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5.950.976,0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4.133.682,0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5.321.408,0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4.464.555,0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4.485.536,0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24.356.157,0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37983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de demanda prevista més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1.508.217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-1.898.683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1.159.792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194.866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-714.852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249.341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Técnica Atual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3,3653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3,2532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984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18.975.282,07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R$ 11.744.203,93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17.908.134,34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R$ 14.577.218,53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14.592.345,72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77.517.366,64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Média Ponderada Bacias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2,42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(passag X tarifa técnica)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58.941.899,94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Saldo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-R$      18.575.466,70 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Tarifa Usuário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-0,76266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0307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SITUAÇÃO</a:t>
                      </a:r>
                      <a:r>
                        <a:rPr lang="pt-BR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ATUAL EM OUT/2014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-31,51%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526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95830"/>
              </p:ext>
            </p:extLst>
          </p:nvPr>
        </p:nvGraphicFramePr>
        <p:xfrm>
          <a:off x="815547" y="807306"/>
          <a:ext cx="10560906" cy="5962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11126"/>
                <a:gridCol w="1393313"/>
                <a:gridCol w="1332733"/>
                <a:gridCol w="1393313"/>
                <a:gridCol w="1332733"/>
                <a:gridCol w="1373120"/>
                <a:gridCol w="1524568"/>
              </a:tblGrid>
              <a:tr h="42570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Situação Contratual das Bacias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Piracicabana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Pioneira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Urbi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Marechal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São José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Passageiros Mês Edital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4.442.759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6.032.365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4.161.616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4.269.689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5.200.388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24.106.816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Técnica Atual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3,3653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3,2532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926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14.166.180,02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17.138.551,96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14.005.086,89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13.940.961,55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16.917.901,16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76.723.800,07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Média Ponderada Bacias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2,42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(passag X tarifa técnica)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58.338.495,53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Saldo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-R$      18.385.304,54 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Tarifa Usuário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-0,76266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-31,51%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42570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Situação Efetiva das Bacias - outubro 2014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Piracicabana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Pioneira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Urbi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Marechal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São José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36068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Passageiro pagantes mês out 2014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5.950.976,0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4.133.682,0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5.321.408,0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4.464.555,0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4.485.536,0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24.356.157,0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36068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de demanda prevista més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1.508.217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-1.898.683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1.159.792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194.866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-714.852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249.341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Técnica Atual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3,3653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3,2532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926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18.975.282,07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R$ 11.744.203,93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17.908.134,34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R$ 14.577.218,53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14.592.345,72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77.517.366,64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Média Ponderada Bacias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2,92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(passag X tarifa técnica)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71.119.978,44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Saldo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-R$        6.397.388,20 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Tarifa Usuário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-0,26266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0208"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SIMULAÇÃO COM AUMENTO DE R$ 0,50 EM TODAS AS FAIXAS TARIFÁRIAS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-9,00%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8884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97146"/>
              </p:ext>
            </p:extLst>
          </p:nvPr>
        </p:nvGraphicFramePr>
        <p:xfrm>
          <a:off x="782595" y="691978"/>
          <a:ext cx="10668000" cy="6135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548"/>
                <a:gridCol w="1407441"/>
                <a:gridCol w="1346249"/>
                <a:gridCol w="1407441"/>
                <a:gridCol w="1346249"/>
                <a:gridCol w="1387044"/>
                <a:gridCol w="1540028"/>
              </a:tblGrid>
              <a:tr h="441401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2100" u="none" strike="noStrike" dirty="0">
                          <a:effectLst/>
                        </a:rPr>
                        <a:t>Situação Contratual das Bacias</a:t>
                      </a:r>
                      <a:endParaRPr lang="pt-BR" sz="2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Piracicabana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Pioneira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Urbi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Marechal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São José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Passageiros Mês Edital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4.442.759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6.032.365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4.161.616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4.269.689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5.200.388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24.106.816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Técnica Atual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3,3653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3,2532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661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14.166.180,02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17.138.551,96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14.005.086,89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13.940.961,55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16.917.901,16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76.723.800,07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Média Ponderada Bacias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2,42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(passag X tarifa técnica)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58.338.495,53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Saldo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-R$      18.385.304,54 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Tarifa Usuário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-0,76266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-31,51%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441401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2100" u="none" strike="noStrike" dirty="0">
                          <a:effectLst/>
                        </a:rPr>
                        <a:t>Situação Efetiva das Bacias - outubro 2014</a:t>
                      </a:r>
                      <a:endParaRPr lang="pt-BR" sz="2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Piracicabana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Pioneira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Urbi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Marechal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São José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73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37398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Passageiro pagantes mês out 2014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5.950.976,0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4.133.682,0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5.321.408,0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4.464.555,0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4.485.536,0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24.356.157,0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37398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de demanda prevista més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1.508.217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-1.898.683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1.159.792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194.866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-714.852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249.341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Técnica Atual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3,3653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3,2532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3,18266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20661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18.975.282,07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R$ 11.744.203,93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 17.908.134,34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R$ 14.577.218,53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 R$  14.592.345,72 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77.517.366,64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Tarifa Média Ponderada Bacias 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3,42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Receita total Mensal (passag X tarifa técnica)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R$       83.298.056,94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Saldo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</a:t>
                      </a:r>
                      <a:r>
                        <a:rPr lang="pt-BR" sz="1200" b="1" u="none" strike="noStrike" dirty="0">
                          <a:effectLst/>
                        </a:rPr>
                        <a:t>R$         5.780.690,30 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Diferença Tarifa Usuário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0,23734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  <a:tr h="197221"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SIMULAÇÃO COM AUMENTO DE R$ 1,00 EM TODAS AS FAIXAS TARIFÁRIAS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66" marR="7066" marT="70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6,94%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66" marR="7066" marT="706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618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601107"/>
              </p:ext>
            </p:extLst>
          </p:nvPr>
        </p:nvGraphicFramePr>
        <p:xfrm>
          <a:off x="1021492" y="799067"/>
          <a:ext cx="9877166" cy="52886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4978"/>
                <a:gridCol w="1358569"/>
                <a:gridCol w="1358569"/>
                <a:gridCol w="1376928"/>
                <a:gridCol w="2276523"/>
                <a:gridCol w="2331599"/>
              </a:tblGrid>
              <a:tr h="82946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 dirty="0">
                          <a:effectLst/>
                        </a:rPr>
                        <a:t>PAGAMENTOS DE PNE E PLE - OUTUBRO 2014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96755"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967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 dirty="0">
                          <a:effectLst/>
                        </a:rPr>
                        <a:t>Mês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PLE 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PNE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Total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Tarifa Média Atual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 dirty="0">
                          <a:effectLst/>
                        </a:rPr>
                        <a:t>Total Custeio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201071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 dirty="0">
                          <a:effectLst/>
                        </a:rPr>
                        <a:t>out/14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5.647.845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2.172.883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7.820.728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 R$                        2,42 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 R$      18.926.161,76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6357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 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 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 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201071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mar/15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 dirty="0">
                          <a:effectLst/>
                        </a:rPr>
                        <a:t>5.647.845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 dirty="0">
                          <a:effectLst/>
                        </a:rPr>
                        <a:t>2.172.883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 dirty="0">
                          <a:effectLst/>
                        </a:rPr>
                        <a:t>7.820.728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 R$                        3,42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 R$      26.746.889,76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03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UARIO\Downloads\Santa Maria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0675" y="147637"/>
            <a:ext cx="8217725" cy="6562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ARIO\Downloads\Gama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261" y="147637"/>
            <a:ext cx="8746435" cy="6562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UARIO\Downloads\Gama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5537" y="147637"/>
            <a:ext cx="7400925" cy="6562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537" y="147637"/>
            <a:ext cx="7400925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898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1905303"/>
              </p:ext>
            </p:extLst>
          </p:nvPr>
        </p:nvGraphicFramePr>
        <p:xfrm>
          <a:off x="988541" y="963827"/>
          <a:ext cx="9934832" cy="5436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495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85212"/>
              </p:ext>
            </p:extLst>
          </p:nvPr>
        </p:nvGraphicFramePr>
        <p:xfrm>
          <a:off x="947350" y="261263"/>
          <a:ext cx="10559842" cy="6258691"/>
        </p:xfrm>
        <a:graphic>
          <a:graphicData uri="http://schemas.openxmlformats.org/drawingml/2006/table">
            <a:tbl>
              <a:tblPr/>
              <a:tblGrid>
                <a:gridCol w="914107"/>
                <a:gridCol w="914107"/>
                <a:gridCol w="914107"/>
                <a:gridCol w="914107"/>
                <a:gridCol w="914107"/>
                <a:gridCol w="914107"/>
                <a:gridCol w="914107"/>
                <a:gridCol w="1161678"/>
                <a:gridCol w="1356878"/>
                <a:gridCol w="1642537"/>
              </a:tblGrid>
              <a:tr h="485990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Propostas para o Fim da Operação Branca - BRT SUL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9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Alternativa 1 - Sem nenhuma intervenção nos terminais de Integração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Passageiros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Tarifa Técnica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Receita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208.689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2,8411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R$        592.906,32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Retirada da Linha Paradora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 dentro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 Terminal de Integração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362.196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2,8411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R$    1.029.035,06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Linha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Paradora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passaria a circular dentro do Gama até a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Rodoviária  (</a:t>
                      </a:r>
                      <a:r>
                        <a:rPr lang="pt-BR" sz="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troncal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9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Operada por veiculos Padron 13,20 piso baixo com acesso exclusivo pela porta Dianteira Direita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os </a:t>
                      </a:r>
                      <a:r>
                        <a:rPr lang="pt-BR" sz="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veiculos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já possuem validadores e irão operar na Plataforma leste do Gama e na plataforma superior da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Rodoviária</a:t>
                      </a:r>
                      <a:r>
                        <a:rPr lang="pt-BR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do </a:t>
                      </a:r>
                      <a:r>
                        <a:rPr lang="pt-BR" sz="9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PPiloto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Tarifa de R$ 3,00 com pagamento exclusivo em cartão Bilhete único (GDF continua arcando com o PNE e PLE)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Alteração das Tarifas das linhas Alimentadoras para R$ 3,00 (não haveria cobrança nas linha troncais expressas)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9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Data proximo domingo dia 15 /02/2015 custo zero para a empresa e sistema ( sem cobrador)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9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Sistema integrado continua funcionando com opção de linhas expressa e paradoras no BRT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611"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Da mesma forma para Santa Maria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9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Alternativa 2 - </a:t>
                      </a:r>
                      <a:r>
                        <a:rPr lang="pt-BR" sz="9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Com intervenção </a:t>
                      </a:r>
                      <a:r>
                        <a:rPr lang="pt-BR" sz="9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nos terminais de Integração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Colocação de validadores tipo V3 em todos os acessos dos terminiais de integração e Rodoviária do Plano Piloto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acordo com o volume da demanda (necessidade de 30 validadores e cerca de 10 cobradores por turno de 6 horas)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Custo de validadores arcados pela Empresa Pioneira que exige dupla contagem dentro dos terminais de integração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8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Sistema Integrado Funcionando com linhas Expressa e paradoras do BRT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9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Cada Usuários pagará apenas R$ 3,00  e o GDF arcará com duas tarifas Técnicas por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viagem (aproximadamente R$ 3.250.000 por mês)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desgaste com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imagem de um sistema integrado adaptado e podendo acarretar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interferência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 obra do BRT ainda não entregue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Foram 208.689 passageiros transportados no mês de nov/2014 no Gama e 362.196 passageiros mês em Santa Maria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9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Alternativa 3 - Sem nenhuma intervenção nos terminais de Integração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 duas linhas Expressas e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Paradoras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passam a captar passageiros dentro da cidade do gama e de Santa Maria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9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Sistema integrado deixa de operar dentro dos Terminais de </a:t>
                      </a:r>
                      <a:r>
                        <a:rPr lang="pt-BR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integração </a:t>
                      </a:r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 Gama e Santa Maria.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Tarifa de R$ 3,00 por passageiros Transportados e 2,8411 - Tarifa Técnica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03">
                <a:tc gridSpan="10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os Serviços já prestados em Dez/2014 e Janeiro de 2015 passam a ser pagos com base no número de passageiros 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203">
                <a:tc gridSpan="9"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que utilizaram as linhas alimentadoras multiplicado pela tarifa Técnicas da empresa pioneira.</a:t>
                      </a: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61" marR="8061" marT="80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826538"/>
              </p:ext>
            </p:extLst>
          </p:nvPr>
        </p:nvGraphicFramePr>
        <p:xfrm>
          <a:off x="1436914" y="811761"/>
          <a:ext cx="8780106" cy="5495730"/>
        </p:xfrm>
        <a:graphic>
          <a:graphicData uri="http://schemas.openxmlformats.org/drawingml/2006/table">
            <a:tbl>
              <a:tblPr/>
              <a:tblGrid>
                <a:gridCol w="6739557"/>
                <a:gridCol w="2040549"/>
              </a:tblGrid>
              <a:tr h="4196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"OPERAÇÃO BRANCA" - EXPRESSO DF-SUL (BRT)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196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POSIÇÃO: 02/02/2015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39658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VALOR À PAGAR 2014 (RECONHECIMENTO DE DÍVIDA) - A (R$)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4.167.736,98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VALOR TOTAL À PAGAR 2015 - D = (B-C) (R$)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4.035.225,66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 Valor à Pagar 2015 - B (R$)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4.043.117,36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- Glosa (R$) - C (R$)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7.891,70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1967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VALOR À PAGAR (2014 + 2015) - E = (A+D) (R$)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8.202.962,64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1967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VALOR PAGO - F (R$)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26.348.892,09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39658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VALOR "OPERAÇÃO BRANCA" - G = (E+F)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34.551.854,73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89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435614"/>
              </p:ext>
            </p:extLst>
          </p:nvPr>
        </p:nvGraphicFramePr>
        <p:xfrm>
          <a:off x="1024265" y="347670"/>
          <a:ext cx="10412627" cy="5741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796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/>
          <p:nvPr/>
        </p:nvGraphicFramePr>
        <p:xfrm>
          <a:off x="1235034" y="403761"/>
          <a:ext cx="10224654" cy="627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060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475561"/>
              </p:ext>
            </p:extLst>
          </p:nvPr>
        </p:nvGraphicFramePr>
        <p:xfrm>
          <a:off x="946343" y="812268"/>
          <a:ext cx="9753600" cy="5453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3075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431484"/>
              </p:ext>
            </p:extLst>
          </p:nvPr>
        </p:nvGraphicFramePr>
        <p:xfrm>
          <a:off x="864975" y="313034"/>
          <a:ext cx="10330248" cy="59927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5989"/>
                <a:gridCol w="1409794"/>
                <a:gridCol w="1467506"/>
                <a:gridCol w="1418039"/>
                <a:gridCol w="1352083"/>
                <a:gridCol w="1211928"/>
                <a:gridCol w="1244909"/>
              </a:tblGrid>
              <a:tr h="153005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PROPOSTAS DO EDITAL DE LICITAÇÃO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5300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BACIA 1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BACIA 3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TOTAL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4240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PASSAGEIROS ANO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53.313.103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72.388.379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49.939.394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51.236.268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62.404.652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289.281.796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5114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QUILOMETRAGEM ANO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28.892.401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38.022.044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28.699.819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29.315.856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39.113.510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164.043.630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6880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    =&gt; MINIÔNIBUS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3.497.799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3.451.603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2.064.120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3.587.210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2.963.104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15.563.836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300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    =&gt; BÁSICO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22.460.811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28.428.923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22.620.730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23.124.409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33.350.020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129.984.893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6880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    =&gt; ARTICULADO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2.933.791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6.141.518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4.014.969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2.604.237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2.800.386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18.494.901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6880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FROTA ALOCADA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417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640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483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464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576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2.580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6880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    =&gt; MINIÔNIBUS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57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79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336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300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    =&gt; BÁSICO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324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497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361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352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467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2.001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6880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    =&gt; ARTICULADO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74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65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243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300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IPK *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1,8452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1,9039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1,7401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1,7477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1,5955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1,7634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6298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TARIFA EDITAL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2,6584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2,5902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2,8309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2,7192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2,7093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2,7016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6319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TARIFA PROPOSTA VENCEDORA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2,6555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2,3661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2,8026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2,7192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2,7093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2,6505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6319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TARIFA 1</a:t>
                      </a:r>
                      <a:r>
                        <a:rPr lang="pt-BR" sz="1200" u="none" strike="noStrike" baseline="30000" dirty="0">
                          <a:effectLst/>
                        </a:rPr>
                        <a:t>o</a:t>
                      </a:r>
                      <a:r>
                        <a:rPr lang="pt-BR" sz="1200" u="none" strike="noStrike" dirty="0">
                          <a:effectLst/>
                        </a:rPr>
                        <a:t> REAJUSTE  2013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2,8321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2,5234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2,989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2,8895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2,8268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6319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TARIFA 2</a:t>
                      </a:r>
                      <a:r>
                        <a:rPr lang="pt-BR" sz="1200" u="none" strike="noStrike" baseline="30000" dirty="0">
                          <a:effectLst/>
                        </a:rPr>
                        <a:t>o</a:t>
                      </a:r>
                      <a:r>
                        <a:rPr lang="pt-BR" sz="1200" u="none" strike="noStrike" dirty="0">
                          <a:effectLst/>
                        </a:rPr>
                        <a:t> REAJUSTE  2014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3,1886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2,8411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3,3653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3,2651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3,2532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3,1827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6319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PERCENTUAL DO 1</a:t>
                      </a:r>
                      <a:r>
                        <a:rPr lang="pt-BR" sz="1200" u="none" strike="noStrike" baseline="30000" dirty="0">
                          <a:effectLst/>
                        </a:rPr>
                        <a:t>o</a:t>
                      </a:r>
                      <a:r>
                        <a:rPr lang="pt-BR" sz="1200" u="none" strike="noStrike" dirty="0">
                          <a:effectLst/>
                        </a:rPr>
                        <a:t> REAJUSTE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6,65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6,65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6,65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6,65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6,65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6,65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6319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PERCENTUAL DO 2</a:t>
                      </a:r>
                      <a:r>
                        <a:rPr lang="pt-BR" sz="1200" u="none" strike="noStrike" baseline="30000" dirty="0">
                          <a:effectLst/>
                        </a:rPr>
                        <a:t>o</a:t>
                      </a:r>
                      <a:r>
                        <a:rPr lang="pt-BR" sz="1200" u="none" strike="noStrike" dirty="0">
                          <a:effectLst/>
                        </a:rPr>
                        <a:t> REAJUSTE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12,59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12,59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12,59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12,59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12,59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12,59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3005"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Fonte: Edital de concorrência - Agosto/2012 - Secretaria de Estado de Transportes/DF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2976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* O total refere-se ao IPK médio das bacias.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3005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u="none" strike="noStrike" dirty="0">
                          <a:effectLst/>
                        </a:rPr>
                        <a:t>Piracicabana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u="none" strike="noStrike" dirty="0">
                          <a:effectLst/>
                        </a:rPr>
                        <a:t>Pioneira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u="none" strike="noStrike" dirty="0">
                          <a:effectLst/>
                        </a:rPr>
                        <a:t>Urbi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u="none" strike="noStrike" dirty="0">
                          <a:effectLst/>
                        </a:rPr>
                        <a:t>Marechal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u="none" strike="noStrike" dirty="0">
                          <a:effectLst/>
                        </a:rPr>
                        <a:t>São José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15300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1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2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3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4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BACIA 5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>
                          <a:effectLst/>
                        </a:rPr>
                        <a:t>TOTAL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4240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PASSAGEIROS - MÊS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4.442.759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6.032.365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4.161.616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4.269.689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5.200.388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24.106.816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5114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 - QUILOMETRAGEM - MÊS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2.407.700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3.168.504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2.391.652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2.442.988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3.259.459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>
                          <a:effectLst/>
                        </a:rPr>
                        <a:t>13.670.303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59741"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59741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Fonte: Cálculos GCT.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endParaRPr lang="pt-BR" sz="1200"/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  <a:tr h="263193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Receita total (</a:t>
                      </a:r>
                      <a:r>
                        <a:rPr lang="pt-BR" sz="1200" u="none" strike="noStrike" dirty="0" err="1">
                          <a:effectLst/>
                        </a:rPr>
                        <a:t>passag</a:t>
                      </a:r>
                      <a:r>
                        <a:rPr lang="pt-BR" sz="1200" u="none" strike="noStrike" dirty="0">
                          <a:effectLst/>
                        </a:rPr>
                        <a:t> X tarifa técnica)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14.166.180,0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17.138.552,0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14.005.086,9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13.940.961,6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16.917.901,2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u="none" strike="noStrike" dirty="0">
                          <a:effectLst/>
                        </a:rPr>
                        <a:t>76.723.800,1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28" marR="3828" marT="382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5907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132542"/>
              </p:ext>
            </p:extLst>
          </p:nvPr>
        </p:nvGraphicFramePr>
        <p:xfrm>
          <a:off x="1436915" y="1931439"/>
          <a:ext cx="9461241" cy="4142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3747"/>
                <a:gridCol w="3153747"/>
                <a:gridCol w="3153747"/>
              </a:tblGrid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Tipo de Linha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Passagem Integral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Decreto n°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Metropolitana 1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R$ 2,00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26.501/2005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Metropolitana 2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R$ 3,00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26.501/2005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Metropolitana 3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R$ 2,50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28.087/2007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Urbana 1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R$ 1,50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26.501/2005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Urbana 2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R$ 2,00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26.501/2005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  <a:tr h="591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Urbana 3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R$ 1,50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effectLst/>
                        </a:rPr>
                        <a:t>30.012/2009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55576" y="817859"/>
            <a:ext cx="944258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Valores das Tarifas Pagas pelos Usuários do STPC/DF</a:t>
            </a:r>
            <a:endParaRPr kumimoji="0" lang="pt-BR" altLang="pt-B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391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353953"/>
              </p:ext>
            </p:extLst>
          </p:nvPr>
        </p:nvGraphicFramePr>
        <p:xfrm>
          <a:off x="391887" y="578497"/>
          <a:ext cx="11467321" cy="5477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4382"/>
                <a:gridCol w="1339443"/>
                <a:gridCol w="1431031"/>
                <a:gridCol w="1259306"/>
                <a:gridCol w="1316549"/>
                <a:gridCol w="1305099"/>
                <a:gridCol w="1042887"/>
                <a:gridCol w="1498624"/>
              </a:tblGrid>
              <a:tr h="518391"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PASSAGEIROS TRANSPORTADOS POR FAIXA TARIFÁRIA NAS BACIAS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5387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Operador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Metropolitano 1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Metropolitano 2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Metropolitano 3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Urbano 1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Urbano 2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Urbano 3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Total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47095"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2,00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   3,00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2,50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1,50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     2,00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 R$                1,50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 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511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AUTO VIAÇÃO MARECHAL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2.416.774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1.305.964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158.535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447.870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190.471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4.519.614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511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SÃO JOSÉ - NOVO CONTRATO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2.345.103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1.704.109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79.233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256.170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185.237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4.569.852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511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URBI - MOBILIDADE URBANA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1.720.523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2.993.507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683.858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5.397.888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511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PIONEIRA NOVO CONTRATO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782.915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2.322.985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639.890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106.142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315.494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4.167.426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5387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VIAÇÃO PIRACICABANA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1.636.605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2.095.417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148.869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2.097.797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 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5.978.688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511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Total Passageiros Mês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8.901.920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10.421.982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877.658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959.051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3.472.857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24.633.468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5387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Participação % no Total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36,14%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42,31%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3,56%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3,89%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14,10%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0,00%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100,00%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50773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Receitas Mensal Bacias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  17.803.840,00 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    31.265.946,00 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  2.194.145,00 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   1.438.576,50 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   6.945.714,00 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</a:t>
                      </a:r>
                      <a:r>
                        <a:rPr lang="pt-BR" sz="1300" u="none" strike="noStrike" dirty="0" smtClean="0">
                          <a:effectLst/>
                        </a:rPr>
                        <a:t>                  </a:t>
                      </a:r>
                      <a:r>
                        <a:rPr lang="pt-BR" sz="1300" u="none" strike="noStrike" dirty="0">
                          <a:effectLst/>
                        </a:rPr>
                        <a:t>-   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u="none" strike="noStrike" dirty="0">
                          <a:effectLst/>
                        </a:rPr>
                        <a:t> R$     59.648.221,50 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47095"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Tarifa média Bacias</a:t>
                      </a:r>
                      <a:endParaRPr lang="pt-BR" sz="14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 R$     </a:t>
                      </a:r>
                      <a:r>
                        <a:rPr lang="pt-BR" sz="1400" u="none" strike="noStrike" dirty="0" smtClean="0">
                          <a:effectLst/>
                        </a:rPr>
                        <a:t>          </a:t>
                      </a:r>
                      <a:r>
                        <a:rPr lang="pt-BR" sz="1400" u="none" strike="noStrike" dirty="0">
                          <a:effectLst/>
                        </a:rPr>
                        <a:t>2,42 </a:t>
                      </a:r>
                      <a:endParaRPr lang="pt-B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402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2718308"/>
              </p:ext>
            </p:extLst>
          </p:nvPr>
        </p:nvGraphicFramePr>
        <p:xfrm>
          <a:off x="630195" y="469557"/>
          <a:ext cx="10824519" cy="5894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0344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2489</Words>
  <Application>Microsoft Office PowerPoint</Application>
  <PresentationFormat>Widescreen</PresentationFormat>
  <Paragraphs>1112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Lucida Sans Unicode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adonis ribeiro</dc:creator>
  <cp:lastModifiedBy>adonis ribeiro</cp:lastModifiedBy>
  <cp:revision>41</cp:revision>
  <cp:lastPrinted>2015-06-15T13:42:48Z</cp:lastPrinted>
  <dcterms:created xsi:type="dcterms:W3CDTF">2015-02-06T13:00:11Z</dcterms:created>
  <dcterms:modified xsi:type="dcterms:W3CDTF">2015-06-15T13:58:37Z</dcterms:modified>
</cp:coreProperties>
</file>