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Arimo Bold" charset="1" panose="020B0704020202020204"/>
      <p:regular r:id="rId30"/>
    </p:embeddedFont>
    <p:embeddedFont>
      <p:font typeface="Arimo" charset="1" panose="020B0604020202020204"/>
      <p:regular r:id="rId32"/>
    </p:embeddedFont>
    <p:embeddedFont>
      <p:font typeface="Montserrat" charset="1" panose="00000500000000000000"/>
      <p:regular r:id="rId33"/>
    </p:embeddedFont>
    <p:embeddedFont>
      <p:font typeface="Heebo Light" charset="1" panose="00000400000000000000"/>
      <p:regular r:id="rId36"/>
    </p:embeddedFont>
    <p:embeddedFont>
      <p:font typeface="Heebo Bold" charset="1" panose="000008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notesMasters/notesMaster1.xml" Type="http://schemas.openxmlformats.org/officeDocument/2006/relationships/notesMaster"/><Relationship Id="rId28" Target="theme/theme2.xml" Type="http://schemas.openxmlformats.org/officeDocument/2006/relationships/theme"/><Relationship Id="rId29" Target="notesSlides/notesSlide1.xml" Type="http://schemas.openxmlformats.org/officeDocument/2006/relationships/notes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notesSlides/notesSlide2.xml" Type="http://schemas.openxmlformats.org/officeDocument/2006/relationships/notes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notesSlides/notesSlide3.xml" Type="http://schemas.openxmlformats.org/officeDocument/2006/relationships/notesSlide"/><Relationship Id="rId35" Target="notesSlides/notesSlide4.xml" Type="http://schemas.openxmlformats.org/officeDocument/2006/relationships/notesSlide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notesSlides/notesSlide5.xml" Type="http://schemas.openxmlformats.org/officeDocument/2006/relationships/notesSlide"/><Relationship Id="rId39" Target="notesSlides/notesSlide6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7.xml" Type="http://schemas.openxmlformats.org/officeDocument/2006/relationships/notesSlide"/><Relationship Id="rId41" Target="notesSlides/notesSlide8.xml" Type="http://schemas.openxmlformats.org/officeDocument/2006/relationships/notesSlide"/><Relationship Id="rId42" Target="notesSlides/notesSlide9.xml" Type="http://schemas.openxmlformats.org/officeDocument/2006/relationships/notesSlide"/><Relationship Id="rId43" Target="notesSlides/notesSlide10.xml" Type="http://schemas.openxmlformats.org/officeDocument/2006/relationships/notesSlide"/><Relationship Id="rId44" Target="notesSlides/notesSlide11.xml" Type="http://schemas.openxmlformats.org/officeDocument/2006/relationships/notesSlide"/><Relationship Id="rId45" Target="notesSlides/notesSlide12.xml" Type="http://schemas.openxmlformats.org/officeDocument/2006/relationships/notesSlide"/><Relationship Id="rId46" Target="notesSlides/notesSlide13.xml" Type="http://schemas.openxmlformats.org/officeDocument/2006/relationships/notesSlide"/><Relationship Id="rId47" Target="notesSlides/notesSlide14.xml" Type="http://schemas.openxmlformats.org/officeDocument/2006/relationships/notesSlide"/><Relationship Id="rId48" Target="notesSlides/notesSlide15.xml" Type="http://schemas.openxmlformats.org/officeDocument/2006/relationships/notesSlide"/><Relationship Id="rId49" Target="notesSlides/notesSlide16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7.xml" Type="http://schemas.openxmlformats.org/officeDocument/2006/relationships/notesSlide"/><Relationship Id="rId51" Target="notesSlides/notesSlide18.xml" Type="http://schemas.openxmlformats.org/officeDocument/2006/relationships/notesSlide"/><Relationship Id="rId52" Target="notesSlides/notesSlide19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29.png" Type="http://schemas.openxmlformats.org/officeDocument/2006/relationships/image"/><Relationship Id="rId4" Target="../media/image3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31.png" Type="http://schemas.openxmlformats.org/officeDocument/2006/relationships/image"/><Relationship Id="rId4" Target="../media/image3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media/image3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Relationship Id="rId6" Target="../media/image4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42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43.jpe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43.jpeg" Type="http://schemas.openxmlformats.org/officeDocument/2006/relationships/image"/><Relationship Id="rId4" Target="../media/image4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4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4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Relationship Id="rId8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2044700"/>
            <a:ext cx="9445526" cy="6121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25"/>
              </a:lnSpc>
            </a:pPr>
            <a:r>
              <a:rPr lang="en-US" sz="7687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Diagnóstico da Situação Computacional do Governo do Distrito Federal - GDF</a:t>
            </a:r>
          </a:p>
        </p:txBody>
      </p:sp>
      <p:sp>
        <p:nvSpPr>
          <p:cNvPr name="Freeform 7" id="7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510431"/>
            <a:ext cx="5660975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4375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Aquisições de TIC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58912" y="1702098"/>
            <a:ext cx="9856291" cy="2696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562"/>
              </a:lnSpc>
              <a:spcBef>
                <a:spcPct val="0"/>
              </a:spcBef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São vitais para a administração pública, pois viabilizam o acesso a tecnologias modernas que tornam a gestão mais ágil, eficiente e segura. Uma estratégia bem planejada permite atualizar e integrar sistemas, otimizar o uso de recursos públicos e garantir a continuidade dos serviços oferecidos.</a:t>
            </a:r>
          </a:p>
        </p:txBody>
      </p:sp>
      <p:sp>
        <p:nvSpPr>
          <p:cNvPr name="Freeform 8" id="8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5143500"/>
            <a:ext cx="4645201" cy="1858081"/>
          </a:xfrm>
          <a:custGeom>
            <a:avLst/>
            <a:gdLst/>
            <a:ahLst/>
            <a:cxnLst/>
            <a:rect r="r" b="b" t="t" l="l"/>
            <a:pathLst>
              <a:path h="1858081" w="4645201">
                <a:moveTo>
                  <a:pt x="0" y="0"/>
                </a:moveTo>
                <a:lnTo>
                  <a:pt x="4645201" y="0"/>
                </a:lnTo>
                <a:lnTo>
                  <a:pt x="4645201" y="1858081"/>
                </a:lnTo>
                <a:lnTo>
                  <a:pt x="0" y="1858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78272" y="5143500"/>
            <a:ext cx="4663068" cy="1858081"/>
          </a:xfrm>
          <a:custGeom>
            <a:avLst/>
            <a:gdLst/>
            <a:ahLst/>
            <a:cxnLst/>
            <a:rect r="r" b="b" t="t" l="l"/>
            <a:pathLst>
              <a:path h="1858081" w="4663068">
                <a:moveTo>
                  <a:pt x="0" y="0"/>
                </a:moveTo>
                <a:lnTo>
                  <a:pt x="4663068" y="0"/>
                </a:lnTo>
                <a:lnTo>
                  <a:pt x="4663068" y="1858081"/>
                </a:lnTo>
                <a:lnTo>
                  <a:pt x="0" y="1858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7620706"/>
            <a:ext cx="4645201" cy="1858081"/>
          </a:xfrm>
          <a:custGeom>
            <a:avLst/>
            <a:gdLst/>
            <a:ahLst/>
            <a:cxnLst/>
            <a:rect r="r" b="b" t="t" l="l"/>
            <a:pathLst>
              <a:path h="1858081" w="4645201">
                <a:moveTo>
                  <a:pt x="0" y="0"/>
                </a:moveTo>
                <a:lnTo>
                  <a:pt x="4645201" y="0"/>
                </a:lnTo>
                <a:lnTo>
                  <a:pt x="4645201" y="1858080"/>
                </a:lnTo>
                <a:lnTo>
                  <a:pt x="0" y="1858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396138" y="7620706"/>
            <a:ext cx="4645201" cy="1858081"/>
          </a:xfrm>
          <a:custGeom>
            <a:avLst/>
            <a:gdLst/>
            <a:ahLst/>
            <a:cxnLst/>
            <a:rect r="r" b="b" t="t" l="l"/>
            <a:pathLst>
              <a:path h="1858081" w="4645201">
                <a:moveTo>
                  <a:pt x="0" y="0"/>
                </a:moveTo>
                <a:lnTo>
                  <a:pt x="4645202" y="0"/>
                </a:lnTo>
                <a:lnTo>
                  <a:pt x="4645202" y="1858080"/>
                </a:lnTo>
                <a:lnTo>
                  <a:pt x="0" y="18580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4982225" y="628077"/>
            <a:ext cx="12169399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4375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Infraestrutura de Tecnologia da Informação e Comunicação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89904" y="3870764"/>
            <a:ext cx="16707994" cy="1353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562"/>
              </a:lnSpc>
              <a:spcBef>
                <a:spcPct val="0"/>
              </a:spcBef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Os equipamentos de infraestrutura de TIC são vitais para a administração pública, pois sustentam a operação dos sistemas digitais e garantem a continuidade e segurança dos serviços oferecidos ao cidadão.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3645547" cy="3626852"/>
          </a:xfrm>
          <a:custGeom>
            <a:avLst/>
            <a:gdLst/>
            <a:ahLst/>
            <a:cxnLst/>
            <a:rect r="r" b="b" t="t" l="l"/>
            <a:pathLst>
              <a:path h="3626852" w="3645547">
                <a:moveTo>
                  <a:pt x="0" y="0"/>
                </a:moveTo>
                <a:lnTo>
                  <a:pt x="3645547" y="0"/>
                </a:lnTo>
                <a:lnTo>
                  <a:pt x="3645547" y="3626852"/>
                </a:lnTo>
                <a:lnTo>
                  <a:pt x="0" y="3626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4065" y="6350121"/>
            <a:ext cx="6274265" cy="2482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15315" indent="-307658" lvl="1">
              <a:lnSpc>
                <a:spcPts val="4275"/>
              </a:lnSpc>
              <a:buFont typeface="Arial"/>
              <a:buChar char="•"/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Servidores</a:t>
            </a:r>
          </a:p>
          <a:p>
            <a:pPr algn="l" marL="593726" indent="-296863" lvl="1">
              <a:lnSpc>
                <a:spcPts val="4125"/>
              </a:lnSpc>
              <a:buFont typeface="Arial"/>
              <a:buChar char="•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Redes de dados</a:t>
            </a:r>
          </a:p>
          <a:p>
            <a:pPr algn="l" marL="615315" indent="-307658" lvl="1">
              <a:lnSpc>
                <a:spcPts val="6982"/>
              </a:lnSpc>
              <a:buFont typeface="Arial"/>
              <a:buChar char="•"/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Dispositivos de armazenamento</a:t>
            </a:r>
          </a:p>
          <a:p>
            <a:pPr algn="l" marL="615315" indent="-307658" lvl="1">
              <a:lnSpc>
                <a:spcPts val="4275"/>
              </a:lnSpc>
              <a:buFont typeface="Arial"/>
              <a:buChar char="•"/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Equipamentos de comunicação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948074" y="6623500"/>
            <a:ext cx="2445670" cy="1953554"/>
          </a:xfrm>
          <a:custGeom>
            <a:avLst/>
            <a:gdLst/>
            <a:ahLst/>
            <a:cxnLst/>
            <a:rect r="r" b="b" t="t" l="l"/>
            <a:pathLst>
              <a:path h="1953554" w="2445670">
                <a:moveTo>
                  <a:pt x="0" y="0"/>
                </a:moveTo>
                <a:lnTo>
                  <a:pt x="2445670" y="0"/>
                </a:lnTo>
                <a:lnTo>
                  <a:pt x="2445670" y="1953554"/>
                </a:lnTo>
                <a:lnTo>
                  <a:pt x="0" y="1953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643488" y="6297892"/>
            <a:ext cx="7754411" cy="2610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161"/>
              </a:lnSpc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formam a base sobre a qual plataformas e sistemas governamentais funcionam, permitindo o processamento de grandes volumes de dados e facilitando o acesso a informações em tempo real.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744553" y="328205"/>
            <a:ext cx="15072521" cy="90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Diagnóstico da Infraestrutura de TIC do GDF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34006" y="1228317"/>
            <a:ext cx="4075100" cy="2862441"/>
          </a:xfrm>
          <a:custGeom>
            <a:avLst/>
            <a:gdLst/>
            <a:ahLst/>
            <a:cxnLst/>
            <a:rect r="r" b="b" t="t" l="l"/>
            <a:pathLst>
              <a:path h="2862441" w="4075100">
                <a:moveTo>
                  <a:pt x="0" y="0"/>
                </a:moveTo>
                <a:lnTo>
                  <a:pt x="4075101" y="0"/>
                </a:lnTo>
                <a:lnTo>
                  <a:pt x="4075101" y="2862441"/>
                </a:lnTo>
                <a:lnTo>
                  <a:pt x="0" y="2862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585167" y="1133067"/>
            <a:ext cx="12674133" cy="3594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097"/>
              </a:lnSpc>
            </a:pPr>
            <a:r>
              <a:rPr lang="en-US" sz="27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CeTIC-DF é o centro de dados corporativo privado do Distrito Federal, ambiente com soluções integradas de hardware e software, que provê serviços de nuvem corporativa privada, armazenamento de dados, hospedagem de aplicações e sistemas a todos os órgãos e entidades da Administração Direta e Indireta do Distrito Federal, compreendendo os sistemas estruturantes, bases de dados e os serviços corporativos de tecnologia da informação e comunicação (Decreto Nº 40.015/2019, art. 2º, § 1º).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761572" y="4595907"/>
            <a:ext cx="2111005" cy="2829970"/>
          </a:xfrm>
          <a:custGeom>
            <a:avLst/>
            <a:gdLst/>
            <a:ahLst/>
            <a:cxnLst/>
            <a:rect r="r" b="b" t="t" l="l"/>
            <a:pathLst>
              <a:path h="2829970" w="2111005">
                <a:moveTo>
                  <a:pt x="0" y="0"/>
                </a:moveTo>
                <a:lnTo>
                  <a:pt x="2111004" y="0"/>
                </a:lnTo>
                <a:lnTo>
                  <a:pt x="2111004" y="2829970"/>
                </a:lnTo>
                <a:lnTo>
                  <a:pt x="0" y="282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34006" y="5357682"/>
            <a:ext cx="17538570" cy="4107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250"/>
              </a:lnSpc>
              <a:spcBef>
                <a:spcPct val="0"/>
              </a:spcBef>
            </a:pPr>
            <a:r>
              <a:rPr lang="en-US" sz="260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Panorama da Infraestrutura de TIC:</a:t>
            </a:r>
          </a:p>
          <a:p>
            <a:pPr algn="just" marL="0" indent="0" lvl="0">
              <a:lnSpc>
                <a:spcPts val="3250"/>
              </a:lnSpc>
              <a:spcBef>
                <a:spcPct val="0"/>
              </a:spcBef>
            </a:pPr>
            <a:r>
              <a:rPr lang="en-US" sz="260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49,40% - Órgãos que possuem equipamentos próprios de infra;</a:t>
            </a:r>
          </a:p>
          <a:p>
            <a:pPr algn="just" marL="0" indent="0" lvl="0">
              <a:lnSpc>
                <a:spcPts val="3250"/>
              </a:lnSpc>
              <a:spcBef>
                <a:spcPct val="0"/>
              </a:spcBef>
            </a:pPr>
            <a:r>
              <a:rPr lang="en-US" sz="260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22,89% - Órgãos que possuem equipamentos próprios de infra e gerenciam a disponibilidade do serviço;</a:t>
            </a:r>
          </a:p>
          <a:p>
            <a:pPr algn="just" marL="0" indent="0" lvl="0">
              <a:lnSpc>
                <a:spcPts val="3250"/>
              </a:lnSpc>
              <a:spcBef>
                <a:spcPct val="0"/>
              </a:spcBef>
            </a:pPr>
            <a:r>
              <a:rPr lang="en-US" sz="260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20,48% - Órgãos que possuem equipamentos próprios de infra e gerenciam a capacidade do serviço;</a:t>
            </a:r>
          </a:p>
          <a:p>
            <a:pPr algn="just" marL="0" indent="0" lvl="0">
              <a:lnSpc>
                <a:spcPts val="3250"/>
              </a:lnSpc>
              <a:spcBef>
                <a:spcPct val="0"/>
              </a:spcBef>
            </a:pPr>
            <a:r>
              <a:rPr lang="en-US" sz="260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25,30% - Órgãos que possuem equipamentos próprios de infra e gerenciam os ativos.</a:t>
            </a:r>
          </a:p>
          <a:p>
            <a:pPr algn="just" marL="0" indent="0" lvl="0">
              <a:lnSpc>
                <a:spcPts val="3250"/>
              </a:lnSpc>
              <a:spcBef>
                <a:spcPct val="0"/>
              </a:spcBef>
            </a:pPr>
          </a:p>
          <a:p>
            <a:pPr algn="just" marL="0" indent="0" lvl="0">
              <a:lnSpc>
                <a:spcPts val="3250"/>
              </a:lnSpc>
              <a:spcBef>
                <a:spcPct val="0"/>
              </a:spcBef>
            </a:pPr>
            <a:r>
              <a:rPr lang="en-US" sz="260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*O gerenciamento de capacidade permite que a infraestrutura suporte o volume de operações sem interrupções, enquanto a disponibilidade garante que os serviços estejam acessíveis sempre que necessário. O controle dos ativos de infraestrutura é fundamental para otimizar o uso dos recursos e prolongar sua vida útil, reduzindo custos com aquisições e manutenções.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555439" y="6793163"/>
            <a:ext cx="4550531" cy="1985686"/>
          </a:xfrm>
          <a:custGeom>
            <a:avLst/>
            <a:gdLst/>
            <a:ahLst/>
            <a:cxnLst/>
            <a:rect r="r" b="b" t="t" l="l"/>
            <a:pathLst>
              <a:path h="1985686" w="4550531">
                <a:moveTo>
                  <a:pt x="0" y="0"/>
                </a:moveTo>
                <a:lnTo>
                  <a:pt x="4550531" y="0"/>
                </a:lnTo>
                <a:lnTo>
                  <a:pt x="4550531" y="1985686"/>
                </a:lnTo>
                <a:lnTo>
                  <a:pt x="0" y="19856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510899" y="3162798"/>
            <a:ext cx="4595071" cy="2019811"/>
          </a:xfrm>
          <a:custGeom>
            <a:avLst/>
            <a:gdLst/>
            <a:ahLst/>
            <a:cxnLst/>
            <a:rect r="r" b="b" t="t" l="l"/>
            <a:pathLst>
              <a:path h="2019811" w="4595071">
                <a:moveTo>
                  <a:pt x="0" y="0"/>
                </a:moveTo>
                <a:lnTo>
                  <a:pt x="4595071" y="0"/>
                </a:lnTo>
                <a:lnTo>
                  <a:pt x="4595071" y="2019811"/>
                </a:lnTo>
                <a:lnTo>
                  <a:pt x="0" y="20198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427082" y="3162798"/>
            <a:ext cx="4513125" cy="5616051"/>
          </a:xfrm>
          <a:custGeom>
            <a:avLst/>
            <a:gdLst/>
            <a:ahLst/>
            <a:cxnLst/>
            <a:rect r="r" b="b" t="t" l="l"/>
            <a:pathLst>
              <a:path h="5616051" w="4513125">
                <a:moveTo>
                  <a:pt x="0" y="0"/>
                </a:moveTo>
                <a:lnTo>
                  <a:pt x="4513125" y="0"/>
                </a:lnTo>
                <a:lnTo>
                  <a:pt x="4513125" y="5616051"/>
                </a:lnTo>
                <a:lnTo>
                  <a:pt x="0" y="5616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427082" y="252266"/>
            <a:ext cx="6365398" cy="900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37"/>
              </a:lnSpc>
              <a:spcBef>
                <a:spcPct val="0"/>
              </a:spcBef>
            </a:pPr>
            <a:r>
              <a:rPr lang="en-US" b="true" sz="5562" strike="noStrike" u="non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Microinformática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27082" y="1400954"/>
            <a:ext cx="9469041" cy="1057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46"/>
              </a:lnSpc>
              <a:spcBef>
                <a:spcPct val="0"/>
              </a:spcBef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 microinformática otimiza o fluxo de trabalho e contribui para uma administração mais moderna e acessível.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34419" y="0"/>
            <a:ext cx="4953581" cy="3923646"/>
          </a:xfrm>
          <a:custGeom>
            <a:avLst/>
            <a:gdLst/>
            <a:ahLst/>
            <a:cxnLst/>
            <a:rect r="r" b="b" t="t" l="l"/>
            <a:pathLst>
              <a:path h="3923646" w="4953581">
                <a:moveTo>
                  <a:pt x="0" y="0"/>
                </a:moveTo>
                <a:lnTo>
                  <a:pt x="4953581" y="0"/>
                </a:lnTo>
                <a:lnTo>
                  <a:pt x="4953581" y="3923646"/>
                </a:lnTo>
                <a:lnTo>
                  <a:pt x="0" y="3923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39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18513" y="603250"/>
            <a:ext cx="8625487" cy="900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37"/>
              </a:lnSpc>
              <a:spcBef>
                <a:spcPct val="0"/>
              </a:spcBef>
            </a:pPr>
            <a:r>
              <a:rPr lang="en-US" b="true" sz="5562" strike="noStrike" u="non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Sistemas de Informação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18513" y="1797895"/>
            <a:ext cx="12184476" cy="197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948"/>
              </a:lnSpc>
              <a:spcBef>
                <a:spcPct val="0"/>
              </a:spcBef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Sistemas adequados são essenciais para modernização da gestão, otimização de processos, redução de custos e melhoria da comunicação com a população.</a:t>
            </a:r>
          </a:p>
          <a:p>
            <a:pPr algn="just" marL="0" indent="0" lvl="0">
              <a:lnSpc>
                <a:spcPts val="3948"/>
              </a:lnSpc>
              <a:spcBef>
                <a:spcPct val="0"/>
              </a:spcBef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Questionou-se aos órgãos sobre o desenvolvimento dos sistemas utilizados.</a:t>
            </a:r>
          </a:p>
          <a:p>
            <a:pPr algn="just" marL="0" indent="0" lvl="0">
              <a:lnSpc>
                <a:spcPts val="3948"/>
              </a:lnSpc>
              <a:spcBef>
                <a:spcPct val="0"/>
              </a:spcBef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Entre todos os respondentes: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8513" y="4023651"/>
            <a:ext cx="17342366" cy="6159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2136" indent="-286068" lvl="1">
              <a:lnSpc>
                <a:spcPts val="4478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23 o processo de desenvolvimento é formalmente instituído como norma de cumprimento obrigatório ;</a:t>
            </a:r>
          </a:p>
          <a:p>
            <a:pPr algn="just" marL="572136" indent="-286068" lvl="1">
              <a:lnSpc>
                <a:spcPts val="4478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17 o processo de desenvolvimento é revisado anualmente e aperfeiçoado de acordo com indicadores de qualidade;</a:t>
            </a:r>
          </a:p>
          <a:p>
            <a:pPr algn="just" marL="572136" indent="-286068" lvl="1">
              <a:lnSpc>
                <a:spcPts val="4478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23 o processo de sustentação ou manutenção é formalmente instituído como norma de cumprimento obrigatório;</a:t>
            </a:r>
          </a:p>
          <a:p>
            <a:pPr algn="just" marL="572136" indent="-286068" lvl="1">
              <a:lnSpc>
                <a:spcPts val="4478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19 o processo de gerenciamento de solução de software (ciclo de vida) é formalmente instituído como norma de cumprimento obrigatório;</a:t>
            </a:r>
          </a:p>
          <a:p>
            <a:pPr algn="just" marL="572136" indent="-286068" lvl="1">
              <a:lnSpc>
                <a:spcPts val="4478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17 o processo de gerenciamento de solução de software (ciclo de vida) é revisado anualmente e aperfeiçoado quando necessário;</a:t>
            </a:r>
          </a:p>
          <a:p>
            <a:pPr algn="just" marL="572136" indent="-286068" lvl="1">
              <a:lnSpc>
                <a:spcPts val="4478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31 os gestores (clientes demandantes) de solução de software são designados e comunicados formalmente de suas responsabilidades.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34419" y="0"/>
            <a:ext cx="4953581" cy="3923646"/>
          </a:xfrm>
          <a:custGeom>
            <a:avLst/>
            <a:gdLst/>
            <a:ahLst/>
            <a:cxnLst/>
            <a:rect r="r" b="b" t="t" l="l"/>
            <a:pathLst>
              <a:path h="3923646" w="4953581">
                <a:moveTo>
                  <a:pt x="0" y="0"/>
                </a:moveTo>
                <a:lnTo>
                  <a:pt x="4953581" y="0"/>
                </a:lnTo>
                <a:lnTo>
                  <a:pt x="4953581" y="3923646"/>
                </a:lnTo>
                <a:lnTo>
                  <a:pt x="0" y="3923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39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18513" y="603250"/>
            <a:ext cx="8625487" cy="900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37"/>
              </a:lnSpc>
              <a:spcBef>
                <a:spcPct val="0"/>
              </a:spcBef>
            </a:pPr>
            <a:r>
              <a:rPr lang="en-US" b="true" sz="5562" strike="noStrike" u="non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Sistemas de Informação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18513" y="1866573"/>
            <a:ext cx="12618296" cy="4784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43"/>
              </a:lnSpc>
            </a:pPr>
            <a:r>
              <a:rPr lang="en-US" sz="2847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Buscou-se compreender o nível de maturidade de cada órgão e se os sistemas utilizados apresentavam as características desejáveis, tais como: interoperabilidade, responsividade, documentação atualizada e acessibilidade.</a:t>
            </a:r>
          </a:p>
          <a:p>
            <a:pPr algn="just">
              <a:lnSpc>
                <a:spcPts val="4243"/>
              </a:lnSpc>
            </a:pPr>
            <a:r>
              <a:rPr lang="en-US" sz="2847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Entre os 83 órgãos que responderam ao questionário:</a:t>
            </a:r>
          </a:p>
          <a:p>
            <a:pPr algn="just">
              <a:lnSpc>
                <a:spcPts val="4243"/>
              </a:lnSpc>
            </a:pPr>
          </a:p>
          <a:p>
            <a:pPr algn="just" marL="614865" indent="-307432" lvl="1">
              <a:lnSpc>
                <a:spcPts val="4243"/>
              </a:lnSpc>
              <a:buFont typeface="Arial"/>
              <a:buChar char="•"/>
            </a:pPr>
            <a:r>
              <a:rPr lang="en-US" sz="2847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44 os sistemas de informação administrativos e/ou finalísticos são interoperáveis;</a:t>
            </a:r>
          </a:p>
          <a:p>
            <a:pPr algn="just" marL="614865" indent="-307432" lvl="1">
              <a:lnSpc>
                <a:spcPts val="4243"/>
              </a:lnSpc>
              <a:buFont typeface="Arial"/>
              <a:buChar char="•"/>
            </a:pPr>
            <a:r>
              <a:rPr lang="en-US" sz="2847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38 alguns sistemas são responsivos, em 34 todos os sistemas são responsivos e em 11 nenhum sistema é responsivo;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18513" y="7233162"/>
            <a:ext cx="16740787" cy="240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15315" indent="-307658" lvl="1">
              <a:lnSpc>
                <a:spcPts val="4845"/>
              </a:lnSpc>
              <a:buFont typeface="Arial"/>
              <a:buChar char="•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49 alguns sistemas possuem documentação atualizada, em 22 todos os sistemas possuem documentação atualizada e em 12 nenhum sistema possui documentação atualizada;</a:t>
            </a:r>
          </a:p>
          <a:p>
            <a:pPr algn="just" marL="615315" indent="-307658" lvl="1">
              <a:lnSpc>
                <a:spcPts val="4845"/>
              </a:lnSpc>
              <a:buFont typeface="Arial"/>
              <a:buChar char="•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Em 39 alguns sistemas atendem critérios de acessibilidade, em 15 todos os sistemas atendem critérios de acessibilidade e em 29 nenhum sistema atende critérios de acessibilidade;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Freeform 6" id="6" descr="preencoded.png"/>
          <p:cNvSpPr/>
          <p:nvPr/>
        </p:nvSpPr>
        <p:spPr>
          <a:xfrm flipH="false" flipV="false" rot="0">
            <a:off x="13341237" y="7200162"/>
            <a:ext cx="4946763" cy="3057256"/>
          </a:xfrm>
          <a:custGeom>
            <a:avLst/>
            <a:gdLst/>
            <a:ahLst/>
            <a:cxnLst/>
            <a:rect r="r" b="b" t="t" l="l"/>
            <a:pathLst>
              <a:path h="3057256" w="4946763">
                <a:moveTo>
                  <a:pt x="0" y="0"/>
                </a:moveTo>
                <a:lnTo>
                  <a:pt x="4946763" y="0"/>
                </a:lnTo>
                <a:lnTo>
                  <a:pt x="4946763" y="3057256"/>
                </a:lnTo>
                <a:lnTo>
                  <a:pt x="0" y="3057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6" r="0" b="-4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2954" y="6253556"/>
            <a:ext cx="3669317" cy="2475234"/>
          </a:xfrm>
          <a:custGeom>
            <a:avLst/>
            <a:gdLst/>
            <a:ahLst/>
            <a:cxnLst/>
            <a:rect r="r" b="b" t="t" l="l"/>
            <a:pathLst>
              <a:path h="2475234" w="3669317">
                <a:moveTo>
                  <a:pt x="0" y="0"/>
                </a:moveTo>
                <a:lnTo>
                  <a:pt x="3669316" y="0"/>
                </a:lnTo>
                <a:lnTo>
                  <a:pt x="3669316" y="2475234"/>
                </a:lnTo>
                <a:lnTo>
                  <a:pt x="0" y="2475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41903" y="6253556"/>
            <a:ext cx="3669317" cy="2475234"/>
          </a:xfrm>
          <a:custGeom>
            <a:avLst/>
            <a:gdLst/>
            <a:ahLst/>
            <a:cxnLst/>
            <a:rect r="r" b="b" t="t" l="l"/>
            <a:pathLst>
              <a:path h="2475234" w="3669317">
                <a:moveTo>
                  <a:pt x="0" y="0"/>
                </a:moveTo>
                <a:lnTo>
                  <a:pt x="3669317" y="0"/>
                </a:lnTo>
                <a:lnTo>
                  <a:pt x="3669317" y="2475234"/>
                </a:lnTo>
                <a:lnTo>
                  <a:pt x="0" y="2475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006520" y="6253556"/>
            <a:ext cx="3662846" cy="2475234"/>
          </a:xfrm>
          <a:custGeom>
            <a:avLst/>
            <a:gdLst/>
            <a:ahLst/>
            <a:cxnLst/>
            <a:rect r="r" b="b" t="t" l="l"/>
            <a:pathLst>
              <a:path h="2475234" w="3662846">
                <a:moveTo>
                  <a:pt x="0" y="0"/>
                </a:moveTo>
                <a:lnTo>
                  <a:pt x="3662846" y="0"/>
                </a:lnTo>
                <a:lnTo>
                  <a:pt x="3662846" y="2475234"/>
                </a:lnTo>
                <a:lnTo>
                  <a:pt x="0" y="2475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80752" y="762297"/>
            <a:ext cx="15126592" cy="900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37"/>
              </a:lnSpc>
              <a:spcBef>
                <a:spcPct val="0"/>
              </a:spcBef>
            </a:pPr>
            <a:r>
              <a:rPr lang="en-US" b="true" sz="5562" strike="noStrike" u="non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Redes e Segurança da Informação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0753" y="1867198"/>
            <a:ext cx="16726495" cy="3594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97"/>
              </a:lnSpc>
            </a:pPr>
            <a:r>
              <a:rPr lang="en-US" sz="27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As redes de comunicação são essenciais para a administração pública, pois garantem a conexão entre diferentes órgãos, facilitando o fluxo de informações e a coordenação de atividades governamentais. Com redes de comunicação eficientes, é possível compartilhar dados em tempo real, além de melhorar o atendimento ao cidadão por meio de serviços digitais.</a:t>
            </a:r>
          </a:p>
          <a:p>
            <a:pPr algn="just">
              <a:lnSpc>
                <a:spcPts val="4097"/>
              </a:lnSpc>
            </a:pPr>
            <a:r>
              <a:rPr lang="en-US" sz="27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Além disso, uma infraestrutura de redes segura é fundamental para proteger informações sensíveis e assegurar a continuidade dos serviços públicos, tornando-se indispensável para uma gestão moderna e eficiente.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780752" y="762297"/>
            <a:ext cx="15126592" cy="900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37"/>
              </a:lnSpc>
              <a:spcBef>
                <a:spcPct val="0"/>
              </a:spcBef>
            </a:pPr>
            <a:r>
              <a:rPr lang="en-US" b="true" sz="5562" strike="noStrike" u="non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Governo Digital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749001" y="0"/>
            <a:ext cx="5538999" cy="7124114"/>
          </a:xfrm>
          <a:custGeom>
            <a:avLst/>
            <a:gdLst/>
            <a:ahLst/>
            <a:cxnLst/>
            <a:rect r="r" b="b" t="t" l="l"/>
            <a:pathLst>
              <a:path h="7124114" w="5538999">
                <a:moveTo>
                  <a:pt x="0" y="0"/>
                </a:moveTo>
                <a:lnTo>
                  <a:pt x="5538999" y="0"/>
                </a:lnTo>
                <a:lnTo>
                  <a:pt x="5538999" y="7124114"/>
                </a:lnTo>
                <a:lnTo>
                  <a:pt x="0" y="712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5155" y="1665022"/>
            <a:ext cx="11734738" cy="8513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72136" indent="-286068" lvl="1">
              <a:lnSpc>
                <a:spcPts val="5671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Facilita o acesso da população a serviços e informações;</a:t>
            </a:r>
          </a:p>
          <a:p>
            <a:pPr algn="just" marL="572136" indent="-286068" lvl="1">
              <a:lnSpc>
                <a:spcPts val="5671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Promove a transparência;</a:t>
            </a:r>
          </a:p>
          <a:p>
            <a:pPr algn="just" marL="572136" indent="-286068" lvl="1">
              <a:lnSpc>
                <a:spcPts val="5671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Aumenta a eficiência nos processos governamentais;</a:t>
            </a:r>
          </a:p>
          <a:p>
            <a:pPr algn="just" marL="572136" indent="-286068" lvl="1">
              <a:lnSpc>
                <a:spcPts val="5671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Serviços públicos mais acessíveis e rápidos, eliminando a necessidade de deslocamentos e reduzindo a burocracia;</a:t>
            </a:r>
          </a:p>
          <a:p>
            <a:pPr algn="just" marL="572136" indent="-286068" lvl="1">
              <a:lnSpc>
                <a:spcPts val="5671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Permite uma melhor gestão de dados e maior integração entre órgãos públicos, o que favorece a tomada de decisões informadas e coordenadas;</a:t>
            </a:r>
          </a:p>
          <a:p>
            <a:pPr algn="just" marL="572136" indent="-286068" lvl="1">
              <a:lnSpc>
                <a:spcPts val="5671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Reduzir custos operacionais;</a:t>
            </a:r>
          </a:p>
          <a:p>
            <a:pPr algn="just" marL="572136" indent="-286068" lvl="1">
              <a:lnSpc>
                <a:spcPts val="5671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Potencializar o controle interno;</a:t>
            </a:r>
          </a:p>
          <a:p>
            <a:pPr algn="just" marL="572136" indent="-286068" lvl="1">
              <a:lnSpc>
                <a:spcPts val="5671"/>
              </a:lnSpc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Melhorar a experiência do cidadão, fortalecendo a confiança na administração pública.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4E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780752" y="475609"/>
            <a:ext cx="5821257" cy="900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37"/>
              </a:lnSpc>
              <a:spcBef>
                <a:spcPct val="0"/>
              </a:spcBef>
            </a:pPr>
            <a:r>
              <a:rPr lang="en-US" b="true" sz="5562" strike="noStrike" u="non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Governo Digital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691908" y="0"/>
            <a:ext cx="5596092" cy="3826328"/>
          </a:xfrm>
          <a:custGeom>
            <a:avLst/>
            <a:gdLst/>
            <a:ahLst/>
            <a:cxnLst/>
            <a:rect r="r" b="b" t="t" l="l"/>
            <a:pathLst>
              <a:path h="3826328" w="5596092">
                <a:moveTo>
                  <a:pt x="0" y="0"/>
                </a:moveTo>
                <a:lnTo>
                  <a:pt x="5596092" y="0"/>
                </a:lnTo>
                <a:lnTo>
                  <a:pt x="5596092" y="3826328"/>
                </a:lnTo>
                <a:lnTo>
                  <a:pt x="0" y="382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41103" y="6680361"/>
            <a:ext cx="5323394" cy="3321384"/>
          </a:xfrm>
          <a:custGeom>
            <a:avLst/>
            <a:gdLst/>
            <a:ahLst/>
            <a:cxnLst/>
            <a:rect r="r" b="b" t="t" l="l"/>
            <a:pathLst>
              <a:path h="3321384" w="5323394">
                <a:moveTo>
                  <a:pt x="0" y="0"/>
                </a:moveTo>
                <a:lnTo>
                  <a:pt x="5323395" y="0"/>
                </a:lnTo>
                <a:lnTo>
                  <a:pt x="5323395" y="3321384"/>
                </a:lnTo>
                <a:lnTo>
                  <a:pt x="0" y="3321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447" r="0" b="-421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41103" y="1581817"/>
            <a:ext cx="12240660" cy="445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48"/>
              </a:lnSpc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Nesse sentido, o GDF editou algumas normas, dentre as quais destacamos:</a:t>
            </a:r>
          </a:p>
          <a:p>
            <a:pPr algn="just" marL="572136" indent="-286068" lvl="1">
              <a:lnSpc>
                <a:spcPts val="3948"/>
              </a:lnSpc>
              <a:spcBef>
                <a:spcPct val="0"/>
              </a:spcBef>
              <a:buFont typeface="Arial"/>
              <a:buChar char="•"/>
            </a:pPr>
            <a:r>
              <a:rPr lang="en-US" sz="2650" strike="noStrik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Decreto nº 40.253, de 11 de novembro de 2019</a:t>
            </a: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, que institui a Política de Governança Digital no âmbito dos órgãos e das entidades da administração pública distrital direta, autárquica e fundacional.</a:t>
            </a:r>
          </a:p>
          <a:p>
            <a:pPr algn="just" marL="572136" indent="-286068" lvl="1">
              <a:lnSpc>
                <a:spcPts val="3948"/>
              </a:lnSpc>
              <a:spcBef>
                <a:spcPct val="0"/>
              </a:spcBef>
              <a:buFont typeface="Arial"/>
              <a:buChar char="•"/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Decreto nº 39.831, de 17 de maio de 2019, que estabelece o aplicativo e-GDF como aplicativo oficial para disponibilização de serviços públicos à população por meio de dispositivos móveis, no âmbito dos órgãos e das entidades da Administração Pública Direta do Distrito Federal, e dá outras providências.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313808" y="6680361"/>
            <a:ext cx="47625" cy="3321384"/>
          </a:xfrm>
          <a:custGeom>
            <a:avLst/>
            <a:gdLst/>
            <a:ahLst/>
            <a:cxnLst/>
            <a:rect r="r" b="b" t="t" l="l"/>
            <a:pathLst>
              <a:path h="3321384" w="47625">
                <a:moveTo>
                  <a:pt x="0" y="0"/>
                </a:moveTo>
                <a:lnTo>
                  <a:pt x="47625" y="0"/>
                </a:lnTo>
                <a:lnTo>
                  <a:pt x="47625" y="3321384"/>
                </a:lnTo>
                <a:lnTo>
                  <a:pt x="0" y="332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5147" t="-48677" r="-505147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850490" y="6763825"/>
            <a:ext cx="8510949" cy="197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48"/>
              </a:lnSpc>
            </a:pPr>
            <a:r>
              <a:rPr lang="en-US" sz="26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Para fins de comparação, segundo o Serpro, atualmente, o Gov.br é utilizado por mais de 150 milhões de brasileiros e possibilita o acesso a mais de 4.200 (quatro mil e duzentos) serviços digitais.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4E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780752" y="475609"/>
            <a:ext cx="5821257" cy="900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37"/>
              </a:lnSpc>
              <a:spcBef>
                <a:spcPct val="0"/>
              </a:spcBef>
            </a:pPr>
            <a:r>
              <a:rPr lang="en-US" b="true" sz="5562" strike="noStrike" u="non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Governo Digital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691908" y="0"/>
            <a:ext cx="5596092" cy="3826328"/>
          </a:xfrm>
          <a:custGeom>
            <a:avLst/>
            <a:gdLst/>
            <a:ahLst/>
            <a:cxnLst/>
            <a:rect r="r" b="b" t="t" l="l"/>
            <a:pathLst>
              <a:path h="3826328" w="5596092">
                <a:moveTo>
                  <a:pt x="0" y="0"/>
                </a:moveTo>
                <a:lnTo>
                  <a:pt x="5596092" y="0"/>
                </a:lnTo>
                <a:lnTo>
                  <a:pt x="5596092" y="3826328"/>
                </a:lnTo>
                <a:lnTo>
                  <a:pt x="0" y="382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9361" y="2008414"/>
            <a:ext cx="10051899" cy="3985334"/>
          </a:xfrm>
          <a:custGeom>
            <a:avLst/>
            <a:gdLst/>
            <a:ahLst/>
            <a:cxnLst/>
            <a:rect r="r" b="b" t="t" l="l"/>
            <a:pathLst>
              <a:path h="3985334" w="10051899">
                <a:moveTo>
                  <a:pt x="0" y="0"/>
                </a:moveTo>
                <a:lnTo>
                  <a:pt x="10051898" y="0"/>
                </a:lnTo>
                <a:lnTo>
                  <a:pt x="10051898" y="3985334"/>
                </a:lnTo>
                <a:lnTo>
                  <a:pt x="0" y="3985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89361" y="5998964"/>
            <a:ext cx="16876951" cy="3653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885"/>
              </a:lnSpc>
            </a:pPr>
            <a:r>
              <a:rPr lang="en-US" sz="27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*Decreto nº 40.253/19, Parágrafo Único: será criado em cada órgão ou entidade Subcomitê Gestor de Transformação Digital - SGTD, subordinado tecnicamente ao Comitê Gestor da Transformação Digital - CGTD, órgão de cúpula da Governança Digital, responsável pela aprovação, avaliação e revisão da EGD/DF, pela aprovação dos Planos de Transformação Digital de cada órgão ou entidade, bem como pela definição das demais diretrizes relacionadas ao tema Governança Digital.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4E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6463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971550"/>
            <a:ext cx="7964648" cy="90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37"/>
              </a:lnSpc>
            </a:pPr>
            <a:r>
              <a:rPr lang="en-US" sz="5562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Objetivos da pesquisa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07534" y="2844800"/>
            <a:ext cx="9382665" cy="1353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62"/>
              </a:lnSpc>
            </a:pPr>
            <a:r>
              <a:rPr lang="en-US" sz="2850" b="true">
                <a:solidFill>
                  <a:srgbClr val="3B4E4E"/>
                </a:solidFill>
                <a:latin typeface="Arimo Bold"/>
                <a:ea typeface="Arimo Bold"/>
                <a:cs typeface="Arimo Bold"/>
                <a:sym typeface="Arimo Bold"/>
              </a:rPr>
              <a:t>Avaliar a Maturidade em TIC</a:t>
            </a:r>
          </a:p>
          <a:p>
            <a:pPr algn="just" marL="0" indent="0" lvl="0">
              <a:lnSpc>
                <a:spcPts val="3562"/>
              </a:lnSpc>
              <a:spcBef>
                <a:spcPct val="0"/>
              </a:spcBef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Identificar o nível de maturidade em TIC dos órgãos da administração pública do GDF.</a:t>
            </a:r>
          </a:p>
        </p:txBody>
      </p:sp>
      <p:sp>
        <p:nvSpPr>
          <p:cNvPr name="Freeform 8" id="8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07534" y="5090319"/>
            <a:ext cx="9382665" cy="1353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62"/>
              </a:lnSpc>
            </a:pPr>
            <a:r>
              <a:rPr lang="en-US" sz="2850" b="true">
                <a:solidFill>
                  <a:srgbClr val="3B4E4E"/>
                </a:solidFill>
                <a:latin typeface="Arimo Bold"/>
                <a:ea typeface="Arimo Bold"/>
                <a:cs typeface="Arimo Bold"/>
                <a:sym typeface="Arimo Bold"/>
              </a:rPr>
              <a:t>Analisar a Capacidade de Adaptação</a:t>
            </a:r>
          </a:p>
          <a:p>
            <a:pPr algn="just" marL="0" indent="0" lvl="0">
              <a:lnSpc>
                <a:spcPts val="3562"/>
              </a:lnSpc>
              <a:spcBef>
                <a:spcPct val="0"/>
              </a:spcBef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Compreender a prontidão dos órgãos para lidar com as demandas de um ambiente digitalizado.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07534" y="7335837"/>
            <a:ext cx="9382665" cy="1801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62"/>
              </a:lnSpc>
            </a:pPr>
            <a:r>
              <a:rPr lang="en-US" sz="2850" b="true">
                <a:solidFill>
                  <a:srgbClr val="3B4E4E"/>
                </a:solidFill>
                <a:latin typeface="Arimo Bold"/>
                <a:ea typeface="Arimo Bold"/>
                <a:cs typeface="Arimo Bold"/>
                <a:sym typeface="Arimo Bold"/>
              </a:rPr>
              <a:t>Avaliar a Prontidão para uma Gestão Pública Eficiente</a:t>
            </a:r>
          </a:p>
          <a:p>
            <a:pPr algn="just" marL="0" indent="0" lvl="0">
              <a:lnSpc>
                <a:spcPts val="3562"/>
              </a:lnSpc>
              <a:spcBef>
                <a:spcPct val="0"/>
              </a:spcBef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Analisar a capacidade dos órgãos para atender às demandas de uma gestão pública ágil e orientada ao cidadão.Eficiente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341965" y="2064492"/>
            <a:ext cx="64443" cy="7562606"/>
            <a:chOff x="0" y="0"/>
            <a:chExt cx="65029" cy="763131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5029" cy="7631303"/>
            </a:xfrm>
            <a:custGeom>
              <a:avLst/>
              <a:gdLst/>
              <a:ahLst/>
              <a:cxnLst/>
              <a:rect r="r" b="b" t="t" l="l"/>
              <a:pathLst>
                <a:path h="7631303" w="65029">
                  <a:moveTo>
                    <a:pt x="0" y="19050"/>
                  </a:moveTo>
                  <a:cubicBezTo>
                    <a:pt x="0" y="8509"/>
                    <a:pt x="14523" y="0"/>
                    <a:pt x="32514" y="0"/>
                  </a:cubicBezTo>
                  <a:cubicBezTo>
                    <a:pt x="50506" y="0"/>
                    <a:pt x="65029" y="8509"/>
                    <a:pt x="65029" y="19050"/>
                  </a:cubicBezTo>
                  <a:lnTo>
                    <a:pt x="65029" y="7612253"/>
                  </a:lnTo>
                  <a:cubicBezTo>
                    <a:pt x="65029" y="7622794"/>
                    <a:pt x="50506" y="7631303"/>
                    <a:pt x="32514" y="7631303"/>
                  </a:cubicBezTo>
                  <a:cubicBezTo>
                    <a:pt x="14523" y="7631303"/>
                    <a:pt x="0" y="7622794"/>
                    <a:pt x="0" y="7612253"/>
                  </a:cubicBezTo>
                  <a:close/>
                </a:path>
              </a:pathLst>
            </a:custGeom>
            <a:solidFill>
              <a:srgbClr val="4A2C85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34350" y="2912266"/>
            <a:ext cx="544116" cy="544116"/>
            <a:chOff x="0" y="0"/>
            <a:chExt cx="725488" cy="72548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" y="6350"/>
              <a:ext cx="712851" cy="712851"/>
            </a:xfrm>
            <a:custGeom>
              <a:avLst/>
              <a:gdLst/>
              <a:ahLst/>
              <a:cxnLst/>
              <a:rect r="r" b="b" t="t" l="l"/>
              <a:pathLst>
                <a:path h="712851" w="712851">
                  <a:moveTo>
                    <a:pt x="0" y="133096"/>
                  </a:moveTo>
                  <a:cubicBezTo>
                    <a:pt x="0" y="59563"/>
                    <a:pt x="59563" y="0"/>
                    <a:pt x="133096" y="0"/>
                  </a:cubicBezTo>
                  <a:lnTo>
                    <a:pt x="579755" y="0"/>
                  </a:lnTo>
                  <a:cubicBezTo>
                    <a:pt x="653288" y="0"/>
                    <a:pt x="712851" y="59563"/>
                    <a:pt x="712851" y="133096"/>
                  </a:cubicBezTo>
                  <a:lnTo>
                    <a:pt x="712851" y="579755"/>
                  </a:lnTo>
                  <a:cubicBezTo>
                    <a:pt x="712851" y="653288"/>
                    <a:pt x="653288" y="712851"/>
                    <a:pt x="579755" y="712851"/>
                  </a:cubicBezTo>
                  <a:lnTo>
                    <a:pt x="133096" y="712851"/>
                  </a:lnTo>
                  <a:cubicBezTo>
                    <a:pt x="59563" y="712851"/>
                    <a:pt x="0" y="653161"/>
                    <a:pt x="0" y="579755"/>
                  </a:cubicBezTo>
                  <a:close/>
                </a:path>
              </a:pathLst>
            </a:custGeom>
            <a:solidFill>
              <a:srgbClr val="31136C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25551" cy="725551"/>
            </a:xfrm>
            <a:custGeom>
              <a:avLst/>
              <a:gdLst/>
              <a:ahLst/>
              <a:cxnLst/>
              <a:rect r="r" b="b" t="t" l="l"/>
              <a:pathLst>
                <a:path h="725551" w="725551">
                  <a:moveTo>
                    <a:pt x="0" y="139446"/>
                  </a:moveTo>
                  <a:cubicBezTo>
                    <a:pt x="0" y="62484"/>
                    <a:pt x="62484" y="0"/>
                    <a:pt x="139446" y="0"/>
                  </a:cubicBezTo>
                  <a:lnTo>
                    <a:pt x="586105" y="0"/>
                  </a:lnTo>
                  <a:lnTo>
                    <a:pt x="586105" y="6350"/>
                  </a:lnTo>
                  <a:lnTo>
                    <a:pt x="586105" y="0"/>
                  </a:lnTo>
                  <a:cubicBezTo>
                    <a:pt x="663067" y="0"/>
                    <a:pt x="725551" y="62484"/>
                    <a:pt x="725551" y="139446"/>
                  </a:cubicBezTo>
                  <a:lnTo>
                    <a:pt x="719201" y="139446"/>
                  </a:lnTo>
                  <a:lnTo>
                    <a:pt x="725551" y="139446"/>
                  </a:lnTo>
                  <a:lnTo>
                    <a:pt x="725551" y="586105"/>
                  </a:lnTo>
                  <a:lnTo>
                    <a:pt x="719201" y="586105"/>
                  </a:lnTo>
                  <a:lnTo>
                    <a:pt x="725551" y="586105"/>
                  </a:lnTo>
                  <a:cubicBezTo>
                    <a:pt x="725551" y="663067"/>
                    <a:pt x="663067" y="725551"/>
                    <a:pt x="586105" y="725551"/>
                  </a:cubicBezTo>
                  <a:lnTo>
                    <a:pt x="586105" y="719201"/>
                  </a:lnTo>
                  <a:lnTo>
                    <a:pt x="586105" y="725551"/>
                  </a:lnTo>
                  <a:lnTo>
                    <a:pt x="139446" y="725551"/>
                  </a:lnTo>
                  <a:lnTo>
                    <a:pt x="139446" y="719201"/>
                  </a:lnTo>
                  <a:lnTo>
                    <a:pt x="139446" y="725551"/>
                  </a:lnTo>
                  <a:cubicBezTo>
                    <a:pt x="62484" y="725551"/>
                    <a:pt x="0" y="663067"/>
                    <a:pt x="0" y="586105"/>
                  </a:cubicBezTo>
                  <a:lnTo>
                    <a:pt x="0" y="139446"/>
                  </a:lnTo>
                  <a:lnTo>
                    <a:pt x="6350" y="139446"/>
                  </a:lnTo>
                  <a:lnTo>
                    <a:pt x="0" y="139446"/>
                  </a:lnTo>
                  <a:moveTo>
                    <a:pt x="12700" y="139446"/>
                  </a:moveTo>
                  <a:lnTo>
                    <a:pt x="12700" y="586105"/>
                  </a:lnTo>
                  <a:lnTo>
                    <a:pt x="6350" y="586105"/>
                  </a:lnTo>
                  <a:lnTo>
                    <a:pt x="12700" y="586105"/>
                  </a:lnTo>
                  <a:cubicBezTo>
                    <a:pt x="12700" y="656082"/>
                    <a:pt x="69469" y="712851"/>
                    <a:pt x="139446" y="712851"/>
                  </a:cubicBezTo>
                  <a:lnTo>
                    <a:pt x="586105" y="712851"/>
                  </a:lnTo>
                  <a:cubicBezTo>
                    <a:pt x="656082" y="712851"/>
                    <a:pt x="712851" y="656082"/>
                    <a:pt x="712851" y="586105"/>
                  </a:cubicBezTo>
                  <a:lnTo>
                    <a:pt x="712851" y="139446"/>
                  </a:lnTo>
                  <a:cubicBezTo>
                    <a:pt x="712851" y="69469"/>
                    <a:pt x="656082" y="12700"/>
                    <a:pt x="586105" y="12700"/>
                  </a:cubicBezTo>
                  <a:lnTo>
                    <a:pt x="139446" y="12700"/>
                  </a:lnTo>
                  <a:lnTo>
                    <a:pt x="139446" y="6350"/>
                  </a:lnTo>
                  <a:lnTo>
                    <a:pt x="139446" y="12700"/>
                  </a:lnTo>
                  <a:cubicBezTo>
                    <a:pt x="69469" y="12700"/>
                    <a:pt x="12700" y="69469"/>
                    <a:pt x="12700" y="139446"/>
                  </a:cubicBezTo>
                  <a:close/>
                </a:path>
              </a:pathLst>
            </a:custGeom>
            <a:solidFill>
              <a:srgbClr val="4A2C85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349453" y="3025574"/>
            <a:ext cx="128736" cy="36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750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34350" y="5143500"/>
            <a:ext cx="544116" cy="544116"/>
            <a:chOff x="0" y="0"/>
            <a:chExt cx="725488" cy="72548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350" y="6350"/>
              <a:ext cx="712851" cy="712851"/>
            </a:xfrm>
            <a:custGeom>
              <a:avLst/>
              <a:gdLst/>
              <a:ahLst/>
              <a:cxnLst/>
              <a:rect r="r" b="b" t="t" l="l"/>
              <a:pathLst>
                <a:path h="712851" w="712851">
                  <a:moveTo>
                    <a:pt x="0" y="133096"/>
                  </a:moveTo>
                  <a:cubicBezTo>
                    <a:pt x="0" y="59563"/>
                    <a:pt x="59563" y="0"/>
                    <a:pt x="133096" y="0"/>
                  </a:cubicBezTo>
                  <a:lnTo>
                    <a:pt x="579755" y="0"/>
                  </a:lnTo>
                  <a:cubicBezTo>
                    <a:pt x="653288" y="0"/>
                    <a:pt x="712851" y="59563"/>
                    <a:pt x="712851" y="133096"/>
                  </a:cubicBezTo>
                  <a:lnTo>
                    <a:pt x="712851" y="579755"/>
                  </a:lnTo>
                  <a:cubicBezTo>
                    <a:pt x="712851" y="653288"/>
                    <a:pt x="653288" y="712851"/>
                    <a:pt x="579755" y="712851"/>
                  </a:cubicBezTo>
                  <a:lnTo>
                    <a:pt x="133096" y="712851"/>
                  </a:lnTo>
                  <a:cubicBezTo>
                    <a:pt x="59563" y="712851"/>
                    <a:pt x="0" y="653161"/>
                    <a:pt x="0" y="579755"/>
                  </a:cubicBezTo>
                  <a:close/>
                </a:path>
              </a:pathLst>
            </a:custGeom>
            <a:solidFill>
              <a:srgbClr val="31136C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25551" cy="725551"/>
            </a:xfrm>
            <a:custGeom>
              <a:avLst/>
              <a:gdLst/>
              <a:ahLst/>
              <a:cxnLst/>
              <a:rect r="r" b="b" t="t" l="l"/>
              <a:pathLst>
                <a:path h="725551" w="725551">
                  <a:moveTo>
                    <a:pt x="0" y="139446"/>
                  </a:moveTo>
                  <a:cubicBezTo>
                    <a:pt x="0" y="62484"/>
                    <a:pt x="62484" y="0"/>
                    <a:pt x="139446" y="0"/>
                  </a:cubicBezTo>
                  <a:lnTo>
                    <a:pt x="586105" y="0"/>
                  </a:lnTo>
                  <a:lnTo>
                    <a:pt x="586105" y="6350"/>
                  </a:lnTo>
                  <a:lnTo>
                    <a:pt x="586105" y="0"/>
                  </a:lnTo>
                  <a:cubicBezTo>
                    <a:pt x="663067" y="0"/>
                    <a:pt x="725551" y="62484"/>
                    <a:pt x="725551" y="139446"/>
                  </a:cubicBezTo>
                  <a:lnTo>
                    <a:pt x="719201" y="139446"/>
                  </a:lnTo>
                  <a:lnTo>
                    <a:pt x="725551" y="139446"/>
                  </a:lnTo>
                  <a:lnTo>
                    <a:pt x="725551" y="586105"/>
                  </a:lnTo>
                  <a:lnTo>
                    <a:pt x="719201" y="586105"/>
                  </a:lnTo>
                  <a:lnTo>
                    <a:pt x="725551" y="586105"/>
                  </a:lnTo>
                  <a:cubicBezTo>
                    <a:pt x="725551" y="663067"/>
                    <a:pt x="663067" y="725551"/>
                    <a:pt x="586105" y="725551"/>
                  </a:cubicBezTo>
                  <a:lnTo>
                    <a:pt x="586105" y="719201"/>
                  </a:lnTo>
                  <a:lnTo>
                    <a:pt x="586105" y="725551"/>
                  </a:lnTo>
                  <a:lnTo>
                    <a:pt x="139446" y="725551"/>
                  </a:lnTo>
                  <a:lnTo>
                    <a:pt x="139446" y="719201"/>
                  </a:lnTo>
                  <a:lnTo>
                    <a:pt x="139446" y="725551"/>
                  </a:lnTo>
                  <a:cubicBezTo>
                    <a:pt x="62484" y="725551"/>
                    <a:pt x="0" y="663067"/>
                    <a:pt x="0" y="586105"/>
                  </a:cubicBezTo>
                  <a:lnTo>
                    <a:pt x="0" y="139446"/>
                  </a:lnTo>
                  <a:lnTo>
                    <a:pt x="6350" y="139446"/>
                  </a:lnTo>
                  <a:lnTo>
                    <a:pt x="0" y="139446"/>
                  </a:lnTo>
                  <a:moveTo>
                    <a:pt x="12700" y="139446"/>
                  </a:moveTo>
                  <a:lnTo>
                    <a:pt x="12700" y="586105"/>
                  </a:lnTo>
                  <a:lnTo>
                    <a:pt x="6350" y="586105"/>
                  </a:lnTo>
                  <a:lnTo>
                    <a:pt x="12700" y="586105"/>
                  </a:lnTo>
                  <a:cubicBezTo>
                    <a:pt x="12700" y="656082"/>
                    <a:pt x="69469" y="712851"/>
                    <a:pt x="139446" y="712851"/>
                  </a:cubicBezTo>
                  <a:lnTo>
                    <a:pt x="586105" y="712851"/>
                  </a:lnTo>
                  <a:cubicBezTo>
                    <a:pt x="656082" y="712851"/>
                    <a:pt x="712851" y="656082"/>
                    <a:pt x="712851" y="586105"/>
                  </a:cubicBezTo>
                  <a:lnTo>
                    <a:pt x="712851" y="139446"/>
                  </a:lnTo>
                  <a:cubicBezTo>
                    <a:pt x="712851" y="69469"/>
                    <a:pt x="656082" y="12700"/>
                    <a:pt x="586105" y="12700"/>
                  </a:cubicBezTo>
                  <a:lnTo>
                    <a:pt x="139446" y="12700"/>
                  </a:lnTo>
                  <a:lnTo>
                    <a:pt x="139446" y="6350"/>
                  </a:lnTo>
                  <a:lnTo>
                    <a:pt x="139446" y="12700"/>
                  </a:lnTo>
                  <a:cubicBezTo>
                    <a:pt x="69469" y="12700"/>
                    <a:pt x="12700" y="69469"/>
                    <a:pt x="12700" y="139446"/>
                  </a:cubicBezTo>
                  <a:close/>
                </a:path>
              </a:pathLst>
            </a:custGeom>
            <a:solidFill>
              <a:srgbClr val="4A2C85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311948" y="5284961"/>
            <a:ext cx="202406" cy="308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750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141093" y="7364412"/>
            <a:ext cx="544116" cy="544116"/>
            <a:chOff x="0" y="0"/>
            <a:chExt cx="725488" cy="72548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6350" y="6350"/>
              <a:ext cx="712851" cy="712851"/>
            </a:xfrm>
            <a:custGeom>
              <a:avLst/>
              <a:gdLst/>
              <a:ahLst/>
              <a:cxnLst/>
              <a:rect r="r" b="b" t="t" l="l"/>
              <a:pathLst>
                <a:path h="712851" w="712851">
                  <a:moveTo>
                    <a:pt x="0" y="133096"/>
                  </a:moveTo>
                  <a:cubicBezTo>
                    <a:pt x="0" y="59563"/>
                    <a:pt x="59563" y="0"/>
                    <a:pt x="133096" y="0"/>
                  </a:cubicBezTo>
                  <a:lnTo>
                    <a:pt x="579755" y="0"/>
                  </a:lnTo>
                  <a:cubicBezTo>
                    <a:pt x="653288" y="0"/>
                    <a:pt x="712851" y="59563"/>
                    <a:pt x="712851" y="133096"/>
                  </a:cubicBezTo>
                  <a:lnTo>
                    <a:pt x="712851" y="579755"/>
                  </a:lnTo>
                  <a:cubicBezTo>
                    <a:pt x="712851" y="653288"/>
                    <a:pt x="653288" y="712851"/>
                    <a:pt x="579755" y="712851"/>
                  </a:cubicBezTo>
                  <a:lnTo>
                    <a:pt x="133096" y="712851"/>
                  </a:lnTo>
                  <a:cubicBezTo>
                    <a:pt x="59563" y="712851"/>
                    <a:pt x="0" y="653161"/>
                    <a:pt x="0" y="579755"/>
                  </a:cubicBezTo>
                  <a:close/>
                </a:path>
              </a:pathLst>
            </a:custGeom>
            <a:solidFill>
              <a:srgbClr val="31136C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25551" cy="725551"/>
            </a:xfrm>
            <a:custGeom>
              <a:avLst/>
              <a:gdLst/>
              <a:ahLst/>
              <a:cxnLst/>
              <a:rect r="r" b="b" t="t" l="l"/>
              <a:pathLst>
                <a:path h="725551" w="725551">
                  <a:moveTo>
                    <a:pt x="0" y="139446"/>
                  </a:moveTo>
                  <a:cubicBezTo>
                    <a:pt x="0" y="62484"/>
                    <a:pt x="62484" y="0"/>
                    <a:pt x="139446" y="0"/>
                  </a:cubicBezTo>
                  <a:lnTo>
                    <a:pt x="586105" y="0"/>
                  </a:lnTo>
                  <a:lnTo>
                    <a:pt x="586105" y="6350"/>
                  </a:lnTo>
                  <a:lnTo>
                    <a:pt x="586105" y="0"/>
                  </a:lnTo>
                  <a:cubicBezTo>
                    <a:pt x="663067" y="0"/>
                    <a:pt x="725551" y="62484"/>
                    <a:pt x="725551" y="139446"/>
                  </a:cubicBezTo>
                  <a:lnTo>
                    <a:pt x="719201" y="139446"/>
                  </a:lnTo>
                  <a:lnTo>
                    <a:pt x="725551" y="139446"/>
                  </a:lnTo>
                  <a:lnTo>
                    <a:pt x="725551" y="586105"/>
                  </a:lnTo>
                  <a:lnTo>
                    <a:pt x="719201" y="586105"/>
                  </a:lnTo>
                  <a:lnTo>
                    <a:pt x="725551" y="586105"/>
                  </a:lnTo>
                  <a:cubicBezTo>
                    <a:pt x="725551" y="663067"/>
                    <a:pt x="663067" y="725551"/>
                    <a:pt x="586105" y="725551"/>
                  </a:cubicBezTo>
                  <a:lnTo>
                    <a:pt x="586105" y="719201"/>
                  </a:lnTo>
                  <a:lnTo>
                    <a:pt x="586105" y="725551"/>
                  </a:lnTo>
                  <a:lnTo>
                    <a:pt x="139446" y="725551"/>
                  </a:lnTo>
                  <a:lnTo>
                    <a:pt x="139446" y="719201"/>
                  </a:lnTo>
                  <a:lnTo>
                    <a:pt x="139446" y="725551"/>
                  </a:lnTo>
                  <a:cubicBezTo>
                    <a:pt x="62484" y="725551"/>
                    <a:pt x="0" y="663067"/>
                    <a:pt x="0" y="586105"/>
                  </a:cubicBezTo>
                  <a:lnTo>
                    <a:pt x="0" y="139446"/>
                  </a:lnTo>
                  <a:lnTo>
                    <a:pt x="6350" y="139446"/>
                  </a:lnTo>
                  <a:lnTo>
                    <a:pt x="0" y="139446"/>
                  </a:lnTo>
                  <a:moveTo>
                    <a:pt x="12700" y="139446"/>
                  </a:moveTo>
                  <a:lnTo>
                    <a:pt x="12700" y="586105"/>
                  </a:lnTo>
                  <a:lnTo>
                    <a:pt x="6350" y="586105"/>
                  </a:lnTo>
                  <a:lnTo>
                    <a:pt x="12700" y="586105"/>
                  </a:lnTo>
                  <a:cubicBezTo>
                    <a:pt x="12700" y="656082"/>
                    <a:pt x="69469" y="712851"/>
                    <a:pt x="139446" y="712851"/>
                  </a:cubicBezTo>
                  <a:lnTo>
                    <a:pt x="586105" y="712851"/>
                  </a:lnTo>
                  <a:cubicBezTo>
                    <a:pt x="656082" y="712851"/>
                    <a:pt x="712851" y="656082"/>
                    <a:pt x="712851" y="586105"/>
                  </a:cubicBezTo>
                  <a:lnTo>
                    <a:pt x="712851" y="139446"/>
                  </a:lnTo>
                  <a:cubicBezTo>
                    <a:pt x="712851" y="69469"/>
                    <a:pt x="656082" y="12700"/>
                    <a:pt x="586105" y="12700"/>
                  </a:cubicBezTo>
                  <a:lnTo>
                    <a:pt x="139446" y="12700"/>
                  </a:lnTo>
                  <a:lnTo>
                    <a:pt x="139446" y="6350"/>
                  </a:lnTo>
                  <a:lnTo>
                    <a:pt x="139446" y="12700"/>
                  </a:lnTo>
                  <a:cubicBezTo>
                    <a:pt x="69469" y="12700"/>
                    <a:pt x="12700" y="69469"/>
                    <a:pt x="12700" y="139446"/>
                  </a:cubicBezTo>
                  <a:close/>
                </a:path>
              </a:pathLst>
            </a:custGeom>
            <a:solidFill>
              <a:srgbClr val="4A2C85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313288" y="7459266"/>
            <a:ext cx="201066" cy="308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750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850238" y="546622"/>
            <a:ext cx="3756043" cy="90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Conclusão</a:t>
            </a:r>
          </a:p>
        </p:txBody>
      </p:sp>
      <p:sp>
        <p:nvSpPr>
          <p:cNvPr name="Freeform 7" id="7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186958" y="2035964"/>
            <a:ext cx="7607346" cy="2628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15315" indent="-307658" lvl="1">
              <a:lnSpc>
                <a:spcPts val="5301"/>
              </a:lnSpc>
              <a:buFont typeface="Arial"/>
              <a:buChar char="•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Fortalecimento da Governança de TIC</a:t>
            </a:r>
          </a:p>
          <a:p>
            <a:pPr algn="just" marL="1230630" indent="-410210" lvl="2">
              <a:lnSpc>
                <a:spcPts val="5301"/>
              </a:lnSpc>
              <a:buFont typeface="Arial"/>
              <a:buChar char="⚬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Comitês Gestores de TIC</a:t>
            </a:r>
          </a:p>
          <a:p>
            <a:pPr algn="just" marL="1230630" indent="-410210" lvl="2">
              <a:lnSpc>
                <a:spcPts val="5301"/>
              </a:lnSpc>
              <a:buFont typeface="Arial"/>
              <a:buChar char="⚬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Planos Estratégicos - PETIC</a:t>
            </a:r>
          </a:p>
          <a:p>
            <a:pPr algn="just" marL="1230630" indent="-410210" lvl="2">
              <a:lnSpc>
                <a:spcPts val="5301"/>
              </a:lnSpc>
              <a:buFont typeface="Arial"/>
              <a:buChar char="⚬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Planos Diretores - PDTIC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86958" y="5607800"/>
            <a:ext cx="8223338" cy="2628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15315" indent="-307658" lvl="1">
              <a:lnSpc>
                <a:spcPts val="5301"/>
              </a:lnSpc>
              <a:buFont typeface="Arial"/>
              <a:buChar char="•"/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Planejamento Orçamentário e Execução eficaz</a:t>
            </a:r>
          </a:p>
          <a:p>
            <a:pPr algn="just" marL="1230630" indent="-410210" lvl="2">
              <a:lnSpc>
                <a:spcPts val="5301"/>
              </a:lnSpc>
              <a:buFont typeface="Arial"/>
              <a:buChar char="⚬"/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Baixa execução</a:t>
            </a:r>
          </a:p>
          <a:p>
            <a:pPr algn="just" marL="1230630" indent="-410210" lvl="2">
              <a:lnSpc>
                <a:spcPts val="5301"/>
              </a:lnSpc>
              <a:buFont typeface="Arial"/>
              <a:buChar char="⚬"/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Ausência de critérios bem definidos para elaboração do orçamento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850238" y="546622"/>
            <a:ext cx="3756043" cy="90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Conclusão</a:t>
            </a:r>
          </a:p>
        </p:txBody>
      </p:sp>
      <p:sp>
        <p:nvSpPr>
          <p:cNvPr name="Freeform 7" id="7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186958" y="1620169"/>
            <a:ext cx="10667598" cy="838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93726" indent="-296863" lvl="1">
              <a:lnSpc>
                <a:spcPts val="5115"/>
              </a:lnSpc>
              <a:buFont typeface="Arial"/>
              <a:buChar char="•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Capacitação e valorização de Recursos Humanos em TIC</a:t>
            </a:r>
          </a:p>
          <a:p>
            <a:pPr algn="just" marL="1187451" indent="-395817" lvl="2">
              <a:lnSpc>
                <a:spcPts val="5115"/>
              </a:lnSpc>
              <a:buFont typeface="Arial"/>
              <a:buChar char="⚬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Déficit de pessoal;</a:t>
            </a:r>
          </a:p>
          <a:p>
            <a:pPr algn="just" marL="1187451" indent="-395817" lvl="2">
              <a:lnSpc>
                <a:spcPts val="5115"/>
              </a:lnSpc>
              <a:buFont typeface="Arial"/>
              <a:buChar char="⚬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Descontinuidade em cargos de direção;</a:t>
            </a:r>
          </a:p>
          <a:p>
            <a:pPr algn="just" marL="1187451" indent="-395817" lvl="2">
              <a:lnSpc>
                <a:spcPts val="5115"/>
              </a:lnSpc>
              <a:buFont typeface="Arial"/>
              <a:buChar char="⚬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Alta dependência de terceirizados.</a:t>
            </a:r>
          </a:p>
          <a:p>
            <a:pPr algn="just" marL="593726" indent="-296863" lvl="1">
              <a:lnSpc>
                <a:spcPts val="5115"/>
              </a:lnSpc>
              <a:buFont typeface="Arial"/>
              <a:buChar char="•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Melhoria na Infraestrutura de TIC e Governança Digital</a:t>
            </a:r>
          </a:p>
          <a:p>
            <a:pPr algn="just" marL="1187451" indent="-395817" lvl="2">
              <a:lnSpc>
                <a:spcPts val="5115"/>
              </a:lnSpc>
              <a:buFont typeface="Arial"/>
              <a:buChar char="⚬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Investimentos contínuos;</a:t>
            </a:r>
          </a:p>
          <a:p>
            <a:pPr algn="just" marL="1187451" indent="-395817" lvl="2">
              <a:lnSpc>
                <a:spcPts val="5115"/>
              </a:lnSpc>
              <a:buFont typeface="Arial"/>
              <a:buChar char="⚬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Adoção de soluções em nuvem;</a:t>
            </a:r>
          </a:p>
          <a:p>
            <a:pPr algn="just" marL="1187451" indent="-395817" lvl="2">
              <a:lnSpc>
                <a:spcPts val="5115"/>
              </a:lnSpc>
              <a:buFont typeface="Arial"/>
              <a:buChar char="⚬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Ampliação do e-GDF.</a:t>
            </a:r>
          </a:p>
          <a:p>
            <a:pPr algn="just" marL="593726" indent="-296863" lvl="1">
              <a:lnSpc>
                <a:spcPts val="5115"/>
              </a:lnSpc>
              <a:buFont typeface="Arial"/>
              <a:buChar char="•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Fortalecimento da Segurança da Informação</a:t>
            </a:r>
          </a:p>
          <a:p>
            <a:pPr algn="just" marL="1187451" indent="-395817" lvl="2">
              <a:lnSpc>
                <a:spcPts val="5115"/>
              </a:lnSpc>
              <a:buFont typeface="Arial"/>
              <a:buChar char="⚬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Normas de Segurança da Informação e Comunicação - NOSIC</a:t>
            </a:r>
          </a:p>
          <a:p>
            <a:pPr algn="just" marL="1187451" indent="-395817" lvl="2">
              <a:lnSpc>
                <a:spcPts val="5115"/>
              </a:lnSpc>
              <a:buFont typeface="Arial"/>
              <a:buChar char="⚬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Comitê de Segurança da Informação em cada órgão</a:t>
            </a:r>
          </a:p>
          <a:p>
            <a:pPr algn="just" marL="1187451" indent="-395817" lvl="2">
              <a:lnSpc>
                <a:spcPts val="5115"/>
              </a:lnSpc>
              <a:buFont typeface="Arial"/>
              <a:buChar char="⚬"/>
            </a:pPr>
            <a:r>
              <a:rPr lang="en-US" sz="27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Planos de Continuidade de Negócios - PCN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7357843"/>
            <a:ext cx="1979944" cy="1900457"/>
          </a:xfrm>
          <a:custGeom>
            <a:avLst/>
            <a:gdLst/>
            <a:ahLst/>
            <a:cxnLst/>
            <a:rect r="r" b="b" t="t" l="l"/>
            <a:pathLst>
              <a:path h="1900457" w="1979944">
                <a:moveTo>
                  <a:pt x="0" y="0"/>
                </a:moveTo>
                <a:lnTo>
                  <a:pt x="1979944" y="0"/>
                </a:lnTo>
                <a:lnTo>
                  <a:pt x="1979944" y="1900457"/>
                </a:lnTo>
                <a:lnTo>
                  <a:pt x="0" y="1900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85404" y="270093"/>
            <a:ext cx="2425793" cy="2686664"/>
          </a:xfrm>
          <a:custGeom>
            <a:avLst/>
            <a:gdLst/>
            <a:ahLst/>
            <a:cxnLst/>
            <a:rect r="r" b="b" t="t" l="l"/>
            <a:pathLst>
              <a:path h="2686664" w="2425793">
                <a:moveTo>
                  <a:pt x="0" y="0"/>
                </a:moveTo>
                <a:lnTo>
                  <a:pt x="2425793" y="0"/>
                </a:lnTo>
                <a:lnTo>
                  <a:pt x="2425793" y="2686664"/>
                </a:lnTo>
                <a:lnTo>
                  <a:pt x="0" y="26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6976099" y="971550"/>
            <a:ext cx="4335801" cy="90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Metodologia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4983" y="3312633"/>
            <a:ext cx="8180823" cy="3137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26"/>
              </a:lnSpc>
            </a:pPr>
            <a:r>
              <a:rPr lang="en-US" sz="3301" b="true">
                <a:solidFill>
                  <a:srgbClr val="3B4E4E"/>
                </a:solidFill>
                <a:latin typeface="Arimo Bold"/>
                <a:ea typeface="Arimo Bold"/>
                <a:cs typeface="Arimo Bold"/>
                <a:sym typeface="Arimo Bold"/>
              </a:rPr>
              <a:t>Visitas Técnicas</a:t>
            </a:r>
          </a:p>
          <a:p>
            <a:pPr algn="just">
              <a:lnSpc>
                <a:spcPts val="4126"/>
              </a:lnSpc>
            </a:pPr>
          </a:p>
          <a:p>
            <a:pPr algn="just" marL="0" indent="0" lvl="0">
              <a:lnSpc>
                <a:spcPts val="4126"/>
              </a:lnSpc>
              <a:spcBef>
                <a:spcPct val="0"/>
              </a:spcBef>
            </a:pPr>
            <a:r>
              <a:rPr lang="en-US" sz="3301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Alguns órgãos foram visitados, permitindo análise qualitativa de situações específicas. Foram observados in loco desafios à adequada gestão dos recursos.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453414" y="3331683"/>
            <a:ext cx="7805886" cy="3144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62"/>
              </a:lnSpc>
            </a:pPr>
            <a:r>
              <a:rPr lang="en-US" sz="2850" b="true">
                <a:solidFill>
                  <a:srgbClr val="3B4E4E"/>
                </a:solidFill>
                <a:latin typeface="Arimo Bold"/>
                <a:ea typeface="Arimo Bold"/>
                <a:cs typeface="Arimo Bold"/>
                <a:sym typeface="Arimo Bold"/>
              </a:rPr>
              <a:t>Coleta de Dados </a:t>
            </a:r>
          </a:p>
          <a:p>
            <a:pPr algn="just">
              <a:lnSpc>
                <a:spcPts val="3562"/>
              </a:lnSpc>
            </a:pPr>
          </a:p>
          <a:p>
            <a:pPr algn="just" marL="0" indent="0" lvl="0">
              <a:lnSpc>
                <a:spcPts val="3562"/>
              </a:lnSpc>
              <a:spcBef>
                <a:spcPct val="0"/>
              </a:spcBef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Questionário enviado a 90 órgãos, abordando aspectos de força de trabalho, execução orçamentária, governança de TI, aquisições de bens e serviços de TIC, segurança da informação, entre outros.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971550"/>
            <a:ext cx="8286831" cy="90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Força de Trabalho em TI</a:t>
            </a:r>
          </a:p>
        </p:txBody>
      </p:sp>
      <p:sp>
        <p:nvSpPr>
          <p:cNvPr name="Freeform 7" id="7" descr="preencoded.png"/>
          <p:cNvSpPr/>
          <p:nvPr/>
        </p:nvSpPr>
        <p:spPr>
          <a:xfrm flipH="false" flipV="false" rot="0">
            <a:off x="11430000" y="0"/>
            <a:ext cx="6858000" cy="6319727"/>
          </a:xfrm>
          <a:custGeom>
            <a:avLst/>
            <a:gdLst/>
            <a:ahLst/>
            <a:cxnLst/>
            <a:rect r="r" b="b" t="t" l="l"/>
            <a:pathLst>
              <a:path h="6319727" w="6858000">
                <a:moveTo>
                  <a:pt x="0" y="0"/>
                </a:moveTo>
                <a:lnTo>
                  <a:pt x="6858000" y="0"/>
                </a:lnTo>
                <a:lnTo>
                  <a:pt x="6858000" y="6319727"/>
                </a:lnTo>
                <a:lnTo>
                  <a:pt x="0" y="6319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2776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6192" y="3332221"/>
            <a:ext cx="4005617" cy="2204927"/>
          </a:xfrm>
          <a:custGeom>
            <a:avLst/>
            <a:gdLst/>
            <a:ahLst/>
            <a:cxnLst/>
            <a:rect r="r" b="b" t="t" l="l"/>
            <a:pathLst>
              <a:path h="2204927" w="4005617">
                <a:moveTo>
                  <a:pt x="0" y="0"/>
                </a:moveTo>
                <a:lnTo>
                  <a:pt x="4005617" y="0"/>
                </a:lnTo>
                <a:lnTo>
                  <a:pt x="4005617" y="2204927"/>
                </a:lnTo>
                <a:lnTo>
                  <a:pt x="0" y="2204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33472" y="3332221"/>
            <a:ext cx="4124734" cy="2204927"/>
          </a:xfrm>
          <a:custGeom>
            <a:avLst/>
            <a:gdLst/>
            <a:ahLst/>
            <a:cxnLst/>
            <a:rect r="r" b="b" t="t" l="l"/>
            <a:pathLst>
              <a:path h="2204927" w="4124734">
                <a:moveTo>
                  <a:pt x="0" y="0"/>
                </a:moveTo>
                <a:lnTo>
                  <a:pt x="4124733" y="0"/>
                </a:lnTo>
                <a:lnTo>
                  <a:pt x="4124733" y="2204927"/>
                </a:lnTo>
                <a:lnTo>
                  <a:pt x="0" y="2204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7053373"/>
            <a:ext cx="4160601" cy="2204927"/>
          </a:xfrm>
          <a:custGeom>
            <a:avLst/>
            <a:gdLst/>
            <a:ahLst/>
            <a:cxnLst/>
            <a:rect r="r" b="b" t="t" l="l"/>
            <a:pathLst>
              <a:path h="2204927" w="4160601">
                <a:moveTo>
                  <a:pt x="0" y="0"/>
                </a:moveTo>
                <a:lnTo>
                  <a:pt x="4160601" y="0"/>
                </a:lnTo>
                <a:lnTo>
                  <a:pt x="4160601" y="2204927"/>
                </a:lnTo>
                <a:lnTo>
                  <a:pt x="0" y="22049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633472" y="7053373"/>
            <a:ext cx="4105726" cy="2204927"/>
          </a:xfrm>
          <a:custGeom>
            <a:avLst/>
            <a:gdLst/>
            <a:ahLst/>
            <a:cxnLst/>
            <a:rect r="r" b="b" t="t" l="l"/>
            <a:pathLst>
              <a:path h="2204927" w="4105726">
                <a:moveTo>
                  <a:pt x="0" y="0"/>
                </a:moveTo>
                <a:lnTo>
                  <a:pt x="4105725" y="0"/>
                </a:lnTo>
                <a:lnTo>
                  <a:pt x="4105725" y="2204927"/>
                </a:lnTo>
                <a:lnTo>
                  <a:pt x="0" y="22049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30000" y="7259745"/>
            <a:ext cx="6193872" cy="1704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76"/>
              </a:lnSpc>
            </a:pPr>
            <a:r>
              <a:rPr lang="en-US" sz="2809">
                <a:solidFill>
                  <a:srgbClr val="000000"/>
                </a:solidFill>
                <a:latin typeface="Heebo Light"/>
                <a:ea typeface="Heebo Light"/>
                <a:cs typeface="Heebo Light"/>
                <a:sym typeface="Heebo Light"/>
              </a:rPr>
              <a:t>1.155 colaboradores representam </a:t>
            </a:r>
            <a:r>
              <a:rPr lang="en-US" sz="2809" b="true">
                <a:solidFill>
                  <a:srgbClr val="000000"/>
                </a:solidFill>
                <a:latin typeface="Heebo Bold"/>
                <a:ea typeface="Heebo Bold"/>
                <a:cs typeface="Heebo Bold"/>
                <a:sym typeface="Heebo Bold"/>
              </a:rPr>
              <a:t>1,3%</a:t>
            </a:r>
            <a:r>
              <a:rPr lang="en-US" sz="2809">
                <a:solidFill>
                  <a:srgbClr val="000000"/>
                </a:solidFill>
                <a:latin typeface="Heebo Light"/>
                <a:ea typeface="Heebo Light"/>
                <a:cs typeface="Heebo Light"/>
                <a:sym typeface="Heebo Light"/>
              </a:rPr>
              <a:t> da quantidade total de servidores dos órgãos.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971550"/>
            <a:ext cx="4493843" cy="90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Governança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889051"/>
            <a:ext cx="16230600" cy="3784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15315" indent="-307658" lvl="1">
              <a:lnSpc>
                <a:spcPts val="6099"/>
              </a:lnSpc>
              <a:buFont typeface="Arial"/>
              <a:buChar char="•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Decreto nº 45.011, de 27 de setembro de 2023 - contratação de soluções de TIC;</a:t>
            </a:r>
          </a:p>
          <a:p>
            <a:pPr algn="just" marL="615315" indent="-307658" lvl="1">
              <a:lnSpc>
                <a:spcPts val="6099"/>
              </a:lnSpc>
              <a:buFont typeface="Arial"/>
              <a:buChar char="•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Decreto nº 42.486, de 08 de setembro de 2021 - cria o Comitê Gestor de TIC - CGTIC;</a:t>
            </a:r>
          </a:p>
          <a:p>
            <a:pPr algn="just" marL="615315" indent="-307658" lvl="1">
              <a:lnSpc>
                <a:spcPts val="6099"/>
              </a:lnSpc>
              <a:buFont typeface="Arial"/>
              <a:buChar char="•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Decreto nº 40.015, de 14 de agosto de 2019 - elaboração e publicação de PDTIC e utilização da GDFNet;</a:t>
            </a:r>
          </a:p>
          <a:p>
            <a:pPr algn="just" marL="615315" indent="-307658" lvl="1">
              <a:lnSpc>
                <a:spcPts val="6099"/>
              </a:lnSpc>
              <a:buFont typeface="Arial"/>
              <a:buChar char="•"/>
            </a:pPr>
            <a:r>
              <a:rPr lang="en-US" sz="28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Decreto nº 38.354, de 24 de julho de 2017 - institui Política de Dados Abertos.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124823"/>
            <a:ext cx="16230600" cy="1353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562"/>
              </a:lnSpc>
              <a:spcBef>
                <a:spcPct val="0"/>
              </a:spcBef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Compreende essencialmente os mecanismos de liderança, estratégia e controle postos em prática para avaliar, direcionar e monitorar a atuação da gestão, com vistas à condução de políticas públicas e à prestação de serviços de interesse da sociedade.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110599" y="6949730"/>
            <a:ext cx="3177401" cy="3337270"/>
          </a:xfrm>
          <a:custGeom>
            <a:avLst/>
            <a:gdLst/>
            <a:ahLst/>
            <a:cxnLst/>
            <a:rect r="r" b="b" t="t" l="l"/>
            <a:pathLst>
              <a:path h="3337270" w="3177401">
                <a:moveTo>
                  <a:pt x="0" y="0"/>
                </a:moveTo>
                <a:lnTo>
                  <a:pt x="3177401" y="0"/>
                </a:lnTo>
                <a:lnTo>
                  <a:pt x="3177401" y="3337270"/>
                </a:lnTo>
                <a:lnTo>
                  <a:pt x="0" y="3337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590550"/>
            <a:ext cx="4493843" cy="900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Governança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786938" y="2665763"/>
            <a:ext cx="4107903" cy="2743243"/>
          </a:xfrm>
          <a:custGeom>
            <a:avLst/>
            <a:gdLst/>
            <a:ahLst/>
            <a:cxnLst/>
            <a:rect r="r" b="b" t="t" l="l"/>
            <a:pathLst>
              <a:path h="2743243" w="4107903">
                <a:moveTo>
                  <a:pt x="0" y="0"/>
                </a:moveTo>
                <a:lnTo>
                  <a:pt x="4107902" y="0"/>
                </a:lnTo>
                <a:lnTo>
                  <a:pt x="4107902" y="2743243"/>
                </a:lnTo>
                <a:lnTo>
                  <a:pt x="0" y="2743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756902" y="7054738"/>
            <a:ext cx="4114865" cy="2743243"/>
          </a:xfrm>
          <a:custGeom>
            <a:avLst/>
            <a:gdLst/>
            <a:ahLst/>
            <a:cxnLst/>
            <a:rect r="r" b="b" t="t" l="l"/>
            <a:pathLst>
              <a:path h="2743243" w="4114865">
                <a:moveTo>
                  <a:pt x="0" y="0"/>
                </a:moveTo>
                <a:lnTo>
                  <a:pt x="4114865" y="0"/>
                </a:lnTo>
                <a:lnTo>
                  <a:pt x="4114865" y="2743243"/>
                </a:lnTo>
                <a:lnTo>
                  <a:pt x="0" y="2743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03509" y="1833562"/>
            <a:ext cx="6821652" cy="877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37"/>
              </a:lnSpc>
              <a:spcBef>
                <a:spcPct val="0"/>
              </a:spcBef>
            </a:pPr>
            <a:r>
              <a:rPr lang="en-US" sz="27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1) O órgão possui Comitê Gestor de TIC - CGTIC?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62839" y="1833562"/>
            <a:ext cx="6821652" cy="877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37"/>
              </a:lnSpc>
              <a:spcBef>
                <a:spcPct val="0"/>
              </a:spcBef>
            </a:pPr>
            <a:r>
              <a:rPr lang="en-US" sz="27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2) O órgão possui Planejamento Estratégico de TIC - PETIC vigente?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33544" y="5890330"/>
            <a:ext cx="7710456" cy="877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37"/>
              </a:lnSpc>
              <a:spcBef>
                <a:spcPct val="0"/>
              </a:spcBef>
            </a:pPr>
            <a:r>
              <a:rPr lang="en-US" sz="27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3) O órgão possui Plano Diretor de Tecnologia da Informação e Comunicação - PDTIC vigente?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062839" y="5890330"/>
            <a:ext cx="6821652" cy="877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437"/>
              </a:lnSpc>
              <a:spcBef>
                <a:spcPct val="0"/>
              </a:spcBef>
            </a:pPr>
            <a:r>
              <a:rPr lang="en-US" sz="2750" strike="noStrike" u="none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4) O órgão possui Plano de Dados Abertos - PDA vigente?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507800" y="2761013"/>
            <a:ext cx="4329815" cy="2881667"/>
          </a:xfrm>
          <a:custGeom>
            <a:avLst/>
            <a:gdLst/>
            <a:ahLst/>
            <a:cxnLst/>
            <a:rect r="r" b="b" t="t" l="l"/>
            <a:pathLst>
              <a:path h="2881667" w="4329815">
                <a:moveTo>
                  <a:pt x="0" y="0"/>
                </a:moveTo>
                <a:lnTo>
                  <a:pt x="4329815" y="0"/>
                </a:lnTo>
                <a:lnTo>
                  <a:pt x="4329815" y="2881667"/>
                </a:lnTo>
                <a:lnTo>
                  <a:pt x="0" y="28816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529668" y="7054738"/>
            <a:ext cx="4307947" cy="2881667"/>
          </a:xfrm>
          <a:custGeom>
            <a:avLst/>
            <a:gdLst/>
            <a:ahLst/>
            <a:cxnLst/>
            <a:rect r="r" b="b" t="t" l="l"/>
            <a:pathLst>
              <a:path h="2881667" w="4307947">
                <a:moveTo>
                  <a:pt x="0" y="0"/>
                </a:moveTo>
                <a:lnTo>
                  <a:pt x="4307947" y="0"/>
                </a:lnTo>
                <a:lnTo>
                  <a:pt x="4307947" y="2881667"/>
                </a:lnTo>
                <a:lnTo>
                  <a:pt x="0" y="2881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89141" y="2322053"/>
            <a:ext cx="15870159" cy="707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87"/>
              </a:lnSpc>
              <a:spcBef>
                <a:spcPct val="0"/>
              </a:spcBef>
            </a:pPr>
            <a:r>
              <a:rPr lang="en-US" b="true" sz="4400" strike="noStrike" u="none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Orçamento de Tecnologia da Informação e Comunicação</a:t>
            </a:r>
          </a:p>
        </p:txBody>
      </p:sp>
      <p:sp>
        <p:nvSpPr>
          <p:cNvPr name="Freeform 7" id="7" descr="preencoded.png"/>
          <p:cNvSpPr/>
          <p:nvPr/>
        </p:nvSpPr>
        <p:spPr>
          <a:xfrm flipH="false" flipV="false" rot="0">
            <a:off x="1028700" y="-993507"/>
            <a:ext cx="17593784" cy="2850802"/>
          </a:xfrm>
          <a:custGeom>
            <a:avLst/>
            <a:gdLst/>
            <a:ahLst/>
            <a:cxnLst/>
            <a:rect r="r" b="b" t="t" l="l"/>
            <a:pathLst>
              <a:path h="2850802" w="17593784">
                <a:moveTo>
                  <a:pt x="0" y="0"/>
                </a:moveTo>
                <a:lnTo>
                  <a:pt x="17593784" y="0"/>
                </a:lnTo>
                <a:lnTo>
                  <a:pt x="17593784" y="2850802"/>
                </a:lnTo>
                <a:lnTo>
                  <a:pt x="0" y="2850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97" t="0" r="-51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3245479"/>
            <a:ext cx="16230600" cy="1353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62"/>
              </a:lnSpc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No âmbito do GDF existem duas ações orçamentárias específicas para despesas de TIC: </a:t>
            </a:r>
          </a:p>
          <a:p>
            <a:pPr algn="just">
              <a:lnSpc>
                <a:spcPts val="3562"/>
              </a:lnSpc>
            </a:pPr>
            <a:r>
              <a:rPr lang="en-US" sz="2850" b="true">
                <a:solidFill>
                  <a:srgbClr val="3B4E4E"/>
                </a:solidFill>
                <a:latin typeface="Arimo Bold"/>
                <a:ea typeface="Arimo Bold"/>
                <a:cs typeface="Arimo Bold"/>
                <a:sym typeface="Arimo Bold"/>
              </a:rPr>
              <a:t>1471</a:t>
            </a: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 - Modernização de Sistema de Informação; e</a:t>
            </a:r>
          </a:p>
          <a:p>
            <a:pPr algn="just" marL="0" indent="0" lvl="0">
              <a:lnSpc>
                <a:spcPts val="3562"/>
              </a:lnSpc>
              <a:spcBef>
                <a:spcPct val="0"/>
              </a:spcBef>
            </a:pPr>
            <a:r>
              <a:rPr lang="en-US" b="true" sz="2850">
                <a:solidFill>
                  <a:srgbClr val="3B4E4E"/>
                </a:solidFill>
                <a:latin typeface="Arimo Bold"/>
                <a:ea typeface="Arimo Bold"/>
                <a:cs typeface="Arimo Bold"/>
                <a:sym typeface="Arimo Bold"/>
              </a:rPr>
              <a:t>2557 </a:t>
            </a: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– Gestão da Informação e dos Sistemas de TI.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630733" y="5103806"/>
            <a:ext cx="6575101" cy="4975067"/>
            <a:chOff x="0" y="0"/>
            <a:chExt cx="1731714" cy="131030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31714" cy="1310306"/>
            </a:xfrm>
            <a:custGeom>
              <a:avLst/>
              <a:gdLst/>
              <a:ahLst/>
              <a:cxnLst/>
              <a:rect r="r" b="b" t="t" l="l"/>
              <a:pathLst>
                <a:path h="1310306" w="1731714">
                  <a:moveTo>
                    <a:pt x="0" y="0"/>
                  </a:moveTo>
                  <a:lnTo>
                    <a:pt x="1731714" y="0"/>
                  </a:lnTo>
                  <a:lnTo>
                    <a:pt x="1731714" y="1310306"/>
                  </a:lnTo>
                  <a:lnTo>
                    <a:pt x="0" y="1310306"/>
                  </a:lnTo>
                  <a:close/>
                </a:path>
              </a:pathLst>
            </a:custGeom>
            <a:solidFill>
              <a:srgbClr val="31136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1731714" cy="13198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4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725983" y="5245571"/>
            <a:ext cx="6306881" cy="4833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37"/>
              </a:lnSpc>
              <a:spcBef>
                <a:spcPct val="0"/>
              </a:spcBef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1471 admite despesas, tais como:</a:t>
            </a:r>
          </a:p>
          <a:p>
            <a:pPr algn="just" marL="507368" indent="-253684" lvl="1">
              <a:lnSpc>
                <a:spcPts val="2937"/>
              </a:lnSpc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Aquisição de hardwares (Desktops, Impressoras e Servidores);</a:t>
            </a:r>
          </a:p>
          <a:p>
            <a:pPr algn="just" marL="507368" indent="-253684" lvl="1">
              <a:lnSpc>
                <a:spcPts val="2937"/>
              </a:lnSpc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Implantação de infraestrutura para modernização de Centro de Dados de Tecnologia de Informação;</a:t>
            </a:r>
          </a:p>
          <a:p>
            <a:pPr algn="just" marL="507368" indent="-253684" lvl="1">
              <a:lnSpc>
                <a:spcPts val="2937"/>
              </a:lnSpc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Implantação de Governança de Serviços de TIC;</a:t>
            </a:r>
          </a:p>
          <a:p>
            <a:pPr algn="just" marL="507368" indent="-253684" lvl="1">
              <a:lnSpc>
                <a:spcPts val="2937"/>
              </a:lnSpc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Implantação e expansão de Sala Segura;</a:t>
            </a:r>
          </a:p>
          <a:p>
            <a:pPr algn="just" marL="507368" indent="-253684" lvl="1">
              <a:lnSpc>
                <a:spcPts val="2937"/>
              </a:lnSpc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Implantação de Relatório de Análise de Riscos e de Análise de Segurança de Ambiente;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0082166" y="5103806"/>
            <a:ext cx="6575101" cy="4975067"/>
            <a:chOff x="0" y="0"/>
            <a:chExt cx="1731714" cy="131030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31714" cy="1310306"/>
            </a:xfrm>
            <a:custGeom>
              <a:avLst/>
              <a:gdLst/>
              <a:ahLst/>
              <a:cxnLst/>
              <a:rect r="r" b="b" t="t" l="l"/>
              <a:pathLst>
                <a:path h="1310306" w="1731714">
                  <a:moveTo>
                    <a:pt x="0" y="0"/>
                  </a:moveTo>
                  <a:lnTo>
                    <a:pt x="1731714" y="0"/>
                  </a:lnTo>
                  <a:lnTo>
                    <a:pt x="1731714" y="1310306"/>
                  </a:lnTo>
                  <a:lnTo>
                    <a:pt x="0" y="1310306"/>
                  </a:lnTo>
                  <a:close/>
                </a:path>
              </a:pathLst>
            </a:custGeom>
            <a:solidFill>
              <a:srgbClr val="31136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1731714" cy="13198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4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0216276" y="5245571"/>
            <a:ext cx="6306881" cy="4461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37"/>
              </a:lnSpc>
              <a:spcBef>
                <a:spcPct val="0"/>
              </a:spcBef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Já a 2557 admite, entre outras:</a:t>
            </a:r>
          </a:p>
          <a:p>
            <a:pPr algn="just" marL="507368" indent="-253684" lvl="1">
              <a:lnSpc>
                <a:spcPts val="2937"/>
              </a:lnSpc>
              <a:spcBef>
                <a:spcPct val="0"/>
              </a:spcBef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Manutenções preventivas e corretivas referentes à Modernização dos Sistemas de Informação;</a:t>
            </a:r>
          </a:p>
          <a:p>
            <a:pPr algn="just" marL="507368" indent="-253684" lvl="1">
              <a:lnSpc>
                <a:spcPts val="2937"/>
              </a:lnSpc>
              <a:spcBef>
                <a:spcPct val="0"/>
              </a:spcBef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Seguros de instalações e equipamentos ligados a TIC;</a:t>
            </a:r>
          </a:p>
          <a:p>
            <a:pPr algn="just" marL="507368" indent="-253684" lvl="1">
              <a:lnSpc>
                <a:spcPts val="2937"/>
              </a:lnSpc>
              <a:spcBef>
                <a:spcPct val="0"/>
              </a:spcBef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Fábrica de projetos e programas;</a:t>
            </a:r>
          </a:p>
          <a:p>
            <a:pPr algn="just" marL="507368" indent="-253684" lvl="1">
              <a:lnSpc>
                <a:spcPts val="2937"/>
              </a:lnSpc>
              <a:spcBef>
                <a:spcPct val="0"/>
              </a:spcBef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Manutenção de serviços de impressão corporativa;</a:t>
            </a:r>
          </a:p>
          <a:p>
            <a:pPr algn="just" marL="507368" indent="-253684" lvl="1">
              <a:lnSpc>
                <a:spcPts val="2937"/>
              </a:lnSpc>
              <a:spcBef>
                <a:spcPct val="0"/>
              </a:spcBef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Serviços help-desk e service-desk;</a:t>
            </a:r>
          </a:p>
          <a:p>
            <a:pPr algn="just" marL="507368" indent="-253684" lvl="1">
              <a:lnSpc>
                <a:spcPts val="2937"/>
              </a:lnSpc>
              <a:buFont typeface="Arial"/>
              <a:buChar char="•"/>
            </a:pPr>
            <a:r>
              <a:rPr lang="en-US" sz="23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Serviço de suporte técnico de banco de dados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88013" y="4833763"/>
            <a:ext cx="4955645" cy="2258471"/>
          </a:xfrm>
          <a:custGeom>
            <a:avLst/>
            <a:gdLst/>
            <a:ahLst/>
            <a:cxnLst/>
            <a:rect r="r" b="b" t="t" l="l"/>
            <a:pathLst>
              <a:path h="2258471" w="4955645">
                <a:moveTo>
                  <a:pt x="0" y="0"/>
                </a:moveTo>
                <a:lnTo>
                  <a:pt x="4955644" y="0"/>
                </a:lnTo>
                <a:lnTo>
                  <a:pt x="4955644" y="2258472"/>
                </a:lnTo>
                <a:lnTo>
                  <a:pt x="0" y="2258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28" t="-5588" r="-2547" b="-279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458032" y="4833763"/>
            <a:ext cx="5131593" cy="2258471"/>
          </a:xfrm>
          <a:custGeom>
            <a:avLst/>
            <a:gdLst/>
            <a:ahLst/>
            <a:cxnLst/>
            <a:rect r="r" b="b" t="t" l="l"/>
            <a:pathLst>
              <a:path h="2258471" w="5131593">
                <a:moveTo>
                  <a:pt x="0" y="0"/>
                </a:moveTo>
                <a:lnTo>
                  <a:pt x="5131594" y="0"/>
                </a:lnTo>
                <a:lnTo>
                  <a:pt x="5131594" y="2258472"/>
                </a:lnTo>
                <a:lnTo>
                  <a:pt x="0" y="2258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28" t="0" r="-1428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08085" y="4833763"/>
            <a:ext cx="5191902" cy="2258471"/>
          </a:xfrm>
          <a:custGeom>
            <a:avLst/>
            <a:gdLst/>
            <a:ahLst/>
            <a:cxnLst/>
            <a:rect r="r" b="b" t="t" l="l"/>
            <a:pathLst>
              <a:path h="2258471" w="5191902">
                <a:moveTo>
                  <a:pt x="0" y="0"/>
                </a:moveTo>
                <a:lnTo>
                  <a:pt x="5191902" y="0"/>
                </a:lnTo>
                <a:lnTo>
                  <a:pt x="5191902" y="2258472"/>
                </a:lnTo>
                <a:lnTo>
                  <a:pt x="0" y="2258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4" t="0" r="0" b="-289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9673" y="7302447"/>
            <a:ext cx="3562730" cy="2243200"/>
          </a:xfrm>
          <a:custGeom>
            <a:avLst/>
            <a:gdLst/>
            <a:ahLst/>
            <a:cxnLst/>
            <a:rect r="r" b="b" t="t" l="l"/>
            <a:pathLst>
              <a:path h="2243200" w="3562730">
                <a:moveTo>
                  <a:pt x="0" y="0"/>
                </a:moveTo>
                <a:lnTo>
                  <a:pt x="3562730" y="0"/>
                </a:lnTo>
                <a:lnTo>
                  <a:pt x="3562730" y="2243201"/>
                </a:lnTo>
                <a:lnTo>
                  <a:pt x="0" y="22432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95311" y="7302447"/>
            <a:ext cx="3724820" cy="2243200"/>
          </a:xfrm>
          <a:custGeom>
            <a:avLst/>
            <a:gdLst/>
            <a:ahLst/>
            <a:cxnLst/>
            <a:rect r="r" b="b" t="t" l="l"/>
            <a:pathLst>
              <a:path h="2243200" w="3724820">
                <a:moveTo>
                  <a:pt x="0" y="0"/>
                </a:moveTo>
                <a:lnTo>
                  <a:pt x="3724820" y="0"/>
                </a:lnTo>
                <a:lnTo>
                  <a:pt x="3724820" y="2243201"/>
                </a:lnTo>
                <a:lnTo>
                  <a:pt x="0" y="2243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841481" y="7377985"/>
            <a:ext cx="2658507" cy="2685181"/>
          </a:xfrm>
          <a:custGeom>
            <a:avLst/>
            <a:gdLst/>
            <a:ahLst/>
            <a:cxnLst/>
            <a:rect r="r" b="b" t="t" l="l"/>
            <a:pathLst>
              <a:path h="2685181" w="2658507">
                <a:moveTo>
                  <a:pt x="0" y="0"/>
                </a:moveTo>
                <a:lnTo>
                  <a:pt x="2658506" y="0"/>
                </a:lnTo>
                <a:lnTo>
                  <a:pt x="2658506" y="2685181"/>
                </a:lnTo>
                <a:lnTo>
                  <a:pt x="0" y="2685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15018" y="656122"/>
            <a:ext cx="15870159" cy="707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87"/>
              </a:lnSpc>
              <a:spcBef>
                <a:spcPct val="0"/>
              </a:spcBef>
            </a:pPr>
            <a:r>
              <a:rPr lang="en-US" b="true" sz="4400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Levantamento acerca do Orçamento de TIC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5018" y="1621965"/>
            <a:ext cx="16230600" cy="3125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62"/>
              </a:lnSpc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Assim, sob o aspecto do orçamento de TIC foram realizadas as seguintes perguntas:</a:t>
            </a:r>
          </a:p>
          <a:p>
            <a:pPr algn="just">
              <a:lnSpc>
                <a:spcPts val="3562"/>
              </a:lnSpc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1. Há dotação orçamentária destinada à ação 1471 - Modernização de Sistema de Informação para o exercício de 2024?</a:t>
            </a:r>
          </a:p>
          <a:p>
            <a:pPr algn="just">
              <a:lnSpc>
                <a:spcPts val="3562"/>
              </a:lnSpc>
            </a:pPr>
            <a:r>
              <a:rPr lang="en-US" sz="2850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2. Há dotação orçamentária destinada à ação 2557 – Gestão da Informação e dos Sistemas de TI para o exercício de 2024?</a:t>
            </a:r>
          </a:p>
          <a:p>
            <a:pPr algn="just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799">
                <a:solidFill>
                  <a:srgbClr val="3B4E4E"/>
                </a:solidFill>
                <a:latin typeface="Arimo"/>
                <a:ea typeface="Arimo"/>
                <a:cs typeface="Arimo"/>
                <a:sym typeface="Arimo"/>
              </a:rPr>
              <a:t>3. Há recurso para despesa de Tecnologia da Informação alocado em ações distintas da 1471 e/ou da 2557?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F4B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DE6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15018" y="656122"/>
            <a:ext cx="15870159" cy="707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87"/>
              </a:lnSpc>
              <a:spcBef>
                <a:spcPct val="0"/>
              </a:spcBef>
            </a:pPr>
            <a:r>
              <a:rPr lang="en-US" b="true" sz="4400">
                <a:solidFill>
                  <a:srgbClr val="233939"/>
                </a:solidFill>
                <a:latin typeface="Arimo Bold"/>
                <a:ea typeface="Arimo Bold"/>
                <a:cs typeface="Arimo Bold"/>
                <a:sym typeface="Arimo Bold"/>
              </a:rPr>
              <a:t>Execução Orçamentária Relativa à TIC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80683" y="1474150"/>
            <a:ext cx="17526633" cy="8390876"/>
          </a:xfrm>
          <a:custGeom>
            <a:avLst/>
            <a:gdLst/>
            <a:ahLst/>
            <a:cxnLst/>
            <a:rect r="r" b="b" t="t" l="l"/>
            <a:pathLst>
              <a:path h="8390876" w="17526633">
                <a:moveTo>
                  <a:pt x="0" y="0"/>
                </a:moveTo>
                <a:lnTo>
                  <a:pt x="17526634" y="0"/>
                </a:lnTo>
                <a:lnTo>
                  <a:pt x="17526634" y="8390876"/>
                </a:lnTo>
                <a:lnTo>
                  <a:pt x="0" y="839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DAGYbL0Uolc</dc:identifier>
  <dcterms:modified xsi:type="dcterms:W3CDTF">2011-08-01T06:04:30Z</dcterms:modified>
  <cp:revision>1</cp:revision>
  <dc:title>Cópia de Diagnostico-da-Gestao-do-Programa-de-Alimentacao-Escolar-do-Distrito-Federal-PAE-DF.pptx</dc:title>
</cp:coreProperties>
</file>