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charts/chart5.xml" ContentType="application/vnd.openxmlformats-officedocument.drawingml.chart+xml"/>
  <Override PartName="/ppt/charts/style5.xml" ContentType="application/vnd.ms-office.chartstyle+xml"/>
  <Override PartName="/ppt/charts/colors5.xml" ContentType="application/vnd.ms-office.chartcolorstyle+xml"/>
  <Override PartName="/ppt/charts/chart6.xml" ContentType="application/vnd.openxmlformats-officedocument.drawingml.chart+xml"/>
  <Override PartName="/ppt/charts/style6.xml" ContentType="application/vnd.ms-office.chartstyle+xml"/>
  <Override PartName="/ppt/charts/colors6.xml" ContentType="application/vnd.ms-office.chartcolorstyle+xml"/>
  <Override PartName="/ppt/charts/chart7.xml" ContentType="application/vnd.openxmlformats-officedocument.drawingml.chart+xml"/>
  <Override PartName="/ppt/charts/style7.xml" ContentType="application/vnd.ms-office.chartstyle+xml"/>
  <Override PartName="/ppt/charts/colors7.xml" ContentType="application/vnd.ms-office.chartcolorstyle+xml"/>
  <Override PartName="/ppt/charts/chart8.xml" ContentType="application/vnd.openxmlformats-officedocument.drawingml.chart+xml"/>
  <Override PartName="/ppt/charts/style8.xml" ContentType="application/vnd.ms-office.chartstyle+xml"/>
  <Override PartName="/ppt/charts/colors8.xml" ContentType="application/vnd.ms-office.chartcolorstyle+xml"/>
  <Override PartName="/ppt/charts/chart9.xml" ContentType="application/vnd.openxmlformats-officedocument.drawingml.chart+xml"/>
  <Override PartName="/ppt/charts/style9.xml" ContentType="application/vnd.ms-office.chartstyle+xml"/>
  <Override PartName="/ppt/charts/colors9.xml" ContentType="application/vnd.ms-office.chartcolorstyle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5.xml" ContentType="application/vnd.openxmlformats-officedocument.drawingml.chart+xml"/>
  <Override PartName="/ppt/charts/style10.xml" ContentType="application/vnd.ms-office.chartstyle+xml"/>
  <Override PartName="/ppt/charts/colors10.xml" ContentType="application/vnd.ms-office.chartcolorstyle+xml"/>
  <Override PartName="/ppt/charts/chart16.xml" ContentType="application/vnd.openxmlformats-officedocument.drawingml.chart+xml"/>
  <Override PartName="/ppt/charts/style11.xml" ContentType="application/vnd.ms-office.chartstyle+xml"/>
  <Override PartName="/ppt/charts/colors11.xml" ContentType="application/vnd.ms-office.chartcolorstyle+xml"/>
  <Override PartName="/ppt/charts/chart17.xml" ContentType="application/vnd.openxmlformats-officedocument.drawingml.chart+xml"/>
  <Override PartName="/ppt/charts/style12.xml" ContentType="application/vnd.ms-office.chartstyle+xml"/>
  <Override PartName="/ppt/charts/colors12.xml" ContentType="application/vnd.ms-office.chartcolorstyle+xml"/>
  <Override PartName="/ppt/charts/chart18.xml" ContentType="application/vnd.openxmlformats-officedocument.drawingml.chart+xml"/>
  <Override PartName="/ppt/charts/style13.xml" ContentType="application/vnd.ms-office.chartstyle+xml"/>
  <Override PartName="/ppt/charts/colors13.xml" ContentType="application/vnd.ms-office.chartcolorstyle+xml"/>
  <Override PartName="/ppt/charts/chart19.xml" ContentType="application/vnd.openxmlformats-officedocument.drawingml.chart+xml"/>
  <Override PartName="/ppt/charts/style14.xml" ContentType="application/vnd.ms-office.chartstyle+xml"/>
  <Override PartName="/ppt/charts/colors14.xml" ContentType="application/vnd.ms-office.chartcolorstyle+xml"/>
  <Override PartName="/ppt/charts/chart20.xml" ContentType="application/vnd.openxmlformats-officedocument.drawingml.chart+xml"/>
  <Override PartName="/ppt/charts/style15.xml" ContentType="application/vnd.ms-office.chartstyle+xml"/>
  <Override PartName="/ppt/charts/colors15.xml" ContentType="application/vnd.ms-office.chartcolorstyle+xml"/>
  <Override PartName="/ppt/charts/chart21.xml" ContentType="application/vnd.openxmlformats-officedocument.drawingml.chart+xml"/>
  <Override PartName="/ppt/charts/style16.xml" ContentType="application/vnd.ms-office.chartstyle+xml"/>
  <Override PartName="/ppt/charts/colors16.xml" ContentType="application/vnd.ms-office.chartcolorstyle+xml"/>
  <Override PartName="/ppt/charts/chart22.xml" ContentType="application/vnd.openxmlformats-officedocument.drawingml.chart+xml"/>
  <Override PartName="/ppt/charts/style17.xml" ContentType="application/vnd.ms-office.chartstyle+xml"/>
  <Override PartName="/ppt/charts/colors17.xml" ContentType="application/vnd.ms-office.chartcolorstyle+xml"/>
  <Override PartName="/ppt/charts/chart23.xml" ContentType="application/vnd.openxmlformats-officedocument.drawingml.chart+xml"/>
  <Override PartName="/ppt/charts/style18.xml" ContentType="application/vnd.ms-office.chartstyle+xml"/>
  <Override PartName="/ppt/charts/colors18.xml" ContentType="application/vnd.ms-office.chartcolorstyle+xml"/>
  <Override PartName="/ppt/charts/chart24.xml" ContentType="application/vnd.openxmlformats-officedocument.drawingml.chart+xml"/>
  <Override PartName="/ppt/charts/style19.xml" ContentType="application/vnd.ms-office.chartstyle+xml"/>
  <Override PartName="/ppt/charts/colors19.xml" ContentType="application/vnd.ms-office.chartcolorstyle+xml"/>
  <Override PartName="/ppt/charts/chart25.xml" ContentType="application/vnd.openxmlformats-officedocument.drawingml.chart+xml"/>
  <Override PartName="/ppt/charts/style20.xml" ContentType="application/vnd.ms-office.chartstyle+xml"/>
  <Override PartName="/ppt/charts/colors20.xml" ContentType="application/vnd.ms-office.chartcolorstyle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style21.xml" ContentType="application/vnd.ms-office.chartstyle+xml"/>
  <Override PartName="/ppt/charts/colors21.xml" ContentType="application/vnd.ms-office.chartcolorstyle+xml"/>
  <Override PartName="/ppt/charts/chart29.xml" ContentType="application/vnd.openxmlformats-officedocument.drawingml.chart+xml"/>
  <Override PartName="/ppt/charts/style22.xml" ContentType="application/vnd.ms-office.chartstyle+xml"/>
  <Override PartName="/ppt/charts/colors22.xml" ContentType="application/vnd.ms-office.chartcolorstyle+xml"/>
  <Override PartName="/ppt/charts/chart30.xml" ContentType="application/vnd.openxmlformats-officedocument.drawingml.chart+xml"/>
  <Override PartName="/ppt/charts/style23.xml" ContentType="application/vnd.ms-office.chartstyle+xml"/>
  <Override PartName="/ppt/charts/colors23.xml" ContentType="application/vnd.ms-office.chartcolorstyle+xml"/>
  <Override PartName="/ppt/charts/chart31.xml" ContentType="application/vnd.openxmlformats-officedocument.drawingml.chart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32.xml" ContentType="application/vnd.openxmlformats-officedocument.drawingml.chart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style24.xml" ContentType="application/vnd.ms-office.chartstyle+xml"/>
  <Override PartName="/ppt/charts/colors24.xml" ContentType="application/vnd.ms-office.chartcolorstyle+xml"/>
  <Override PartName="/ppt/charts/chart35.xml" ContentType="application/vnd.openxmlformats-officedocument.drawingml.chart+xml"/>
  <Override PartName="/ppt/charts/style25.xml" ContentType="application/vnd.ms-office.chartstyle+xml"/>
  <Override PartName="/ppt/charts/colors25.xml" ContentType="application/vnd.ms-office.chartcolorstyle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style26.xml" ContentType="application/vnd.ms-office.chartstyle+xml"/>
  <Override PartName="/ppt/charts/colors26.xml" ContentType="application/vnd.ms-office.chartcolorstyle+xml"/>
  <Override PartName="/ppt/charts/chart38.xml" ContentType="application/vnd.openxmlformats-officedocument.drawingml.chart+xml"/>
  <Override PartName="/ppt/charts/style27.xml" ContentType="application/vnd.ms-office.chartstyle+xml"/>
  <Override PartName="/ppt/charts/colors27.xml" ContentType="application/vnd.ms-office.chartcolorstyle+xml"/>
  <Override PartName="/ppt/charts/chart39.xml" ContentType="application/vnd.openxmlformats-officedocument.drawingml.chart+xml"/>
  <Override PartName="/ppt/charts/style28.xml" ContentType="application/vnd.ms-office.chartstyle+xml"/>
  <Override PartName="/ppt/charts/colors28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40.xml" ContentType="application/vnd.openxmlformats-officedocument.drawingml.chart+xml"/>
  <Override PartName="/ppt/charts/style29.xml" ContentType="application/vnd.ms-office.chartstyle+xml"/>
  <Override PartName="/ppt/charts/colors29.xml" ContentType="application/vnd.ms-office.chartcolorstyle+xml"/>
  <Override PartName="/ppt/charts/chart41.xml" ContentType="application/vnd.openxmlformats-officedocument.drawingml.chart+xml"/>
  <Override PartName="/ppt/charts/style30.xml" ContentType="application/vnd.ms-office.chartstyle+xml"/>
  <Override PartName="/ppt/charts/colors30.xml" ContentType="application/vnd.ms-office.chartcolorstyle+xml"/>
  <Override PartName="/ppt/charts/chart42.xml" ContentType="application/vnd.openxmlformats-officedocument.drawingml.chart+xml"/>
  <Override PartName="/ppt/charts/style31.xml" ContentType="application/vnd.ms-office.chartstyle+xml"/>
  <Override PartName="/ppt/charts/colors31.xml" ContentType="application/vnd.ms-office.chartcolorstyle+xml"/>
  <Override PartName="/ppt/charts/chart43.xml" ContentType="application/vnd.openxmlformats-officedocument.drawingml.chart+xml"/>
  <Override PartName="/ppt/charts/style32.xml" ContentType="application/vnd.ms-office.chartstyle+xml"/>
  <Override PartName="/ppt/charts/colors32.xml" ContentType="application/vnd.ms-office.chartcolorstyle+xml"/>
  <Override PartName="/ppt/charts/chart44.xml" ContentType="application/vnd.openxmlformats-officedocument.drawingml.chart+xml"/>
  <Override PartName="/ppt/charts/style33.xml" ContentType="application/vnd.ms-office.chartstyle+xml"/>
  <Override PartName="/ppt/charts/colors33.xml" ContentType="application/vnd.ms-office.chartcolorstyle+xml"/>
  <Override PartName="/ppt/charts/chart45.xml" ContentType="application/vnd.openxmlformats-officedocument.drawingml.chart+xml"/>
  <Override PartName="/ppt/charts/style34.xml" ContentType="application/vnd.ms-office.chartstyle+xml"/>
  <Override PartName="/ppt/charts/colors34.xml" ContentType="application/vnd.ms-office.chartcolorstyle+xml"/>
  <Override PartName="/ppt/charts/chart46.xml" ContentType="application/vnd.openxmlformats-officedocument.drawingml.chart+xml"/>
  <Override PartName="/ppt/charts/style35.xml" ContentType="application/vnd.ms-office.chartstyle+xml"/>
  <Override PartName="/ppt/charts/colors35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84"/>
  </p:notesMasterIdLst>
  <p:sldIdLst>
    <p:sldId id="701" r:id="rId2"/>
    <p:sldId id="779" r:id="rId3"/>
    <p:sldId id="258" r:id="rId4"/>
    <p:sldId id="262" r:id="rId5"/>
    <p:sldId id="608" r:id="rId6"/>
    <p:sldId id="699" r:id="rId7"/>
    <p:sldId id="757" r:id="rId8"/>
    <p:sldId id="700" r:id="rId9"/>
    <p:sldId id="283" r:id="rId10"/>
    <p:sldId id="681" r:id="rId11"/>
    <p:sldId id="612" r:id="rId12"/>
    <p:sldId id="705" r:id="rId13"/>
    <p:sldId id="709" r:id="rId14"/>
    <p:sldId id="754" r:id="rId15"/>
    <p:sldId id="753" r:id="rId16"/>
    <p:sldId id="617" r:id="rId17"/>
    <p:sldId id="708" r:id="rId18"/>
    <p:sldId id="760" r:id="rId19"/>
    <p:sldId id="766" r:id="rId20"/>
    <p:sldId id="743" r:id="rId21"/>
    <p:sldId id="744" r:id="rId22"/>
    <p:sldId id="767" r:id="rId23"/>
    <p:sldId id="620" r:id="rId24"/>
    <p:sldId id="677" r:id="rId25"/>
    <p:sldId id="679" r:id="rId26"/>
    <p:sldId id="755" r:id="rId27"/>
    <p:sldId id="703" r:id="rId28"/>
    <p:sldId id="770" r:id="rId29"/>
    <p:sldId id="768" r:id="rId30"/>
    <p:sldId id="769" r:id="rId31"/>
    <p:sldId id="759" r:id="rId32"/>
    <p:sldId id="629" r:id="rId33"/>
    <p:sldId id="630" r:id="rId34"/>
    <p:sldId id="771" r:id="rId35"/>
    <p:sldId id="780" r:id="rId36"/>
    <p:sldId id="781" r:id="rId37"/>
    <p:sldId id="756" r:id="rId38"/>
    <p:sldId id="726" r:id="rId39"/>
    <p:sldId id="747" r:id="rId40"/>
    <p:sldId id="717" r:id="rId41"/>
    <p:sldId id="736" r:id="rId42"/>
    <p:sldId id="633" r:id="rId43"/>
    <p:sldId id="634" r:id="rId44"/>
    <p:sldId id="635" r:id="rId45"/>
    <p:sldId id="750" r:id="rId46"/>
    <p:sldId id="637" r:id="rId47"/>
    <p:sldId id="638" r:id="rId48"/>
    <p:sldId id="640" r:id="rId49"/>
    <p:sldId id="641" r:id="rId50"/>
    <p:sldId id="642" r:id="rId51"/>
    <p:sldId id="643" r:id="rId52"/>
    <p:sldId id="758" r:id="rId53"/>
    <p:sldId id="645" r:id="rId54"/>
    <p:sldId id="648" r:id="rId55"/>
    <p:sldId id="649" r:id="rId56"/>
    <p:sldId id="650" r:id="rId57"/>
    <p:sldId id="651" r:id="rId58"/>
    <p:sldId id="706" r:id="rId59"/>
    <p:sldId id="728" r:id="rId60"/>
    <p:sldId id="731" r:id="rId61"/>
    <p:sldId id="730" r:id="rId62"/>
    <p:sldId id="737" r:id="rId63"/>
    <p:sldId id="738" r:id="rId64"/>
    <p:sldId id="611" r:id="rId65"/>
    <p:sldId id="740" r:id="rId66"/>
    <p:sldId id="652" r:id="rId67"/>
    <p:sldId id="657" r:id="rId68"/>
    <p:sldId id="658" r:id="rId69"/>
    <p:sldId id="778" r:id="rId70"/>
    <p:sldId id="762" r:id="rId71"/>
    <p:sldId id="763" r:id="rId72"/>
    <p:sldId id="765" r:id="rId73"/>
    <p:sldId id="775" r:id="rId74"/>
    <p:sldId id="776" r:id="rId75"/>
    <p:sldId id="782" r:id="rId76"/>
    <p:sldId id="774" r:id="rId77"/>
    <p:sldId id="773" r:id="rId78"/>
    <p:sldId id="660" r:id="rId79"/>
    <p:sldId id="663" r:id="rId80"/>
    <p:sldId id="664" r:id="rId81"/>
    <p:sldId id="666" r:id="rId82"/>
    <p:sldId id="707" r:id="rId83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drigo Vidal" initials="" lastIdx="20" clrIdx="0"/>
  <p:cmAuthor id="2" name="DENISE SALVIANO DA SILVA" initials="DSDS" lastIdx="1" clrIdx="1">
    <p:extLst>
      <p:ext uri="{19B8F6BF-5375-455C-9EA6-DF929625EA0E}">
        <p15:presenceInfo xmlns:p15="http://schemas.microsoft.com/office/powerpoint/2012/main" userId="DENISE SALVIANO DA SILVA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CC99"/>
    <a:srgbClr val="FF9900"/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9C7853C-536D-4A76-A0AE-DD22124D55A5}" styleName="Estilo com Tema 1 - Ênfase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8A107856-5554-42FB-B03E-39F5DBC370BA}" styleName="Estilo Médio 4 - Ênfase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744" autoAdjust="0"/>
    <p:restoredTop sz="96362" autoAdjust="0"/>
  </p:normalViewPr>
  <p:slideViewPr>
    <p:cSldViewPr snapToGrid="0" showGuides="1">
      <p:cViewPr varScale="1">
        <p:scale>
          <a:sx n="106" d="100"/>
          <a:sy n="106" d="100"/>
        </p:scale>
        <p:origin x="576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notesMaster" Target="notesMasters/notesMaster1.xml"/><Relationship Id="rId89" Type="http://schemas.openxmlformats.org/officeDocument/2006/relationships/tableStyles" Target="tableStyle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viewProps" Target="viewProps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9.xlsx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0.xlsx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1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2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13.xlsx"/></Relationships>
</file>

<file path=ppt/charts/_rels/chart1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4.xlsx"/><Relationship Id="rId2" Type="http://schemas.microsoft.com/office/2011/relationships/chartColorStyle" Target="colors10.xml"/><Relationship Id="rId1" Type="http://schemas.microsoft.com/office/2011/relationships/chartStyle" Target="style10.xml"/></Relationships>
</file>

<file path=ppt/charts/_rels/chart1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5.xlsx"/><Relationship Id="rId2" Type="http://schemas.microsoft.com/office/2011/relationships/chartColorStyle" Target="colors11.xml"/><Relationship Id="rId1" Type="http://schemas.microsoft.com/office/2011/relationships/chartStyle" Target="style11.xml"/></Relationships>
</file>

<file path=ppt/charts/_rels/chart1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6.xlsx"/><Relationship Id="rId2" Type="http://schemas.microsoft.com/office/2011/relationships/chartColorStyle" Target="colors12.xml"/><Relationship Id="rId1" Type="http://schemas.microsoft.com/office/2011/relationships/chartStyle" Target="style12.xml"/></Relationships>
</file>

<file path=ppt/charts/_rels/chart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7.xlsx"/><Relationship Id="rId2" Type="http://schemas.microsoft.com/office/2011/relationships/chartColorStyle" Target="colors13.xml"/><Relationship Id="rId1" Type="http://schemas.microsoft.com/office/2011/relationships/chartStyle" Target="style13.xml"/></Relationships>
</file>

<file path=ppt/charts/_rels/chart1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8.xlsx"/><Relationship Id="rId2" Type="http://schemas.microsoft.com/office/2011/relationships/chartColorStyle" Target="colors14.xml"/><Relationship Id="rId1" Type="http://schemas.microsoft.com/office/2011/relationships/chartStyle" Target="style14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2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19.xlsx"/><Relationship Id="rId2" Type="http://schemas.microsoft.com/office/2011/relationships/chartColorStyle" Target="colors15.xml"/><Relationship Id="rId1" Type="http://schemas.microsoft.com/office/2011/relationships/chartStyle" Target="style15.xml"/></Relationships>
</file>

<file path=ppt/charts/_rels/chart2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0.xlsx"/><Relationship Id="rId2" Type="http://schemas.microsoft.com/office/2011/relationships/chartColorStyle" Target="colors16.xml"/><Relationship Id="rId1" Type="http://schemas.microsoft.com/office/2011/relationships/chartStyle" Target="style16.xm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1.xlsx"/><Relationship Id="rId2" Type="http://schemas.microsoft.com/office/2011/relationships/chartColorStyle" Target="colors17.xml"/><Relationship Id="rId1" Type="http://schemas.microsoft.com/office/2011/relationships/chartStyle" Target="style17.xml"/></Relationships>
</file>

<file path=ppt/charts/_rels/chart2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2.xlsx"/><Relationship Id="rId2" Type="http://schemas.microsoft.com/office/2011/relationships/chartColorStyle" Target="colors18.xml"/><Relationship Id="rId1" Type="http://schemas.microsoft.com/office/2011/relationships/chartStyle" Target="style18.xml"/></Relationships>
</file>

<file path=ppt/charts/_rels/chart2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3.xlsx"/><Relationship Id="rId2" Type="http://schemas.microsoft.com/office/2011/relationships/chartColorStyle" Target="colors19.xml"/><Relationship Id="rId1" Type="http://schemas.microsoft.com/office/2011/relationships/chartStyle" Target="style19.xml"/></Relationships>
</file>

<file path=ppt/charts/_rels/chart2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4.xlsx"/><Relationship Id="rId2" Type="http://schemas.microsoft.com/office/2011/relationships/chartColorStyle" Target="colors20.xml"/><Relationship Id="rId1" Type="http://schemas.microsoft.com/office/2011/relationships/chartStyle" Target="style20.xml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5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26.xlsx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7.xlsx"/><Relationship Id="rId2" Type="http://schemas.microsoft.com/office/2011/relationships/chartColorStyle" Target="colors21.xml"/><Relationship Id="rId1" Type="http://schemas.microsoft.com/office/2011/relationships/chartStyle" Target="style21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8.xlsx"/><Relationship Id="rId2" Type="http://schemas.microsoft.com/office/2011/relationships/chartColorStyle" Target="colors22.xml"/><Relationship Id="rId1" Type="http://schemas.microsoft.com/office/2011/relationships/chartStyle" Target="style2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.xlsx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3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29.xlsx"/><Relationship Id="rId2" Type="http://schemas.microsoft.com/office/2011/relationships/chartColorStyle" Target="colors23.xml"/><Relationship Id="rId1" Type="http://schemas.microsoft.com/office/2011/relationships/chartStyle" Target="style23.xml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0.xlsx"/></Relationships>
</file>

<file path=ppt/charts/_rels/chart3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1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2.xlsx"/></Relationships>
</file>

<file path=ppt/charts/_rels/chart3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3.xlsx"/><Relationship Id="rId2" Type="http://schemas.microsoft.com/office/2011/relationships/chartColorStyle" Target="colors24.xml"/><Relationship Id="rId1" Type="http://schemas.microsoft.com/office/2011/relationships/chartStyle" Target="style24.xml"/></Relationships>
</file>

<file path=ppt/charts/_rels/chart3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4.xlsx"/><Relationship Id="rId2" Type="http://schemas.microsoft.com/office/2011/relationships/chartColorStyle" Target="colors25.xml"/><Relationship Id="rId1" Type="http://schemas.microsoft.com/office/2011/relationships/chartStyle" Target="style25.xml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Excel35.xlsx"/></Relationships>
</file>

<file path=ppt/charts/_rels/chart3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6.xlsx"/><Relationship Id="rId2" Type="http://schemas.microsoft.com/office/2011/relationships/chartColorStyle" Target="colors26.xml"/><Relationship Id="rId1" Type="http://schemas.microsoft.com/office/2011/relationships/chartStyle" Target="style26.xml"/></Relationships>
</file>

<file path=ppt/charts/_rels/chart3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7.xlsx"/><Relationship Id="rId2" Type="http://schemas.microsoft.com/office/2011/relationships/chartColorStyle" Target="colors27.xml"/><Relationship Id="rId1" Type="http://schemas.microsoft.com/office/2011/relationships/chartStyle" Target="style27.xml"/></Relationships>
</file>

<file path=ppt/charts/_rels/chart3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8.xlsx"/><Relationship Id="rId2" Type="http://schemas.microsoft.com/office/2011/relationships/chartColorStyle" Target="colors28.xml"/><Relationship Id="rId1" Type="http://schemas.microsoft.com/office/2011/relationships/chartStyle" Target="style28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.xlsx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_rels/chart4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39.xlsx"/><Relationship Id="rId2" Type="http://schemas.microsoft.com/office/2011/relationships/chartColorStyle" Target="colors29.xml"/><Relationship Id="rId1" Type="http://schemas.microsoft.com/office/2011/relationships/chartStyle" Target="style29.xml"/></Relationships>
</file>

<file path=ppt/charts/_rels/chart4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0.xlsx"/><Relationship Id="rId2" Type="http://schemas.microsoft.com/office/2011/relationships/chartColorStyle" Target="colors30.xml"/><Relationship Id="rId1" Type="http://schemas.microsoft.com/office/2011/relationships/chartStyle" Target="style30.xml"/></Relationships>
</file>

<file path=ppt/charts/_rels/chart4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1.xlsx"/><Relationship Id="rId2" Type="http://schemas.microsoft.com/office/2011/relationships/chartColorStyle" Target="colors31.xml"/><Relationship Id="rId1" Type="http://schemas.microsoft.com/office/2011/relationships/chartStyle" Target="style31.xml"/></Relationships>
</file>

<file path=ppt/charts/_rels/chart4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2.xlsx"/><Relationship Id="rId2" Type="http://schemas.microsoft.com/office/2011/relationships/chartColorStyle" Target="colors32.xml"/><Relationship Id="rId1" Type="http://schemas.microsoft.com/office/2011/relationships/chartStyle" Target="style32.xml"/></Relationships>
</file>

<file path=ppt/charts/_rels/chart4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14358492\Desktop\Apresenta&#231;&#245;es\Tabelas_RDQA_QDD_DEZEMBRO_2023.xlsx" TargetMode="External"/><Relationship Id="rId2" Type="http://schemas.microsoft.com/office/2011/relationships/chartColorStyle" Target="colors33.xml"/><Relationship Id="rId1" Type="http://schemas.microsoft.com/office/2011/relationships/chartStyle" Target="style33.xml"/></Relationships>
</file>

<file path=ppt/charts/_rels/chart4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3.xlsx"/><Relationship Id="rId2" Type="http://schemas.microsoft.com/office/2011/relationships/chartColorStyle" Target="colors34.xml"/><Relationship Id="rId1" Type="http://schemas.microsoft.com/office/2011/relationships/chartStyle" Target="style34.xml"/></Relationships>
</file>

<file path=ppt/charts/_rels/chart46.xml.rels><?xml version="1.0" encoding="UTF-8" standalone="yes"?>
<Relationships xmlns="http://schemas.openxmlformats.org/package/2006/relationships"><Relationship Id="rId3" Type="http://schemas.openxmlformats.org/officeDocument/2006/relationships/oleObject" Target="Pasta1" TargetMode="External"/><Relationship Id="rId2" Type="http://schemas.microsoft.com/office/2011/relationships/chartColorStyle" Target="colors35.xml"/><Relationship Id="rId1" Type="http://schemas.microsoft.com/office/2011/relationships/chartStyle" Target="style35.xml"/></Relationships>
</file>

<file path=ppt/charts/_rels/chart5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4.xlsx"/><Relationship Id="rId2" Type="http://schemas.microsoft.com/office/2011/relationships/chartColorStyle" Target="colors5.xml"/><Relationship Id="rId1" Type="http://schemas.microsoft.com/office/2011/relationships/chartStyle" Target="style5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5.xlsx"/><Relationship Id="rId2" Type="http://schemas.microsoft.com/office/2011/relationships/chartColorStyle" Target="colors6.xml"/><Relationship Id="rId1" Type="http://schemas.microsoft.com/office/2011/relationships/chartStyle" Target="style6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6.xlsx"/><Relationship Id="rId2" Type="http://schemas.microsoft.com/office/2011/relationships/chartColorStyle" Target="colors7.xml"/><Relationship Id="rId1" Type="http://schemas.microsoft.com/office/2011/relationships/chartStyle" Target="style7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7.xlsx"/><Relationship Id="rId2" Type="http://schemas.microsoft.com/office/2011/relationships/chartColorStyle" Target="colors8.xml"/><Relationship Id="rId1" Type="http://schemas.microsoft.com/office/2011/relationships/chartStyle" Target="style8.xml"/></Relationships>
</file>

<file path=ppt/charts/_rels/chart9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Planilha_do_Microsoft_Excel8.xlsx"/><Relationship Id="rId2" Type="http://schemas.microsoft.com/office/2011/relationships/chartColorStyle" Target="colors9.xml"/><Relationship Id="rId1" Type="http://schemas.microsoft.com/office/2011/relationships/chartStyle" Target="style9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Vendas</c:v>
                </c:pt>
              </c:strCache>
            </c:strRef>
          </c:tx>
          <c:explosion val="1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4B3-4688-968A-BFB2F4AE70BB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44B3-4688-968A-BFB2F4AE70BB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44B3-4688-968A-BFB2F4AE70BB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44B3-4688-968A-BFB2F4AE70BB}"/>
              </c:ext>
            </c:extLst>
          </c:dPt>
          <c:dLbls>
            <c:dLbl>
              <c:idx val="0"/>
              <c:layout>
                <c:manualLayout>
                  <c:x val="-0.21501622401636503"/>
                  <c:y val="5.6510761779603728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/>
                      <a:t>Vaginal</a:t>
                    </a:r>
                  </a:p>
                  <a:p>
                    <a:r>
                      <a:rPr lang="en-US" baseline="0" dirty="0"/>
                      <a:t> </a:t>
                    </a:r>
                    <a:fld id="{32FC6556-F714-4748-BF08-2F068726C4C9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1-44B3-4688-968A-BFB2F4AE70BB}"/>
                </c:ext>
              </c:extLst>
            </c:dLbl>
            <c:dLbl>
              <c:idx val="1"/>
              <c:layout>
                <c:manualLayout>
                  <c:x val="0.22153919786012533"/>
                  <c:y val="-9.0904544160728087E-2"/>
                </c:manualLayout>
              </c:layout>
              <c:tx>
                <c:rich>
                  <a:bodyPr/>
                  <a:lstStyle/>
                  <a:p>
                    <a:r>
                      <a:rPr lang="en-US" baseline="0" dirty="0" err="1"/>
                      <a:t>Cesário</a:t>
                    </a:r>
                    <a:r>
                      <a:rPr lang="en-US" baseline="0" dirty="0"/>
                      <a:t> </a:t>
                    </a:r>
                    <a:fld id="{52933B3A-88E8-4BC8-B8BB-F53B6F094F21}" type="VALUE">
                      <a:rPr lang="en-US" baseline="0"/>
                      <a:pPr/>
                      <a:t>[VALOR]</a:t>
                    </a:fld>
                    <a:endParaRPr lang="en-US" baseline="0" dirty="0"/>
                  </a:p>
                </c:rich>
              </c:tx>
              <c:dLblPos val="bestFit"/>
              <c:showLegendKey val="0"/>
              <c:showVal val="1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44B3-4688-968A-BFB2F4AE70BB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bestFit"/>
            <c:showLegendKey val="0"/>
            <c:showVal val="1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Plan1!$A$2:$A$5</c:f>
              <c:strCache>
                <c:ptCount val="2"/>
                <c:pt idx="0">
                  <c:v>Vaginal</c:v>
                </c:pt>
                <c:pt idx="1">
                  <c:v>Cesário</c:v>
                </c:pt>
              </c:strCache>
            </c:strRef>
          </c:cat>
          <c:val>
            <c:numRef>
              <c:f>Plan1!$B$2:$B$5</c:f>
              <c:numCache>
                <c:formatCode>0.00%</c:formatCode>
                <c:ptCount val="4"/>
                <c:pt idx="0">
                  <c:v>0.42499999999999999</c:v>
                </c:pt>
                <c:pt idx="1">
                  <c:v>0.57499999999999996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44B3-4688-968A-BFB2F4AE70BB}"/>
            </c:ext>
          </c:extLst>
        </c:ser>
        <c:dLbls>
          <c:dLblPos val="bestFit"/>
          <c:showLegendKey val="0"/>
          <c:showVal val="1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5AC-4865-A2D2-24B18D008DE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76FE-4682-B84A-1A1C74F347D8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1° Q 2023</c:v>
                </c:pt>
                <c:pt idx="4">
                  <c:v>2° Q 2023</c:v>
                </c:pt>
                <c:pt idx="5">
                  <c:v>3° 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0.2235</c:v>
                </c:pt>
                <c:pt idx="1">
                  <c:v>0.55430000000000001</c:v>
                </c:pt>
                <c:pt idx="2">
                  <c:v>0.68069999999999997</c:v>
                </c:pt>
                <c:pt idx="3">
                  <c:v>0.79390000000000005</c:v>
                </c:pt>
                <c:pt idx="4">
                  <c:v>0.82420000000000004</c:v>
                </c:pt>
                <c:pt idx="5">
                  <c:v>0.90300000000000002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4-4A5F-A811-BBC19BA3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0800"/>
        <c:axId val="11917025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1° Q 2023</c:v>
                </c:pt>
                <c:pt idx="4">
                  <c:v>2° Q 2023</c:v>
                </c:pt>
                <c:pt idx="5">
                  <c:v>3° 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0.25</c:v>
                </c:pt>
                <c:pt idx="1">
                  <c:v>0.5</c:v>
                </c:pt>
                <c:pt idx="2">
                  <c:v>0.75</c:v>
                </c:pt>
                <c:pt idx="3">
                  <c:v>0.87</c:v>
                </c:pt>
                <c:pt idx="4">
                  <c:v>0.94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84-4A5F-A811-BBC19BA3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71888"/>
        <c:axId val="119181136"/>
      </c:lineChart>
      <c:catAx>
        <c:axId val="1191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256"/>
        <c:crosses val="autoZero"/>
        <c:auto val="1"/>
        <c:lblAlgn val="ctr"/>
        <c:lblOffset val="100"/>
        <c:noMultiLvlLbl val="0"/>
      </c:catAx>
      <c:valAx>
        <c:axId val="1191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800"/>
        <c:crosses val="autoZero"/>
        <c:crossBetween val="between"/>
      </c:valAx>
      <c:valAx>
        <c:axId val="119181136"/>
        <c:scaling>
          <c:orientation val="minMax"/>
          <c:max val="0.70000000000000007"/>
        </c:scaling>
        <c:delete val="1"/>
        <c:axPos val="r"/>
        <c:numFmt formatCode="0.00%" sourceLinked="1"/>
        <c:majorTickMark val="out"/>
        <c:minorTickMark val="none"/>
        <c:tickLblPos val="nextTo"/>
        <c:crossAx val="119171888"/>
        <c:crosses val="max"/>
        <c:crossBetween val="between"/>
      </c:valAx>
      <c:catAx>
        <c:axId val="1191718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918113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67-4865-9FAF-D18A596C3221}"/>
              </c:ext>
            </c:extLst>
          </c:dPt>
          <c:cat>
            <c:strRef>
              <c:f>Planilha1!$A$2:$A$6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2° Q 2023</c:v>
                </c:pt>
                <c:pt idx="4">
                  <c:v>3° Q 2023</c:v>
                </c:pt>
              </c:strCache>
            </c:strRef>
          </c:cat>
          <c:val>
            <c:numRef>
              <c:f>Planilha1!$C$2:$C$6</c:f>
              <c:numCache>
                <c:formatCode>0.00%</c:formatCode>
                <c:ptCount val="5"/>
                <c:pt idx="0">
                  <c:v>0.23519999999999999</c:v>
                </c:pt>
                <c:pt idx="1">
                  <c:v>0.55249999999999999</c:v>
                </c:pt>
                <c:pt idx="2">
                  <c:v>0.7006</c:v>
                </c:pt>
                <c:pt idx="3">
                  <c:v>0.69899999999999995</c:v>
                </c:pt>
                <c:pt idx="4">
                  <c:v>0.69540000000000002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67-4865-9FAF-D18A596C3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0800"/>
        <c:axId val="11917025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Planilha1!$A$2:$A$6</c:f>
              <c:strCache>
                <c:ptCount val="5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2° Q 2023</c:v>
                </c:pt>
                <c:pt idx="4">
                  <c:v>3° Q 2023</c:v>
                </c:pt>
              </c:strCache>
            </c:strRef>
          </c:cat>
          <c:val>
            <c:numRef>
              <c:f>Planilha1!$B$2:$B$6</c:f>
              <c:numCache>
                <c:formatCode>0.00%</c:formatCode>
                <c:ptCount val="5"/>
                <c:pt idx="0">
                  <c:v>0.57999999999999996</c:v>
                </c:pt>
                <c:pt idx="1">
                  <c:v>0.6</c:v>
                </c:pt>
                <c:pt idx="2">
                  <c:v>0.63</c:v>
                </c:pt>
                <c:pt idx="3">
                  <c:v>0.65</c:v>
                </c:pt>
                <c:pt idx="4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67-4865-9FAF-D18A596C3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71888"/>
        <c:axId val="119181136"/>
      </c:lineChart>
      <c:catAx>
        <c:axId val="1191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256"/>
        <c:crosses val="autoZero"/>
        <c:auto val="1"/>
        <c:lblAlgn val="ctr"/>
        <c:lblOffset val="100"/>
        <c:noMultiLvlLbl val="0"/>
      </c:catAx>
      <c:valAx>
        <c:axId val="1191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800"/>
        <c:crosses val="autoZero"/>
        <c:crossBetween val="between"/>
      </c:valAx>
      <c:valAx>
        <c:axId val="119181136"/>
        <c:scaling>
          <c:orientation val="minMax"/>
          <c:max val="0.70000000000000007"/>
        </c:scaling>
        <c:delete val="1"/>
        <c:axPos val="r"/>
        <c:numFmt formatCode="0.00%" sourceLinked="1"/>
        <c:majorTickMark val="out"/>
        <c:minorTickMark val="none"/>
        <c:tickLblPos val="nextTo"/>
        <c:crossAx val="119171888"/>
        <c:crosses val="max"/>
        <c:crossBetween val="between"/>
      </c:valAx>
      <c:catAx>
        <c:axId val="1191718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918113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3° Q 2023</c:v>
                </c:pt>
              </c:strCache>
            </c:strRef>
          </c:cat>
          <c:val>
            <c:numRef>
              <c:f>Planilha1!$C$2:$C$5</c:f>
              <c:numCache>
                <c:formatCode>0.00</c:formatCode>
                <c:ptCount val="4"/>
                <c:pt idx="0">
                  <c:v>14</c:v>
                </c:pt>
                <c:pt idx="1">
                  <c:v>15</c:v>
                </c:pt>
                <c:pt idx="2">
                  <c:v>22</c:v>
                </c:pt>
                <c:pt idx="3">
                  <c:v>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A5F9-4D7E-B154-104144390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0800"/>
        <c:axId val="11917025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3° Q 2023</c:v>
                </c:pt>
              </c:strCache>
            </c:strRef>
          </c:cat>
          <c:val>
            <c:numRef>
              <c:f>Planilha1!$B$2:$B$5</c:f>
              <c:numCache>
                <c:formatCode>0.00</c:formatCode>
                <c:ptCount val="4"/>
                <c:pt idx="0">
                  <c:v>14</c:v>
                </c:pt>
                <c:pt idx="1">
                  <c:v>15</c:v>
                </c:pt>
                <c:pt idx="2">
                  <c:v>15</c:v>
                </c:pt>
                <c:pt idx="3">
                  <c:v>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5F9-4D7E-B154-104144390B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71888"/>
        <c:axId val="119181136"/>
      </c:lineChart>
      <c:catAx>
        <c:axId val="1191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256"/>
        <c:crosses val="autoZero"/>
        <c:auto val="1"/>
        <c:lblAlgn val="ctr"/>
        <c:lblOffset val="100"/>
        <c:noMultiLvlLbl val="0"/>
      </c:catAx>
      <c:valAx>
        <c:axId val="1191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800"/>
        <c:crosses val="autoZero"/>
        <c:crossBetween val="between"/>
      </c:valAx>
      <c:valAx>
        <c:axId val="119181136"/>
        <c:scaling>
          <c:orientation val="minMax"/>
          <c:max val="0.70000000000000007"/>
        </c:scaling>
        <c:delete val="1"/>
        <c:axPos val="r"/>
        <c:numFmt formatCode="0.00" sourceLinked="1"/>
        <c:majorTickMark val="out"/>
        <c:minorTickMark val="none"/>
        <c:tickLblPos val="nextTo"/>
        <c:crossAx val="119171888"/>
        <c:crosses val="max"/>
        <c:crossBetween val="between"/>
      </c:valAx>
      <c:catAx>
        <c:axId val="1191718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918113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3167-4865-9FAF-D18A596C322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3167-4865-9FAF-D18A596C3221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1° Q 2023</c:v>
                </c:pt>
                <c:pt idx="4">
                  <c:v>2° Q 2023</c:v>
                </c:pt>
                <c:pt idx="5">
                  <c:v>3° 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0.1176</c:v>
                </c:pt>
                <c:pt idx="1">
                  <c:v>0.19170000000000001</c:v>
                </c:pt>
                <c:pt idx="2">
                  <c:v>0.45</c:v>
                </c:pt>
                <c:pt idx="3">
                  <c:v>0.6875</c:v>
                </c:pt>
                <c:pt idx="4">
                  <c:v>0.6653</c:v>
                </c:pt>
                <c:pt idx="5">
                  <c:v>0.67769999999999997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3167-4865-9FAF-D18A596C3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0800"/>
        <c:axId val="11917025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1° Q 2023</c:v>
                </c:pt>
                <c:pt idx="4">
                  <c:v>2° Q 2023</c:v>
                </c:pt>
                <c:pt idx="5">
                  <c:v>3° 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0.62</c:v>
                </c:pt>
                <c:pt idx="1">
                  <c:v>0.62</c:v>
                </c:pt>
                <c:pt idx="2">
                  <c:v>0.63</c:v>
                </c:pt>
                <c:pt idx="3">
                  <c:v>0.64</c:v>
                </c:pt>
                <c:pt idx="4">
                  <c:v>0.64</c:v>
                </c:pt>
                <c:pt idx="5">
                  <c:v>0.64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3167-4865-9FAF-D18A596C32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71888"/>
        <c:axId val="119181136"/>
      </c:lineChart>
      <c:catAx>
        <c:axId val="1191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256"/>
        <c:crosses val="autoZero"/>
        <c:auto val="1"/>
        <c:lblAlgn val="ctr"/>
        <c:lblOffset val="100"/>
        <c:noMultiLvlLbl val="0"/>
      </c:catAx>
      <c:valAx>
        <c:axId val="1191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800"/>
        <c:crosses val="autoZero"/>
        <c:crossBetween val="between"/>
      </c:valAx>
      <c:valAx>
        <c:axId val="119181136"/>
        <c:scaling>
          <c:orientation val="minMax"/>
          <c:max val="0.70000000000000007"/>
        </c:scaling>
        <c:delete val="1"/>
        <c:axPos val="r"/>
        <c:numFmt formatCode="0.00%" sourceLinked="1"/>
        <c:majorTickMark val="out"/>
        <c:minorTickMark val="none"/>
        <c:tickLblPos val="nextTo"/>
        <c:crossAx val="119171888"/>
        <c:crosses val="max"/>
        <c:crossBetween val="between"/>
      </c:valAx>
      <c:catAx>
        <c:axId val="1191718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918113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903-4F3F-B893-F11BA937454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B903-4F3F-B893-F11BA9374540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1° Q 2023</c:v>
                </c:pt>
                <c:pt idx="4">
                  <c:v>2° Q 2023</c:v>
                </c:pt>
                <c:pt idx="5">
                  <c:v>3° 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</c:v>
                </c:pt>
                <c:pt idx="1">
                  <c:v>0</c:v>
                </c:pt>
                <c:pt idx="2">
                  <c:v>1</c:v>
                </c:pt>
                <c:pt idx="3">
                  <c:v>0</c:v>
                </c:pt>
                <c:pt idx="4">
                  <c:v>0</c:v>
                </c:pt>
                <c:pt idx="5">
                  <c:v>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B903-4F3F-B893-F11BA9374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0800"/>
        <c:axId val="11917025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1° Q 2023</c:v>
                </c:pt>
                <c:pt idx="4">
                  <c:v>2° Q 2023</c:v>
                </c:pt>
                <c:pt idx="5">
                  <c:v>3° 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0.4</c:v>
                </c:pt>
                <c:pt idx="1">
                  <c:v>0.5</c:v>
                </c:pt>
                <c:pt idx="2">
                  <c:v>0.8</c:v>
                </c:pt>
                <c:pt idx="3">
                  <c:v>0.85</c:v>
                </c:pt>
                <c:pt idx="4">
                  <c:v>0.9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B903-4F3F-B893-F11BA937454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71888"/>
        <c:axId val="119181136"/>
      </c:lineChart>
      <c:catAx>
        <c:axId val="1191708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256"/>
        <c:crosses val="autoZero"/>
        <c:auto val="1"/>
        <c:lblAlgn val="ctr"/>
        <c:lblOffset val="100"/>
        <c:noMultiLvlLbl val="0"/>
      </c:catAx>
      <c:valAx>
        <c:axId val="1191702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0800"/>
        <c:crosses val="autoZero"/>
        <c:crossBetween val="between"/>
      </c:valAx>
      <c:valAx>
        <c:axId val="119181136"/>
        <c:scaling>
          <c:orientation val="minMax"/>
          <c:max val="0.70000000000000007"/>
        </c:scaling>
        <c:delete val="1"/>
        <c:axPos val="r"/>
        <c:numFmt formatCode="0.00%" sourceLinked="1"/>
        <c:majorTickMark val="out"/>
        <c:minorTickMark val="none"/>
        <c:tickLblPos val="nextTo"/>
        <c:crossAx val="119171888"/>
        <c:crosses val="max"/>
        <c:crossBetween val="between"/>
      </c:valAx>
      <c:catAx>
        <c:axId val="11917188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918113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0CA-4F3E-A2EF-9848C6748B2F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0CA-4F3E-A2EF-9848C6748B2F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4.24E-2</c:v>
                </c:pt>
                <c:pt idx="1">
                  <c:v>3.8699999999999998E-2</c:v>
                </c:pt>
                <c:pt idx="2">
                  <c:v>4.58E-2</c:v>
                </c:pt>
                <c:pt idx="3">
                  <c:v>4.9599999999999998E-2</c:v>
                </c:pt>
                <c:pt idx="4">
                  <c:v>4.02E-2</c:v>
                </c:pt>
                <c:pt idx="5">
                  <c:v>3.9600000000000003E-2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9E6-402B-985F-A68CFA589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82768"/>
        <c:axId val="17659924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4.2500000000000003E-2</c:v>
                </c:pt>
                <c:pt idx="1">
                  <c:v>4.0800000000000003E-2</c:v>
                </c:pt>
                <c:pt idx="2">
                  <c:v>3.9199999999999999E-2</c:v>
                </c:pt>
                <c:pt idx="3">
                  <c:v>3.7600000000000001E-2</c:v>
                </c:pt>
                <c:pt idx="4">
                  <c:v>3.7600000000000001E-2</c:v>
                </c:pt>
                <c:pt idx="5">
                  <c:v>3.7600000000000001E-2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29E6-402B-985F-A68CFA589D3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5776"/>
        <c:axId val="176614480"/>
      </c:lineChart>
      <c:catAx>
        <c:axId val="1191827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599248"/>
        <c:crosses val="autoZero"/>
        <c:auto val="1"/>
        <c:lblAlgn val="ctr"/>
        <c:lblOffset val="100"/>
        <c:noMultiLvlLbl val="0"/>
      </c:catAx>
      <c:valAx>
        <c:axId val="176599248"/>
        <c:scaling>
          <c:orientation val="minMax"/>
          <c:max val="0.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82768"/>
        <c:crosses val="autoZero"/>
        <c:crossBetween val="between"/>
      </c:valAx>
      <c:valAx>
        <c:axId val="176614480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76605776"/>
        <c:crosses val="max"/>
        <c:crossBetween val="between"/>
      </c:valAx>
      <c:catAx>
        <c:axId val="17660577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1448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B7-4CC1-8906-CAE9E40F35F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B7-4CC1-8906-CAE9E40F35F0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0.1026</c:v>
                </c:pt>
                <c:pt idx="1">
                  <c:v>0.1198</c:v>
                </c:pt>
                <c:pt idx="2">
                  <c:v>0.1376</c:v>
                </c:pt>
                <c:pt idx="3">
                  <c:v>0.108</c:v>
                </c:pt>
                <c:pt idx="4">
                  <c:v>0.1152</c:v>
                </c:pt>
                <c:pt idx="5">
                  <c:v>0.12139999999999999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3-476F-BA62-97EBC6D9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7952"/>
        <c:axId val="17660849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5.3800000000000001E-2</c:v>
                </c:pt>
                <c:pt idx="1">
                  <c:v>5.1700000000000003E-2</c:v>
                </c:pt>
                <c:pt idx="2">
                  <c:v>4.9599999999999998E-2</c:v>
                </c:pt>
                <c:pt idx="3">
                  <c:v>4.7600000000000003E-2</c:v>
                </c:pt>
                <c:pt idx="4">
                  <c:v>4.7600000000000003E-2</c:v>
                </c:pt>
                <c:pt idx="5">
                  <c:v>4.7600000000000003E-2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83-476F-BA62-97EBC6D9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9584"/>
        <c:axId val="176613936"/>
      </c:lineChart>
      <c:catAx>
        <c:axId val="17660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8496"/>
        <c:crosses val="autoZero"/>
        <c:auto val="1"/>
        <c:lblAlgn val="ctr"/>
        <c:lblOffset val="100"/>
        <c:noMultiLvlLbl val="0"/>
      </c:catAx>
      <c:valAx>
        <c:axId val="176608496"/>
        <c:scaling>
          <c:orientation val="minMax"/>
          <c:max val="0.2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7952"/>
        <c:crosses val="autoZero"/>
        <c:crossBetween val="between"/>
      </c:valAx>
      <c:valAx>
        <c:axId val="176613936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76609584"/>
        <c:crosses val="max"/>
        <c:crossBetween val="between"/>
      </c:valAx>
      <c:catAx>
        <c:axId val="176609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1393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B7-4CC1-8906-CAE9E40F35F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B7-4CC1-8906-CAE9E40F35F0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0.70789999999999997</c:v>
                </c:pt>
                <c:pt idx="1">
                  <c:v>0.77769999999999995</c:v>
                </c:pt>
                <c:pt idx="2">
                  <c:v>0.92</c:v>
                </c:pt>
                <c:pt idx="3">
                  <c:v>0.86799999999999999</c:v>
                </c:pt>
                <c:pt idx="4">
                  <c:v>0.88629999999999998</c:v>
                </c:pt>
                <c:pt idx="5">
                  <c:v>0.94269999999999998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3-476F-BA62-97EBC6D9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7952"/>
        <c:axId val="17660849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0.55000000000000004</c:v>
                </c:pt>
                <c:pt idx="1">
                  <c:v>0.6</c:v>
                </c:pt>
                <c:pt idx="2">
                  <c:v>0.8</c:v>
                </c:pt>
                <c:pt idx="3">
                  <c:v>1</c:v>
                </c:pt>
                <c:pt idx="4">
                  <c:v>1</c:v>
                </c:pt>
                <c:pt idx="5">
                  <c:v>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83-476F-BA62-97EBC6D9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9584"/>
        <c:axId val="176613936"/>
      </c:lineChart>
      <c:catAx>
        <c:axId val="1766079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8496"/>
        <c:crosses val="autoZero"/>
        <c:auto val="1"/>
        <c:lblAlgn val="ctr"/>
        <c:lblOffset val="100"/>
        <c:noMultiLvlLbl val="0"/>
      </c:catAx>
      <c:valAx>
        <c:axId val="17660849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7952"/>
        <c:crosses val="autoZero"/>
        <c:crossBetween val="between"/>
      </c:valAx>
      <c:valAx>
        <c:axId val="176613936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76609584"/>
        <c:crosses val="max"/>
        <c:crossBetween val="between"/>
      </c:valAx>
      <c:catAx>
        <c:axId val="17660958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13936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8FF6-4843-B2BE-3B5094E3C94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8FF6-4843-B2BE-3B5094E3C940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1ºQ2023</c:v>
                </c:pt>
                <c:pt idx="4">
                  <c:v>2ºQ2023</c:v>
                </c:pt>
                <c:pt idx="5">
                  <c:v>3ºQ2023</c:v>
                </c:pt>
              </c:strCache>
            </c:strRef>
          </c:cat>
          <c:val>
            <c:numRef>
              <c:f>Planilha1!$C$2:$C$7</c:f>
              <c:numCache>
                <c:formatCode>0</c:formatCode>
                <c:ptCount val="6"/>
                <c:pt idx="0">
                  <c:v>14</c:v>
                </c:pt>
                <c:pt idx="1">
                  <c:v>33</c:v>
                </c:pt>
                <c:pt idx="2">
                  <c:v>13</c:v>
                </c:pt>
                <c:pt idx="3">
                  <c:v>6</c:v>
                </c:pt>
                <c:pt idx="4">
                  <c:v>8</c:v>
                </c:pt>
                <c:pt idx="5">
                  <c:v>11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1-4012-B00F-694EA6A5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9040"/>
        <c:axId val="17661012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1ºQ2023</c:v>
                </c:pt>
                <c:pt idx="4">
                  <c:v>2ºQ2023</c:v>
                </c:pt>
                <c:pt idx="5">
                  <c:v>3ºQ2023</c:v>
                </c:pt>
              </c:strCache>
            </c:strRef>
          </c:cat>
          <c:val>
            <c:numRef>
              <c:f>Planilha1!$B$2:$B$7</c:f>
              <c:numCache>
                <c:formatCode>0</c:formatCode>
                <c:ptCount val="6"/>
                <c:pt idx="0">
                  <c:v>16</c:v>
                </c:pt>
                <c:pt idx="1">
                  <c:v>15</c:v>
                </c:pt>
                <c:pt idx="2">
                  <c:v>14</c:v>
                </c:pt>
                <c:pt idx="3">
                  <c:v>13</c:v>
                </c:pt>
                <c:pt idx="4">
                  <c:v>13</c:v>
                </c:pt>
                <c:pt idx="5">
                  <c:v>13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71-4012-B00F-694EA6A5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3600"/>
        <c:axId val="176599792"/>
      </c:lineChart>
      <c:catAx>
        <c:axId val="1766090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128"/>
        <c:crosses val="autoZero"/>
        <c:auto val="1"/>
        <c:lblAlgn val="ctr"/>
        <c:lblOffset val="100"/>
        <c:noMultiLvlLbl val="0"/>
      </c:catAx>
      <c:valAx>
        <c:axId val="17661012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9040"/>
        <c:crosses val="autoZero"/>
        <c:crossBetween val="between"/>
      </c:valAx>
      <c:valAx>
        <c:axId val="176599792"/>
        <c:scaling>
          <c:orientation val="minMax"/>
          <c:max val="35"/>
        </c:scaling>
        <c:delete val="1"/>
        <c:axPos val="r"/>
        <c:numFmt formatCode="0" sourceLinked="1"/>
        <c:majorTickMark val="out"/>
        <c:minorTickMark val="none"/>
        <c:tickLblPos val="nextTo"/>
        <c:crossAx val="176603600"/>
        <c:crosses val="max"/>
        <c:crossBetween val="between"/>
      </c:valAx>
      <c:catAx>
        <c:axId val="1766036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599792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32069191919191925"/>
          <c:y val="2.5173056235481207E-2"/>
          <c:w val="0.66006565656565652"/>
          <c:h val="0.64899758604740598"/>
        </c:manualLayout>
      </c:layout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C68-4CE4-B121-1EC9C28D06ED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C68-4CE4-B121-1EC9C28D06ED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9.6799999999999997E-2</c:v>
                </c:pt>
                <c:pt idx="1">
                  <c:v>9.1600000000000001E-2</c:v>
                </c:pt>
                <c:pt idx="2">
                  <c:v>8.3099999999999993E-2</c:v>
                </c:pt>
                <c:pt idx="3">
                  <c:v>7.2999999999999995E-2</c:v>
                </c:pt>
                <c:pt idx="4">
                  <c:v>7.9799999999999996E-2</c:v>
                </c:pt>
                <c:pt idx="5">
                  <c:v>7.7700000000000005E-2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C20-4C7D-89D1-6579D194F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4144"/>
        <c:axId val="17660468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0.11</c:v>
                </c:pt>
                <c:pt idx="1">
                  <c:v>0.105</c:v>
                </c:pt>
                <c:pt idx="2">
                  <c:v>0.1</c:v>
                </c:pt>
                <c:pt idx="3">
                  <c:v>9.5000000000000001E-2</c:v>
                </c:pt>
                <c:pt idx="4">
                  <c:v>9.5000000000000001E-2</c:v>
                </c:pt>
                <c:pt idx="5">
                  <c:v>9.5000000000000001E-2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EC20-4C7D-89D1-6579D194FA2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3056"/>
        <c:axId val="176612848"/>
      </c:lineChart>
      <c:catAx>
        <c:axId val="1766041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4688"/>
        <c:crosses val="autoZero"/>
        <c:auto val="1"/>
        <c:lblAlgn val="ctr"/>
        <c:lblOffset val="100"/>
        <c:noMultiLvlLbl val="0"/>
      </c:catAx>
      <c:valAx>
        <c:axId val="176604688"/>
        <c:scaling>
          <c:orientation val="minMax"/>
          <c:max val="0.1200000000000000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4144"/>
        <c:crosses val="autoZero"/>
        <c:crossBetween val="between"/>
      </c:valAx>
      <c:valAx>
        <c:axId val="176612848"/>
        <c:scaling>
          <c:orientation val="minMax"/>
          <c:max val="0.12000000000000001"/>
        </c:scaling>
        <c:delete val="1"/>
        <c:axPos val="r"/>
        <c:numFmt formatCode="0.00%" sourceLinked="1"/>
        <c:majorTickMark val="out"/>
        <c:minorTickMark val="none"/>
        <c:tickLblPos val="nextTo"/>
        <c:crossAx val="176603056"/>
        <c:crosses val="max"/>
        <c:crossBetween val="between"/>
      </c:valAx>
      <c:catAx>
        <c:axId val="17660305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12848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0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 w="76200">
              <a:solidFill>
                <a:schemeClr val="accent2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01-40EB-A2B1-BC13D4FB18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dchasan Medium" panose="00000600000000000000" pitchFamily="2" charset="-34"/>
                    <a:ea typeface="+mn-ea"/>
                    <a:cs typeface="Kodchasan Medium" panose="00000600000000000000" pitchFamily="2" charset="-34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Central</c:v>
                </c:pt>
                <c:pt idx="1">
                  <c:v>Centro Sul</c:v>
                </c:pt>
                <c:pt idx="2">
                  <c:v>Leste</c:v>
                </c:pt>
                <c:pt idx="3">
                  <c:v>Norte</c:v>
                </c:pt>
                <c:pt idx="4">
                  <c:v>Oeste</c:v>
                </c:pt>
                <c:pt idx="5">
                  <c:v>Sudoeste</c:v>
                </c:pt>
                <c:pt idx="6">
                  <c:v>Sul</c:v>
                </c:pt>
                <c:pt idx="7">
                  <c:v>DF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5.8</c:v>
                </c:pt>
                <c:pt idx="1">
                  <c:v>14.4</c:v>
                </c:pt>
                <c:pt idx="2">
                  <c:v>9.3000000000000007</c:v>
                </c:pt>
                <c:pt idx="3">
                  <c:v>14</c:v>
                </c:pt>
                <c:pt idx="4">
                  <c:v>15.4</c:v>
                </c:pt>
                <c:pt idx="5">
                  <c:v>12.2</c:v>
                </c:pt>
                <c:pt idx="6">
                  <c:v>13.8</c:v>
                </c:pt>
                <c:pt idx="7">
                  <c:v>21.1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01-40EB-A2B1-BC13D4FB18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026336"/>
        <c:axId val="68027424"/>
      </c:barChart>
      <c:catAx>
        <c:axId val="68026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Kodchasan Medium" panose="00000600000000000000" pitchFamily="2" charset="-34"/>
                <a:ea typeface="+mn-ea"/>
                <a:cs typeface="Kodchasan Medium" panose="00000600000000000000" pitchFamily="2" charset="-34"/>
              </a:defRPr>
            </a:pPr>
            <a:endParaRPr lang="pt-BR"/>
          </a:p>
        </c:txPr>
        <c:crossAx val="68027424"/>
        <c:crosses val="autoZero"/>
        <c:auto val="1"/>
        <c:lblAlgn val="ctr"/>
        <c:lblOffset val="100"/>
        <c:noMultiLvlLbl val="0"/>
      </c:catAx>
      <c:valAx>
        <c:axId val="68027424"/>
        <c:scaling>
          <c:orientation val="minMax"/>
          <c:max val="25"/>
        </c:scaling>
        <c:delete val="1"/>
        <c:axPos val="l"/>
        <c:numFmt formatCode="General" sourceLinked="1"/>
        <c:majorTickMark val="out"/>
        <c:minorTickMark val="none"/>
        <c:tickLblPos val="nextTo"/>
        <c:crossAx val="6802633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4EFFF"/>
    </a:solidFill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Kodchasan Medium" panose="00000600000000000000" pitchFamily="2" charset="-34"/>
          <a:cs typeface="Kodchasan Medium" panose="00000600000000000000" pitchFamily="2" charset="-34"/>
        </a:defRPr>
      </a:pPr>
      <a:endParaRPr lang="pt-BR"/>
    </a:p>
  </c:txPr>
  <c:externalData r:id="rId3">
    <c:autoUpdate val="0"/>
  </c:externalData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237-442C-8E96-A5C5CD8C8B5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37-442C-8E96-A5C5CD8C8B56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</c:formatCode>
                <c:ptCount val="6"/>
                <c:pt idx="0">
                  <c:v>269</c:v>
                </c:pt>
                <c:pt idx="1">
                  <c:v>325</c:v>
                </c:pt>
                <c:pt idx="2">
                  <c:v>414</c:v>
                </c:pt>
                <c:pt idx="3">
                  <c:v>151</c:v>
                </c:pt>
                <c:pt idx="4">
                  <c:v>240</c:v>
                </c:pt>
                <c:pt idx="5">
                  <c:v>315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1-4012-B00F-694EA6A5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0880"/>
        <c:axId val="17661067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</c:formatCode>
                <c:ptCount val="6"/>
                <c:pt idx="0">
                  <c:v>341</c:v>
                </c:pt>
                <c:pt idx="1">
                  <c:v>307</c:v>
                </c:pt>
                <c:pt idx="2">
                  <c:v>272</c:v>
                </c:pt>
                <c:pt idx="3">
                  <c:v>249</c:v>
                </c:pt>
                <c:pt idx="4">
                  <c:v>249</c:v>
                </c:pt>
                <c:pt idx="5">
                  <c:v>249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71-4012-B00F-694EA6A5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2512"/>
        <c:axId val="176601424"/>
      </c:lineChart>
      <c:catAx>
        <c:axId val="17660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672"/>
        <c:crosses val="autoZero"/>
        <c:auto val="1"/>
        <c:lblAlgn val="ctr"/>
        <c:lblOffset val="100"/>
        <c:noMultiLvlLbl val="0"/>
      </c:catAx>
      <c:valAx>
        <c:axId val="17661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0880"/>
        <c:crosses val="autoZero"/>
        <c:crossBetween val="between"/>
      </c:valAx>
      <c:valAx>
        <c:axId val="176601424"/>
        <c:scaling>
          <c:orientation val="minMax"/>
          <c:max val="450"/>
        </c:scaling>
        <c:delete val="1"/>
        <c:axPos val="r"/>
        <c:numFmt formatCode="0" sourceLinked="1"/>
        <c:majorTickMark val="out"/>
        <c:minorTickMark val="none"/>
        <c:tickLblPos val="nextTo"/>
        <c:crossAx val="176602512"/>
        <c:crosses val="max"/>
        <c:crossBetween val="between"/>
      </c:valAx>
      <c:catAx>
        <c:axId val="1766025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0142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Planilha1!$C$2:$C$5</c:f>
              <c:numCache>
                <c:formatCode>0</c:formatCode>
                <c:ptCount val="4"/>
                <c:pt idx="0">
                  <c:v>17976.099999999999</c:v>
                </c:pt>
                <c:pt idx="1">
                  <c:v>19144.8</c:v>
                </c:pt>
                <c:pt idx="2">
                  <c:v>18358.5</c:v>
                </c:pt>
                <c:pt idx="3">
                  <c:v>22253.8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56-431E-81C0-E37C2A525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0880"/>
        <c:axId val="17661067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Planilha1!$B$2:$B$5</c:f>
              <c:numCache>
                <c:formatCode>0</c:formatCode>
                <c:ptCount val="4"/>
                <c:pt idx="0">
                  <c:v>19500</c:v>
                </c:pt>
                <c:pt idx="1">
                  <c:v>20000</c:v>
                </c:pt>
                <c:pt idx="2">
                  <c:v>20500</c:v>
                </c:pt>
                <c:pt idx="3">
                  <c:v>21000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D56-431E-81C0-E37C2A525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2512"/>
        <c:axId val="176601424"/>
      </c:lineChart>
      <c:catAx>
        <c:axId val="17660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672"/>
        <c:crosses val="autoZero"/>
        <c:auto val="1"/>
        <c:lblAlgn val="ctr"/>
        <c:lblOffset val="100"/>
        <c:noMultiLvlLbl val="0"/>
      </c:catAx>
      <c:valAx>
        <c:axId val="17661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0880"/>
        <c:crosses val="autoZero"/>
        <c:crossBetween val="between"/>
      </c:valAx>
      <c:valAx>
        <c:axId val="176601424"/>
        <c:scaling>
          <c:orientation val="minMax"/>
          <c:max val="450"/>
        </c:scaling>
        <c:delete val="1"/>
        <c:axPos val="r"/>
        <c:numFmt formatCode="0" sourceLinked="1"/>
        <c:majorTickMark val="out"/>
        <c:minorTickMark val="none"/>
        <c:tickLblPos val="nextTo"/>
        <c:crossAx val="176602512"/>
        <c:crosses val="max"/>
        <c:crossBetween val="between"/>
      </c:valAx>
      <c:catAx>
        <c:axId val="1766025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0142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C4B7-4CC1-8906-CAE9E40F35F0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2-C4B7-4CC1-8906-CAE9E40F35F0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6.8500000000000005E-2</c:v>
                </c:pt>
                <c:pt idx="1">
                  <c:v>4.3900000000000002E-2</c:v>
                </c:pt>
                <c:pt idx="2">
                  <c:v>4.0899999999999999E-2</c:v>
                </c:pt>
                <c:pt idx="3">
                  <c:v>4.3700000000000003E-2</c:v>
                </c:pt>
                <c:pt idx="4">
                  <c:v>6.1800000000000001E-2</c:v>
                </c:pt>
                <c:pt idx="5">
                  <c:v>5.0599999999999999E-2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5383-476F-BA62-97EBC6D9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13392"/>
        <c:axId val="17661121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8.7999999999999995E-2</c:v>
                </c:pt>
                <c:pt idx="1">
                  <c:v>9.6799999999999997E-2</c:v>
                </c:pt>
                <c:pt idx="2">
                  <c:v>0.10639999999999999</c:v>
                </c:pt>
                <c:pt idx="3">
                  <c:v>0.1171</c:v>
                </c:pt>
                <c:pt idx="4">
                  <c:v>0.1171</c:v>
                </c:pt>
                <c:pt idx="5">
                  <c:v>0.1171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383-476F-BA62-97EBC6D90F6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6864"/>
        <c:axId val="176606320"/>
      </c:lineChart>
      <c:catAx>
        <c:axId val="17661339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1216"/>
        <c:crosses val="autoZero"/>
        <c:auto val="1"/>
        <c:lblAlgn val="ctr"/>
        <c:lblOffset val="100"/>
        <c:noMultiLvlLbl val="0"/>
      </c:catAx>
      <c:valAx>
        <c:axId val="17661121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3392"/>
        <c:crosses val="autoZero"/>
        <c:crossBetween val="between"/>
      </c:valAx>
      <c:valAx>
        <c:axId val="176606320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76606864"/>
        <c:crosses val="max"/>
        <c:crossBetween val="between"/>
      </c:valAx>
      <c:catAx>
        <c:axId val="1766068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7660632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6C76-445A-9A2D-EC3F442D9281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C76-445A-9A2D-EC3F442D9281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General</c:formatCode>
                <c:ptCount val="6"/>
                <c:pt idx="0">
                  <c:v>2.0499999999999998</c:v>
                </c:pt>
                <c:pt idx="1">
                  <c:v>0.66</c:v>
                </c:pt>
                <c:pt idx="2">
                  <c:v>2.33</c:v>
                </c:pt>
                <c:pt idx="3">
                  <c:v>0.54</c:v>
                </c:pt>
                <c:pt idx="4">
                  <c:v>1.19</c:v>
                </c:pt>
                <c:pt idx="5">
                  <c:v>1.97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4-4892-9B3D-716D8F93E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18896"/>
        <c:axId val="11882324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3.06</c:v>
                </c:pt>
                <c:pt idx="1">
                  <c:v>2.72</c:v>
                </c:pt>
                <c:pt idx="2">
                  <c:v>2.42</c:v>
                </c:pt>
                <c:pt idx="3">
                  <c:v>2.15</c:v>
                </c:pt>
                <c:pt idx="4">
                  <c:v>2.15</c:v>
                </c:pt>
                <c:pt idx="5">
                  <c:v>2.15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B4-4892-9B3D-716D8F93E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21072"/>
        <c:axId val="118814544"/>
      </c:lineChart>
      <c:catAx>
        <c:axId val="11881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3248"/>
        <c:crosses val="autoZero"/>
        <c:auto val="1"/>
        <c:lblAlgn val="ctr"/>
        <c:lblOffset val="100"/>
        <c:noMultiLvlLbl val="0"/>
      </c:catAx>
      <c:valAx>
        <c:axId val="118823248"/>
        <c:scaling>
          <c:orientation val="minMax"/>
          <c:max val="6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8896"/>
        <c:crosses val="autoZero"/>
        <c:crossBetween val="between"/>
      </c:valAx>
      <c:valAx>
        <c:axId val="118814544"/>
        <c:scaling>
          <c:orientation val="minMax"/>
          <c:max val="6"/>
        </c:scaling>
        <c:delete val="1"/>
        <c:axPos val="r"/>
        <c:numFmt formatCode="General" sourceLinked="1"/>
        <c:majorTickMark val="out"/>
        <c:minorTickMark val="none"/>
        <c:tickLblPos val="nextTo"/>
        <c:crossAx val="118821072"/>
        <c:crosses val="max"/>
        <c:crossBetween val="between"/>
      </c:valAx>
      <c:catAx>
        <c:axId val="1188210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881454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A081-4191-8027-262405214B9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A081-4191-8027-262405214B9B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General</c:formatCode>
                <c:ptCount val="6"/>
                <c:pt idx="0">
                  <c:v>4.7699999999999996</c:v>
                </c:pt>
                <c:pt idx="1">
                  <c:v>0.98</c:v>
                </c:pt>
                <c:pt idx="2">
                  <c:v>5.25</c:v>
                </c:pt>
                <c:pt idx="3">
                  <c:v>1.73</c:v>
                </c:pt>
                <c:pt idx="4">
                  <c:v>2.91</c:v>
                </c:pt>
                <c:pt idx="5">
                  <c:v>4.43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49-4D91-85B5-B5070C7E9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15088"/>
        <c:axId val="11881563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3.41</c:v>
                </c:pt>
                <c:pt idx="1">
                  <c:v>3.2</c:v>
                </c:pt>
                <c:pt idx="2">
                  <c:v>3.01</c:v>
                </c:pt>
                <c:pt idx="3">
                  <c:v>2.83</c:v>
                </c:pt>
                <c:pt idx="4">
                  <c:v>2.83</c:v>
                </c:pt>
                <c:pt idx="5">
                  <c:v>2.83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49-4D91-85B5-B5070C7E9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19440"/>
        <c:axId val="118816176"/>
      </c:lineChart>
      <c:catAx>
        <c:axId val="1188150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5632"/>
        <c:crosses val="autoZero"/>
        <c:auto val="1"/>
        <c:lblAlgn val="ctr"/>
        <c:lblOffset val="100"/>
        <c:noMultiLvlLbl val="0"/>
      </c:catAx>
      <c:valAx>
        <c:axId val="11881563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5088"/>
        <c:crosses val="autoZero"/>
        <c:crossBetween val="between"/>
      </c:valAx>
      <c:valAx>
        <c:axId val="118816176"/>
        <c:scaling>
          <c:orientation val="minMax"/>
          <c:max val="6"/>
        </c:scaling>
        <c:delete val="1"/>
        <c:axPos val="r"/>
        <c:numFmt formatCode="General" sourceLinked="1"/>
        <c:majorTickMark val="out"/>
        <c:minorTickMark val="none"/>
        <c:tickLblPos val="nextTo"/>
        <c:crossAx val="118819440"/>
        <c:crosses val="max"/>
        <c:crossBetween val="between"/>
      </c:valAx>
      <c:catAx>
        <c:axId val="11881944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881617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Planilha1!$C$2:$C$5</c:f>
              <c:numCache>
                <c:formatCode>General</c:formatCode>
                <c:ptCount val="4"/>
                <c:pt idx="0">
                  <c:v>191.19</c:v>
                </c:pt>
                <c:pt idx="1">
                  <c:v>180.62</c:v>
                </c:pt>
                <c:pt idx="2">
                  <c:v>149.86000000000001</c:v>
                </c:pt>
                <c:pt idx="3">
                  <c:v>157.22999999999999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4D85-42D4-9FAF-97AFEA43B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18896"/>
        <c:axId val="11882324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Planilha1!$B$2:$B$5</c:f>
              <c:numCache>
                <c:formatCode>General</c:formatCode>
                <c:ptCount val="4"/>
                <c:pt idx="0">
                  <c:v>197.8</c:v>
                </c:pt>
                <c:pt idx="1">
                  <c:v>193.8</c:v>
                </c:pt>
                <c:pt idx="2">
                  <c:v>189.9</c:v>
                </c:pt>
                <c:pt idx="3">
                  <c:v>186.1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4D85-42D4-9FAF-97AFEA43BE6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21072"/>
        <c:axId val="118814544"/>
      </c:lineChart>
      <c:catAx>
        <c:axId val="1188188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3248"/>
        <c:crosses val="autoZero"/>
        <c:auto val="1"/>
        <c:lblAlgn val="ctr"/>
        <c:lblOffset val="100"/>
        <c:noMultiLvlLbl val="0"/>
      </c:catAx>
      <c:valAx>
        <c:axId val="118823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#,##0.00" sourceLinked="0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8896"/>
        <c:crosses val="autoZero"/>
        <c:crossBetween val="between"/>
      </c:valAx>
      <c:valAx>
        <c:axId val="118814544"/>
        <c:scaling>
          <c:orientation val="minMax"/>
          <c:max val="6"/>
        </c:scaling>
        <c:delete val="1"/>
        <c:axPos val="r"/>
        <c:numFmt formatCode="General" sourceLinked="1"/>
        <c:majorTickMark val="out"/>
        <c:minorTickMark val="none"/>
        <c:tickLblPos val="nextTo"/>
        <c:crossAx val="118821072"/>
        <c:crosses val="max"/>
        <c:crossBetween val="between"/>
      </c:valAx>
      <c:catAx>
        <c:axId val="1188210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881454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77C-40D6-9655-F76CD317D73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77C-40D6-9655-F76CD317D733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</c:formatCode>
                <c:ptCount val="6"/>
                <c:pt idx="0">
                  <c:v>0.1</c:v>
                </c:pt>
                <c:pt idx="1">
                  <c:v>0.13</c:v>
                </c:pt>
                <c:pt idx="2">
                  <c:v>0.16</c:v>
                </c:pt>
                <c:pt idx="3">
                  <c:v>7.0000000000000007E-2</c:v>
                </c:pt>
                <c:pt idx="4">
                  <c:v>0.14000000000000001</c:v>
                </c:pt>
                <c:pt idx="5">
                  <c:v>0.22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19-42A5-9AC3-4CF1673A1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12912"/>
        <c:axId val="118811824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</c:formatCode>
                <c:ptCount val="6"/>
                <c:pt idx="0">
                  <c:v>0.28000000000000003</c:v>
                </c:pt>
                <c:pt idx="1">
                  <c:v>0.28999999999999998</c:v>
                </c:pt>
                <c:pt idx="2">
                  <c:v>0.3</c:v>
                </c:pt>
                <c:pt idx="3">
                  <c:v>0.31</c:v>
                </c:pt>
                <c:pt idx="4">
                  <c:v>0.31</c:v>
                </c:pt>
                <c:pt idx="5">
                  <c:v>0.31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19-42A5-9AC3-4CF1673A1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14000"/>
        <c:axId val="118813456"/>
      </c:lineChart>
      <c:catAx>
        <c:axId val="1188129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1824"/>
        <c:crosses val="autoZero"/>
        <c:auto val="1"/>
        <c:lblAlgn val="ctr"/>
        <c:lblOffset val="100"/>
        <c:noMultiLvlLbl val="0"/>
      </c:catAx>
      <c:valAx>
        <c:axId val="118811824"/>
        <c:scaling>
          <c:orientation val="minMax"/>
          <c:max val="0.32000000000000006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2912"/>
        <c:crosses val="autoZero"/>
        <c:crossBetween val="between"/>
      </c:valAx>
      <c:valAx>
        <c:axId val="118813456"/>
        <c:scaling>
          <c:orientation val="minMax"/>
          <c:max val="0.32000000000000006"/>
        </c:scaling>
        <c:delete val="1"/>
        <c:axPos val="r"/>
        <c:numFmt formatCode="0.00" sourceLinked="1"/>
        <c:majorTickMark val="out"/>
        <c:minorTickMark val="none"/>
        <c:tickLblPos val="nextTo"/>
        <c:crossAx val="118814000"/>
        <c:crosses val="max"/>
        <c:crossBetween val="between"/>
      </c:valAx>
      <c:catAx>
        <c:axId val="11881400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881345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946-4053-B718-8274B707D81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946-4053-B718-8274B707D813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</c:formatCode>
                <c:ptCount val="6"/>
                <c:pt idx="0">
                  <c:v>0.06</c:v>
                </c:pt>
                <c:pt idx="1">
                  <c:v>7.0000000000000007E-2</c:v>
                </c:pt>
                <c:pt idx="2">
                  <c:v>0.05</c:v>
                </c:pt>
                <c:pt idx="3">
                  <c:v>0.02</c:v>
                </c:pt>
                <c:pt idx="4">
                  <c:v>7.0000000000000007E-2</c:v>
                </c:pt>
                <c:pt idx="5">
                  <c:v>0.12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D97-428D-A073-B670BFB36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20528"/>
        <c:axId val="118824880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</c:formatCode>
                <c:ptCount val="6"/>
                <c:pt idx="0">
                  <c:v>0.1</c:v>
                </c:pt>
                <c:pt idx="1">
                  <c:v>0.12</c:v>
                </c:pt>
                <c:pt idx="2">
                  <c:v>0.14000000000000001</c:v>
                </c:pt>
                <c:pt idx="3">
                  <c:v>0.16</c:v>
                </c:pt>
                <c:pt idx="4">
                  <c:v>0.16</c:v>
                </c:pt>
                <c:pt idx="5">
                  <c:v>0.16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0D97-428D-A073-B670BFB3640E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21616"/>
        <c:axId val="118816720"/>
      </c:lineChart>
      <c:catAx>
        <c:axId val="1188205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4880"/>
        <c:crosses val="autoZero"/>
        <c:auto val="1"/>
        <c:lblAlgn val="ctr"/>
        <c:lblOffset val="100"/>
        <c:noMultiLvlLbl val="0"/>
      </c:catAx>
      <c:valAx>
        <c:axId val="118824880"/>
        <c:scaling>
          <c:orientation val="minMax"/>
          <c:max val="0.32000000000000006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0528"/>
        <c:crosses val="autoZero"/>
        <c:crossBetween val="between"/>
      </c:valAx>
      <c:valAx>
        <c:axId val="118816720"/>
        <c:scaling>
          <c:orientation val="minMax"/>
          <c:max val="0.32000000000000006"/>
        </c:scaling>
        <c:delete val="1"/>
        <c:axPos val="r"/>
        <c:numFmt formatCode="0.00" sourceLinked="1"/>
        <c:majorTickMark val="out"/>
        <c:minorTickMark val="none"/>
        <c:tickLblPos val="nextTo"/>
        <c:crossAx val="118821616"/>
        <c:crosses val="max"/>
        <c:crossBetween val="between"/>
      </c:valAx>
      <c:catAx>
        <c:axId val="11882161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8816720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9237-442C-8E96-A5C5CD8C8B5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237-442C-8E96-A5C5CD8C8B56}"/>
              </c:ext>
            </c:extLst>
          </c:dPt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Planilha1!$C$2:$C$5</c:f>
              <c:numCache>
                <c:formatCode>0.00%</c:formatCode>
                <c:ptCount val="4"/>
                <c:pt idx="0">
                  <c:v>0.44719999999999999</c:v>
                </c:pt>
                <c:pt idx="1">
                  <c:v>0.67610000000000003</c:v>
                </c:pt>
                <c:pt idx="2">
                  <c:v>0.505</c:v>
                </c:pt>
                <c:pt idx="3">
                  <c:v>0.70369999999999999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071-4012-B00F-694EA6A5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0880"/>
        <c:axId val="17661067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Planilha1!$B$2:$B$5</c:f>
              <c:numCache>
                <c:formatCode>0.00%</c:formatCode>
                <c:ptCount val="4"/>
                <c:pt idx="0">
                  <c:v>0.6</c:v>
                </c:pt>
                <c:pt idx="1">
                  <c:v>0.66</c:v>
                </c:pt>
                <c:pt idx="2">
                  <c:v>0.54</c:v>
                </c:pt>
                <c:pt idx="3">
                  <c:v>0.6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071-4012-B00F-694EA6A51A9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2512"/>
        <c:axId val="176601424"/>
      </c:lineChart>
      <c:catAx>
        <c:axId val="17660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672"/>
        <c:crosses val="autoZero"/>
        <c:auto val="1"/>
        <c:lblAlgn val="ctr"/>
        <c:lblOffset val="100"/>
        <c:noMultiLvlLbl val="0"/>
      </c:catAx>
      <c:valAx>
        <c:axId val="1766106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176600880"/>
        <c:crosses val="autoZero"/>
        <c:crossBetween val="between"/>
      </c:valAx>
      <c:valAx>
        <c:axId val="176601424"/>
        <c:scaling>
          <c:orientation val="minMax"/>
          <c:max val="450"/>
        </c:scaling>
        <c:delete val="1"/>
        <c:axPos val="r"/>
        <c:numFmt formatCode="0.00%" sourceLinked="1"/>
        <c:majorTickMark val="out"/>
        <c:minorTickMark val="none"/>
        <c:tickLblPos val="nextTo"/>
        <c:crossAx val="176602512"/>
        <c:crosses val="max"/>
        <c:crossBetween val="between"/>
      </c:valAx>
      <c:catAx>
        <c:axId val="1766025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0142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A5B-4F01-9309-600EDCC0D1AF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5D56-431E-81C0-E37C2A525A82}"/>
              </c:ext>
            </c:extLst>
          </c:dPt>
          <c:cat>
            <c:strRef>
              <c:f>Planilha1!$A$2:$A$6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1ºQ 2023</c:v>
                </c:pt>
                <c:pt idx="3">
                  <c:v>2ºQ 2023</c:v>
                </c:pt>
                <c:pt idx="4">
                  <c:v>3ºQ 2023</c:v>
                </c:pt>
              </c:strCache>
            </c:strRef>
          </c:cat>
          <c:val>
            <c:numRef>
              <c:f>Planilha1!$C$2:$C$6</c:f>
              <c:numCache>
                <c:formatCode>0.00%</c:formatCode>
                <c:ptCount val="5"/>
                <c:pt idx="0">
                  <c:v>0.95</c:v>
                </c:pt>
                <c:pt idx="1">
                  <c:v>0.54049999999999998</c:v>
                </c:pt>
                <c:pt idx="2">
                  <c:v>0.31590000000000001</c:v>
                </c:pt>
                <c:pt idx="3">
                  <c:v>0.57650000000000001</c:v>
                </c:pt>
                <c:pt idx="4">
                  <c:v>0.48280000000000001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5D56-431E-81C0-E37C2A525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0880"/>
        <c:axId val="17661067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1ºQ 2023</c:v>
                </c:pt>
                <c:pt idx="3">
                  <c:v>2ºQ 2023</c:v>
                </c:pt>
                <c:pt idx="4">
                  <c:v>3ºQ 2023</c:v>
                </c:pt>
              </c:strCache>
            </c:strRef>
          </c:cat>
          <c:val>
            <c:numRef>
              <c:f>Planilha1!$B$2:$B$6</c:f>
              <c:numCache>
                <c:formatCode>0.00%</c:formatCode>
                <c:ptCount val="5"/>
                <c:pt idx="0">
                  <c:v>0.4</c:v>
                </c:pt>
                <c:pt idx="1">
                  <c:v>0.4</c:v>
                </c:pt>
                <c:pt idx="2">
                  <c:v>0.4</c:v>
                </c:pt>
                <c:pt idx="3">
                  <c:v>0.4</c:v>
                </c:pt>
                <c:pt idx="4">
                  <c:v>0.4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5D56-431E-81C0-E37C2A525A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2512"/>
        <c:axId val="176601424"/>
      </c:lineChart>
      <c:catAx>
        <c:axId val="17660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672"/>
        <c:crosses val="autoZero"/>
        <c:auto val="1"/>
        <c:lblAlgn val="ctr"/>
        <c:lblOffset val="100"/>
        <c:noMultiLvlLbl val="0"/>
      </c:catAx>
      <c:valAx>
        <c:axId val="176610672"/>
        <c:scaling>
          <c:orientation val="minMax"/>
          <c:max val="1"/>
        </c:scaling>
        <c:delete val="1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176600880"/>
        <c:crosses val="autoZero"/>
        <c:crossBetween val="between"/>
      </c:valAx>
      <c:valAx>
        <c:axId val="176601424"/>
        <c:scaling>
          <c:orientation val="minMax"/>
          <c:max val="450"/>
        </c:scaling>
        <c:delete val="1"/>
        <c:axPos val="r"/>
        <c:numFmt formatCode="0.00%" sourceLinked="1"/>
        <c:majorTickMark val="out"/>
        <c:minorTickMark val="none"/>
        <c:tickLblPos val="nextTo"/>
        <c:crossAx val="176602512"/>
        <c:crosses val="max"/>
        <c:crossBetween val="between"/>
      </c:valAx>
      <c:catAx>
        <c:axId val="1766025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0142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 w="76200">
              <a:solidFill>
                <a:schemeClr val="accent2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F5D-459B-9724-FF594DC78F0B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dchasan Medium" panose="00000600000000000000" pitchFamily="2" charset="-34"/>
                    <a:ea typeface="+mn-ea"/>
                    <a:cs typeface="Kodchasan Medium" panose="00000600000000000000" pitchFamily="2" charset="-34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Central</c:v>
                </c:pt>
                <c:pt idx="1">
                  <c:v>Centro Sul</c:v>
                </c:pt>
                <c:pt idx="2">
                  <c:v>Leste</c:v>
                </c:pt>
                <c:pt idx="3">
                  <c:v>Norte</c:v>
                </c:pt>
                <c:pt idx="4">
                  <c:v>Oeste</c:v>
                </c:pt>
                <c:pt idx="5">
                  <c:v>Sudoeste</c:v>
                </c:pt>
                <c:pt idx="6">
                  <c:v>Sul</c:v>
                </c:pt>
                <c:pt idx="7">
                  <c:v>DF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2.9</c:v>
                </c:pt>
                <c:pt idx="1">
                  <c:v>9.8000000000000007</c:v>
                </c:pt>
                <c:pt idx="2">
                  <c:v>7.8</c:v>
                </c:pt>
                <c:pt idx="3">
                  <c:v>12.6</c:v>
                </c:pt>
                <c:pt idx="4">
                  <c:v>12.2</c:v>
                </c:pt>
                <c:pt idx="5">
                  <c:v>8.8000000000000007</c:v>
                </c:pt>
                <c:pt idx="6">
                  <c:v>11.9</c:v>
                </c:pt>
                <c:pt idx="7">
                  <c:v>9.8000000000000007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870-4F3A-837F-C3557ED64E24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68014368"/>
        <c:axId val="1915835440"/>
      </c:barChart>
      <c:catAx>
        <c:axId val="68014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Kodchasan Medium" panose="00000600000000000000" pitchFamily="2" charset="-34"/>
                <a:ea typeface="+mn-ea"/>
                <a:cs typeface="Kodchasan Medium" panose="00000600000000000000" pitchFamily="2" charset="-34"/>
              </a:defRPr>
            </a:pPr>
            <a:endParaRPr lang="pt-BR"/>
          </a:p>
        </c:txPr>
        <c:crossAx val="1915835440"/>
        <c:crosses val="autoZero"/>
        <c:auto val="1"/>
        <c:lblAlgn val="ctr"/>
        <c:lblOffset val="100"/>
        <c:noMultiLvlLbl val="0"/>
      </c:catAx>
      <c:valAx>
        <c:axId val="1915835440"/>
        <c:scaling>
          <c:orientation val="minMax"/>
          <c:max val="25"/>
        </c:scaling>
        <c:delete val="1"/>
        <c:axPos val="l"/>
        <c:numFmt formatCode="General" sourceLinked="1"/>
        <c:majorTickMark val="out"/>
        <c:minorTickMark val="none"/>
        <c:tickLblPos val="nextTo"/>
        <c:crossAx val="68014368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F1E7"/>
    </a:solidFill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Kodchasan Medium" panose="00000600000000000000" pitchFamily="2" charset="-34"/>
          <a:cs typeface="Kodchasan Medium" panose="00000600000000000000" pitchFamily="2" charset="-34"/>
        </a:defRPr>
      </a:pPr>
      <a:endParaRPr lang="pt-BR"/>
    </a:p>
  </c:txPr>
  <c:externalData r:id="rId3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Planilha1!$C$2:$C$5</c:f>
              <c:numCache>
                <c:formatCode>0</c:formatCode>
                <c:ptCount val="4"/>
                <c:pt idx="0">
                  <c:v>527</c:v>
                </c:pt>
                <c:pt idx="1">
                  <c:v>713</c:v>
                </c:pt>
                <c:pt idx="2">
                  <c:v>749</c:v>
                </c:pt>
                <c:pt idx="3">
                  <c:v>835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42F1-4340-A3B9-65080F7A7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0880"/>
        <c:axId val="17661067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3ºQ 2023</c:v>
                </c:pt>
              </c:strCache>
            </c:strRef>
          </c:cat>
          <c:val>
            <c:numRef>
              <c:f>Planilha1!$B$2:$B$5</c:f>
              <c:numCache>
                <c:formatCode>0</c:formatCode>
                <c:ptCount val="4"/>
                <c:pt idx="0">
                  <c:v>537</c:v>
                </c:pt>
                <c:pt idx="1">
                  <c:v>564</c:v>
                </c:pt>
                <c:pt idx="2">
                  <c:v>592</c:v>
                </c:pt>
                <c:pt idx="3">
                  <c:v>622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42F1-4340-A3B9-65080F7A788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2512"/>
        <c:axId val="176601424"/>
      </c:lineChart>
      <c:catAx>
        <c:axId val="17660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672"/>
        <c:crosses val="autoZero"/>
        <c:auto val="1"/>
        <c:lblAlgn val="ctr"/>
        <c:lblOffset val="100"/>
        <c:noMultiLvlLbl val="0"/>
      </c:catAx>
      <c:valAx>
        <c:axId val="176610672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0880"/>
        <c:crosses val="autoZero"/>
        <c:crossBetween val="between"/>
      </c:valAx>
      <c:valAx>
        <c:axId val="176601424"/>
        <c:scaling>
          <c:orientation val="minMax"/>
          <c:max val="450"/>
        </c:scaling>
        <c:delete val="1"/>
        <c:axPos val="r"/>
        <c:numFmt formatCode="0" sourceLinked="1"/>
        <c:majorTickMark val="out"/>
        <c:minorTickMark val="none"/>
        <c:tickLblPos val="nextTo"/>
        <c:crossAx val="176602512"/>
        <c:crosses val="max"/>
        <c:crossBetween val="between"/>
      </c:valAx>
      <c:catAx>
        <c:axId val="1766025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0142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063-48DA-80FB-4A09B7F5658F}"/>
              </c:ext>
            </c:extLst>
          </c:dPt>
          <c:dPt>
            <c:idx val="1"/>
            <c:invertIfNegative val="0"/>
            <c:bubble3D val="0"/>
            <c:extLst>
              <c:ext xmlns:c16="http://schemas.microsoft.com/office/drawing/2014/chart" uri="{C3380CC4-5D6E-409C-BE32-E72D297353CC}">
                <c16:uniqueId val="{00000002-1063-48DA-80FB-4A09B7F5658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wrap="square" lIns="38100" tIns="19050" rIns="38100" bIns="19050" anchor="ctr">
                <a:spAutoFit/>
              </a:bodyPr>
              <a:lstStyle/>
              <a:p>
                <a:pPr>
                  <a:defRPr sz="1000"/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</c:ext>
            </c:extLst>
          </c:dLbls>
          <c:cat>
            <c:strRef>
              <c:f>Planilha1!$A$5:$A$6</c:f>
              <c:strCache>
                <c:ptCount val="2"/>
                <c:pt idx="0">
                  <c:v>Valor liberado pelo MS</c:v>
                </c:pt>
                <c:pt idx="1">
                  <c:v>Valor Executado pela SES</c:v>
                </c:pt>
              </c:strCache>
            </c:strRef>
          </c:cat>
          <c:val>
            <c:numRef>
              <c:f>Planilha1!$C$5:$C$6</c:f>
              <c:numCache>
                <c:formatCode>"R$"#,##0_);[Red]\("R$"#,##0\)</c:formatCode>
                <c:ptCount val="2"/>
                <c:pt idx="0">
                  <c:v>8703000</c:v>
                </c:pt>
                <c:pt idx="1">
                  <c:v>8757718.3100000005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3-1063-48DA-80FB-4A09B7F565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17808"/>
        <c:axId val="118822160"/>
      </c:barChart>
      <c:catAx>
        <c:axId val="1188178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2160"/>
        <c:crosses val="autoZero"/>
        <c:auto val="1"/>
        <c:lblAlgn val="ctr"/>
        <c:lblOffset val="100"/>
        <c:noMultiLvlLbl val="0"/>
      </c:catAx>
      <c:valAx>
        <c:axId val="118822160"/>
        <c:scaling>
          <c:orientation val="minMax"/>
        </c:scaling>
        <c:delete val="1"/>
        <c:axPos val="l"/>
        <c:numFmt formatCode="&quot;R$&quot;#,##0_);[Red]\(&quot;R$&quot;#,##0\)" sourceLinked="1"/>
        <c:majorTickMark val="out"/>
        <c:minorTickMark val="none"/>
        <c:tickLblPos val="nextTo"/>
        <c:crossAx val="118817808"/>
        <c:crosses val="autoZero"/>
        <c:crossBetween val="between"/>
        <c:majorUnit val="23000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B7D1-4684-B949-66162EBD42E2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B7D1-4684-B949-66162EBD42E2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0.64290000000000003</c:v>
                </c:pt>
                <c:pt idx="1">
                  <c:v>0.71430000000000005</c:v>
                </c:pt>
                <c:pt idx="2">
                  <c:v>0.84619999999999995</c:v>
                </c:pt>
                <c:pt idx="3">
                  <c:v>0.69230000000000003</c:v>
                </c:pt>
                <c:pt idx="4">
                  <c:v>0.92310000000000003</c:v>
                </c:pt>
                <c:pt idx="5">
                  <c:v>0.85709999999999997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515-4EB5-A3CC-99DBD1DBD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22704"/>
        <c:axId val="118811280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0.51429999999999998</c:v>
                </c:pt>
                <c:pt idx="1">
                  <c:v>0.61709999999999998</c:v>
                </c:pt>
                <c:pt idx="2">
                  <c:v>0.74</c:v>
                </c:pt>
                <c:pt idx="3">
                  <c:v>0.88870000000000005</c:v>
                </c:pt>
                <c:pt idx="4">
                  <c:v>0.88870000000000005</c:v>
                </c:pt>
                <c:pt idx="5">
                  <c:v>0.88870000000000005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515-4EB5-A3CC-99DBD1DBD25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8824336"/>
        <c:axId val="118823792"/>
      </c:lineChart>
      <c:catAx>
        <c:axId val="11882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1280"/>
        <c:crosses val="autoZero"/>
        <c:auto val="1"/>
        <c:lblAlgn val="ctr"/>
        <c:lblOffset val="100"/>
        <c:noMultiLvlLbl val="0"/>
      </c:catAx>
      <c:valAx>
        <c:axId val="118811280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2704"/>
        <c:crosses val="autoZero"/>
        <c:crossBetween val="between"/>
      </c:valAx>
      <c:valAx>
        <c:axId val="118823792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18824336"/>
        <c:crosses val="max"/>
        <c:crossBetween val="between"/>
      </c:valAx>
      <c:catAx>
        <c:axId val="118824336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18823792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5AC-4865-A2D2-24B18D008DE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05AC-4865-A2D2-24B18D008DE3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General</c:formatCode>
                <c:ptCount val="6"/>
                <c:pt idx="0">
                  <c:v>0.51</c:v>
                </c:pt>
                <c:pt idx="1">
                  <c:v>0.51</c:v>
                </c:pt>
                <c:pt idx="2">
                  <c:v>0.45999999999999996</c:v>
                </c:pt>
                <c:pt idx="3">
                  <c:v>0.45999999999999996</c:v>
                </c:pt>
                <c:pt idx="4" formatCode="#,##0.00">
                  <c:v>0.46</c:v>
                </c:pt>
                <c:pt idx="5" formatCode="#,##0.00">
                  <c:v>0.49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4-4A5F-A811-BBC19BA3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8825968"/>
        <c:axId val="11881073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General</c:formatCode>
                <c:ptCount val="6"/>
                <c:pt idx="0">
                  <c:v>0.64</c:v>
                </c:pt>
                <c:pt idx="1">
                  <c:v>0.52</c:v>
                </c:pt>
                <c:pt idx="2">
                  <c:v>0.54999999999999993</c:v>
                </c:pt>
                <c:pt idx="3">
                  <c:v>0.63</c:v>
                </c:pt>
                <c:pt idx="4" formatCode="#,##0.00">
                  <c:v>0.63</c:v>
                </c:pt>
                <c:pt idx="5" formatCode="#,##0.00">
                  <c:v>0.63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84-4A5F-A811-BBC19BA3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054672"/>
        <c:axId val="179049776"/>
      </c:lineChart>
      <c:catAx>
        <c:axId val="11882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10736"/>
        <c:crosses val="autoZero"/>
        <c:auto val="1"/>
        <c:lblAlgn val="ctr"/>
        <c:lblOffset val="100"/>
        <c:noMultiLvlLbl val="0"/>
      </c:catAx>
      <c:valAx>
        <c:axId val="118810736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8825968"/>
        <c:crosses val="autoZero"/>
        <c:crossBetween val="between"/>
      </c:valAx>
      <c:valAx>
        <c:axId val="179049776"/>
        <c:scaling>
          <c:orientation val="minMax"/>
          <c:max val="0.70000000000000007"/>
        </c:scaling>
        <c:delete val="1"/>
        <c:axPos val="r"/>
        <c:numFmt formatCode="General" sourceLinked="1"/>
        <c:majorTickMark val="out"/>
        <c:minorTickMark val="none"/>
        <c:tickLblPos val="nextTo"/>
        <c:crossAx val="179054672"/>
        <c:crosses val="max"/>
        <c:crossBetween val="between"/>
      </c:valAx>
      <c:catAx>
        <c:axId val="17905467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904977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1A04-4D77-976F-5210B2836646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1A04-4D77-976F-5210B2836646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0.86040000000000005</c:v>
                </c:pt>
                <c:pt idx="1">
                  <c:v>0.86209999999999998</c:v>
                </c:pt>
                <c:pt idx="2">
                  <c:v>0.86499999999999999</c:v>
                </c:pt>
                <c:pt idx="3">
                  <c:v>0.85440000000000005</c:v>
                </c:pt>
                <c:pt idx="4">
                  <c:v>0.8619</c:v>
                </c:pt>
                <c:pt idx="5">
                  <c:v>0.85609999999999997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9139-42E4-BA43-67D30F379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9055216"/>
        <c:axId val="179055760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0.9</c:v>
                </c:pt>
                <c:pt idx="1">
                  <c:v>0.92</c:v>
                </c:pt>
                <c:pt idx="2">
                  <c:v>0.94</c:v>
                </c:pt>
                <c:pt idx="3">
                  <c:v>0.95</c:v>
                </c:pt>
                <c:pt idx="4">
                  <c:v>0.95</c:v>
                </c:pt>
                <c:pt idx="5">
                  <c:v>0.95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139-42E4-BA43-67D30F37937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040528"/>
        <c:axId val="179044336"/>
      </c:lineChart>
      <c:catAx>
        <c:axId val="1790552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55760"/>
        <c:crosses val="autoZero"/>
        <c:auto val="1"/>
        <c:lblAlgn val="ctr"/>
        <c:lblOffset val="100"/>
        <c:noMultiLvlLbl val="0"/>
      </c:catAx>
      <c:valAx>
        <c:axId val="179055760"/>
        <c:scaling>
          <c:orientation val="minMax"/>
          <c:max val="1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55216"/>
        <c:crosses val="autoZero"/>
        <c:crossBetween val="between"/>
      </c:valAx>
      <c:valAx>
        <c:axId val="179044336"/>
        <c:scaling>
          <c:orientation val="minMax"/>
          <c:max val="1"/>
          <c:min val="0"/>
        </c:scaling>
        <c:delete val="1"/>
        <c:axPos val="r"/>
        <c:numFmt formatCode="0.00%" sourceLinked="1"/>
        <c:majorTickMark val="out"/>
        <c:minorTickMark val="none"/>
        <c:tickLblPos val="nextTo"/>
        <c:crossAx val="179040528"/>
        <c:crosses val="max"/>
        <c:crossBetween val="between"/>
      </c:valAx>
      <c:catAx>
        <c:axId val="179040528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9044336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872-4875-ACDC-BE325EE4CF3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872-4875-ACDC-BE325EE4CF3B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0.56430000000000002</c:v>
                </c:pt>
                <c:pt idx="1">
                  <c:v>0.67430000000000001</c:v>
                </c:pt>
                <c:pt idx="2">
                  <c:v>0.70789999999999997</c:v>
                </c:pt>
                <c:pt idx="3">
                  <c:v>0.71650000000000003</c:v>
                </c:pt>
                <c:pt idx="4">
                  <c:v>0.73180000000000001</c:v>
                </c:pt>
                <c:pt idx="5">
                  <c:v>0.72070000000000001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0AF-4232-9AA6-4633E318C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9042160"/>
        <c:axId val="17904324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0.47</c:v>
                </c:pt>
                <c:pt idx="1">
                  <c:v>0.57999999999999996</c:v>
                </c:pt>
                <c:pt idx="2">
                  <c:v>0.61499999999999999</c:v>
                </c:pt>
                <c:pt idx="3">
                  <c:v>0.65200000000000002</c:v>
                </c:pt>
                <c:pt idx="4">
                  <c:v>0.65200000000000002</c:v>
                </c:pt>
                <c:pt idx="5">
                  <c:v>0.65200000000000002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B0AF-4232-9AA6-4633E318CC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051952"/>
        <c:axId val="179041072"/>
      </c:lineChart>
      <c:catAx>
        <c:axId val="1790421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3248"/>
        <c:crosses val="autoZero"/>
        <c:auto val="1"/>
        <c:lblAlgn val="ctr"/>
        <c:lblOffset val="100"/>
        <c:noMultiLvlLbl val="0"/>
      </c:catAx>
      <c:valAx>
        <c:axId val="17904324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2160"/>
        <c:crosses val="autoZero"/>
        <c:crossBetween val="between"/>
      </c:valAx>
      <c:valAx>
        <c:axId val="179041072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79051952"/>
        <c:crosses val="max"/>
        <c:crossBetween val="between"/>
      </c:valAx>
      <c:catAx>
        <c:axId val="17905195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9041072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05AC-4865-A2D2-24B18D008DE3}"/>
              </c:ext>
            </c:extLst>
          </c:dPt>
          <c:cat>
            <c:numRef>
              <c:f>Planilha1!$A$2:$A$5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Planilha1!$C$2:$C$5</c:f>
              <c:numCache>
                <c:formatCode>0.00%</c:formatCode>
                <c:ptCount val="4"/>
                <c:pt idx="0">
                  <c:v>0.4516</c:v>
                </c:pt>
                <c:pt idx="1">
                  <c:v>0.38890000000000002</c:v>
                </c:pt>
                <c:pt idx="2">
                  <c:v>0.36409999999999998</c:v>
                </c:pt>
                <c:pt idx="3">
                  <c:v>0.48620000000000002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484-4A5F-A811-BBC19BA3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9042704"/>
        <c:axId val="17904161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numRef>
              <c:f>Planilha1!$A$2:$A$5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Planilha1!$B$2:$B$5</c:f>
              <c:numCache>
                <c:formatCode>0.00%</c:formatCode>
                <c:ptCount val="4"/>
                <c:pt idx="0">
                  <c:v>0.51</c:v>
                </c:pt>
                <c:pt idx="1">
                  <c:v>0.57999999999999996</c:v>
                </c:pt>
                <c:pt idx="2">
                  <c:v>0.59719999999999995</c:v>
                </c:pt>
                <c:pt idx="3">
                  <c:v>0.65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484-4A5F-A811-BBC19BA3818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050320"/>
        <c:axId val="179043792"/>
      </c:lineChart>
      <c:catAx>
        <c:axId val="1790427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1616"/>
        <c:crosses val="autoZero"/>
        <c:auto val="1"/>
        <c:lblAlgn val="ctr"/>
        <c:lblOffset val="100"/>
        <c:noMultiLvlLbl val="0"/>
      </c:catAx>
      <c:valAx>
        <c:axId val="179041616"/>
        <c:scaling>
          <c:orientation val="minMax"/>
          <c:max val="0.70000000000000007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2704"/>
        <c:crosses val="autoZero"/>
        <c:crossBetween val="between"/>
      </c:valAx>
      <c:valAx>
        <c:axId val="179043792"/>
        <c:scaling>
          <c:orientation val="minMax"/>
          <c:max val="0.70000000000000007"/>
        </c:scaling>
        <c:delete val="1"/>
        <c:axPos val="r"/>
        <c:numFmt formatCode="0.00%" sourceLinked="1"/>
        <c:majorTickMark val="out"/>
        <c:minorTickMark val="none"/>
        <c:tickLblPos val="nextTo"/>
        <c:crossAx val="179050320"/>
        <c:crosses val="max"/>
        <c:crossBetween val="between"/>
      </c:valAx>
      <c:catAx>
        <c:axId val="179050320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9043792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627C-448B-ACE8-0C643D15D5EB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F420-499A-B03A-7AA9789EA17F}"/>
              </c:ext>
            </c:extLst>
          </c:dPt>
          <c:cat>
            <c:strRef>
              <c:f>Planilha1!$A$2:$A$4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3ºQ 2023</c:v>
                </c:pt>
              </c:strCache>
            </c:strRef>
          </c:cat>
          <c:val>
            <c:numRef>
              <c:f>Planilha1!$C$2:$C$4</c:f>
              <c:numCache>
                <c:formatCode>0.00%</c:formatCode>
                <c:ptCount val="3"/>
                <c:pt idx="0">
                  <c:v>2.0299999999999999E-2</c:v>
                </c:pt>
                <c:pt idx="1">
                  <c:v>8.3000000000000001E-3</c:v>
                </c:pt>
                <c:pt idx="2">
                  <c:v>6.6E-3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4-F420-499A-B03A-7AA9789EA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76600880"/>
        <c:axId val="176610672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Planilha1!$A$2:$A$4</c:f>
              <c:strCache>
                <c:ptCount val="3"/>
                <c:pt idx="0">
                  <c:v>2021</c:v>
                </c:pt>
                <c:pt idx="1">
                  <c:v>2022</c:v>
                </c:pt>
                <c:pt idx="2">
                  <c:v>3ºQ 2023</c:v>
                </c:pt>
              </c:strCache>
            </c:strRef>
          </c:cat>
          <c:val>
            <c:numRef>
              <c:f>Planilha1!$B$2:$B$4</c:f>
              <c:numCache>
                <c:formatCode>0.00%</c:formatCode>
                <c:ptCount val="3"/>
                <c:pt idx="0">
                  <c:v>0.01</c:v>
                </c:pt>
                <c:pt idx="1">
                  <c:v>0.01</c:v>
                </c:pt>
                <c:pt idx="2">
                  <c:v>0.01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F420-499A-B03A-7AA9789EA1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6602512"/>
        <c:axId val="176601424"/>
      </c:lineChart>
      <c:catAx>
        <c:axId val="1766008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10672"/>
        <c:crosses val="autoZero"/>
        <c:auto val="1"/>
        <c:lblAlgn val="ctr"/>
        <c:lblOffset val="100"/>
        <c:noMultiLvlLbl val="0"/>
      </c:catAx>
      <c:valAx>
        <c:axId val="176610672"/>
        <c:scaling>
          <c:orientation val="minMax"/>
          <c:max val="3.0000000000000006E-2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6600880"/>
        <c:crosses val="autoZero"/>
        <c:crossBetween val="between"/>
      </c:valAx>
      <c:valAx>
        <c:axId val="176601424"/>
        <c:scaling>
          <c:orientation val="minMax"/>
          <c:max val="450"/>
        </c:scaling>
        <c:delete val="1"/>
        <c:axPos val="r"/>
        <c:numFmt formatCode="0.00%" sourceLinked="1"/>
        <c:majorTickMark val="out"/>
        <c:minorTickMark val="none"/>
        <c:tickLblPos val="nextTo"/>
        <c:crossAx val="176602512"/>
        <c:crosses val="max"/>
        <c:crossBetween val="between"/>
      </c:valAx>
      <c:catAx>
        <c:axId val="176602512"/>
        <c:scaling>
          <c:orientation val="minMax"/>
        </c:scaling>
        <c:delete val="1"/>
        <c:axPos val="t"/>
        <c:numFmt formatCode="General" sourceLinked="1"/>
        <c:majorTickMark val="out"/>
        <c:minorTickMark val="none"/>
        <c:tickLblPos val="nextTo"/>
        <c:crossAx val="176601424"/>
        <c:crosses val="max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862" b="0" i="0" u="none" strike="noStrike" kern="1200" spc="0" baseline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pt-BR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Cobertura Vacinal Covid-19, dados acumulados</a:t>
            </a:r>
            <a:r>
              <a:rPr lang="pt-BR" baseline="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até dezembro de 2023</a:t>
            </a:r>
            <a:r>
              <a:rPr lang="pt-BR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solidFill>
                  <a:schemeClr val="tx1">
                    <a:lumMod val="95000"/>
                    <a:lumOff val="5000"/>
                  </a:schemeClr>
                </a:solidFill>
              </a:rPr>
              <a:t> (%)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862" b="0" i="0" u="none" strike="noStrike" kern="1200" spc="0" baseline="0">
              <a:ln>
                <a:solidFill>
                  <a:schemeClr val="tx1">
                    <a:lumMod val="95000"/>
                    <a:lumOff val="5000"/>
                  </a:schemeClr>
                </a:solidFill>
              </a:ln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title>
    <c:autoTitleDeleted val="0"/>
    <c:plotArea>
      <c:layout>
        <c:manualLayout>
          <c:layoutTarget val="inner"/>
          <c:xMode val="edge"/>
          <c:yMode val="edge"/>
          <c:x val="6.7045126058129165E-2"/>
          <c:y val="0.11044467148885255"/>
          <c:w val="0.92004885993334884"/>
          <c:h val="0.7329904779101120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Colunas8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Planilha1!$A$2:$A$6</c:f>
              <c:strCache>
                <c:ptCount val="5"/>
                <c:pt idx="0">
                  <c:v>1ª Dose</c:v>
                </c:pt>
                <c:pt idx="1">
                  <c:v>2ª Dose/Dose Única</c:v>
                </c:pt>
                <c:pt idx="2">
                  <c:v>1º Reforço</c:v>
                </c:pt>
                <c:pt idx="3">
                  <c:v>2º Reforço</c:v>
                </c:pt>
                <c:pt idx="4">
                  <c:v>Reforço - Bivalente</c:v>
                </c:pt>
              </c:strCache>
            </c:strRef>
          </c:cat>
          <c:val>
            <c:numRef>
              <c:f>Planilha1!$B$2:$B$6</c:f>
              <c:numCache>
                <c:formatCode>0.00%</c:formatCode>
                <c:ptCount val="5"/>
                <c:pt idx="0">
                  <c:v>0.82299999999999995</c:v>
                </c:pt>
                <c:pt idx="1">
                  <c:v>0.79100000000000004</c:v>
                </c:pt>
                <c:pt idx="2">
                  <c:v>0.51600000000000001</c:v>
                </c:pt>
                <c:pt idx="3">
                  <c:v>0.43</c:v>
                </c:pt>
                <c:pt idx="4">
                  <c:v>0.25800000000000001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FC4C-4007-85FF-9BFD3CE85685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79047600"/>
        <c:axId val="179045424"/>
      </c:barChart>
      <c:catAx>
        <c:axId val="17904760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5424"/>
        <c:crosses val="autoZero"/>
        <c:auto val="1"/>
        <c:lblAlgn val="ctr"/>
        <c:lblOffset val="100"/>
        <c:noMultiLvlLbl val="0"/>
      </c:catAx>
      <c:valAx>
        <c:axId val="179045424"/>
        <c:scaling>
          <c:orientation val="minMax"/>
          <c:max val="1"/>
        </c:scaling>
        <c:delete val="0"/>
        <c:axPos val="l"/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760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Pólio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Planilha1!$B$2:$B$5</c:f>
              <c:numCache>
                <c:formatCode>0.00%</c:formatCode>
                <c:ptCount val="4"/>
                <c:pt idx="0">
                  <c:v>0.67300000000000004</c:v>
                </c:pt>
                <c:pt idx="1">
                  <c:v>0.78200000000000003</c:v>
                </c:pt>
                <c:pt idx="2">
                  <c:v>0.748</c:v>
                </c:pt>
                <c:pt idx="3">
                  <c:v>0.82599999999999996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5E59-4216-9DDC-49BD8E4370EC}"/>
            </c:ext>
          </c:extLst>
        </c:ser>
        <c:ser>
          <c:idx val="1"/>
          <c:order val="1"/>
          <c:tx>
            <c:strRef>
              <c:f>Planilha1!$C$1</c:f>
              <c:strCache>
                <c:ptCount val="1"/>
                <c:pt idx="0">
                  <c:v>Penta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Planilha1!$C$2:$C$5</c:f>
              <c:numCache>
                <c:formatCode>0.00%</c:formatCode>
                <c:ptCount val="4"/>
                <c:pt idx="0">
                  <c:v>0.76900000000000002</c:v>
                </c:pt>
                <c:pt idx="1">
                  <c:v>0.78300000000000003</c:v>
                </c:pt>
                <c:pt idx="2">
                  <c:v>0.751</c:v>
                </c:pt>
                <c:pt idx="3">
                  <c:v>0.82599999999999996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5E59-4216-9DDC-49BD8E4370EC}"/>
            </c:ext>
          </c:extLst>
        </c:ser>
        <c:ser>
          <c:idx val="2"/>
          <c:order val="2"/>
          <c:tx>
            <c:strRef>
              <c:f>Planilha1!$D$1</c:f>
              <c:strCache>
                <c:ptCount val="1"/>
                <c:pt idx="0">
                  <c:v>Pneumo</c:v>
                </c:pt>
              </c:strCache>
            </c:strRef>
          </c:tx>
          <c:spPr>
            <a:ln w="28575" cap="rnd">
              <a:solidFill>
                <a:srgbClr val="7030A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7030A0"/>
              </a:solidFill>
              <a:ln w="9525">
                <a:solidFill>
                  <a:srgbClr val="7030A0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Planilha1!$D$2:$D$5</c:f>
              <c:numCache>
                <c:formatCode>0.00%</c:formatCode>
                <c:ptCount val="4"/>
                <c:pt idx="0">
                  <c:v>0.72199999999999998</c:v>
                </c:pt>
                <c:pt idx="1">
                  <c:v>0.81399999999999995</c:v>
                </c:pt>
                <c:pt idx="2">
                  <c:v>0.79700000000000004</c:v>
                </c:pt>
                <c:pt idx="3">
                  <c:v>0.871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5E59-4216-9DDC-49BD8E4370EC}"/>
            </c:ext>
          </c:extLst>
        </c:ser>
        <c:ser>
          <c:idx val="3"/>
          <c:order val="3"/>
          <c:tx>
            <c:strRef>
              <c:f>Planilha1!$E$1</c:f>
              <c:strCache>
                <c:ptCount val="1"/>
                <c:pt idx="0">
                  <c:v>TV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4"/>
              </a:solidFill>
              <a:ln w="9525">
                <a:solidFill>
                  <a:schemeClr val="accent4"/>
                </a:solidFill>
              </a:ln>
              <a:effectLst/>
            </c:spPr>
          </c:marker>
          <c:cat>
            <c:strRef>
              <c:f>Planilha1!$A$2:$A$5</c:f>
              <c:strCach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strCache>
            </c:strRef>
          </c:cat>
          <c:val>
            <c:numRef>
              <c:f>Planilha1!$E$2:$E$5</c:f>
              <c:numCache>
                <c:formatCode>0.00%</c:formatCode>
                <c:ptCount val="4"/>
                <c:pt idx="0">
                  <c:v>0.63700000000000001</c:v>
                </c:pt>
                <c:pt idx="1">
                  <c:v>0.88300000000000001</c:v>
                </c:pt>
                <c:pt idx="2">
                  <c:v>0.84299999999999997</c:v>
                </c:pt>
                <c:pt idx="3">
                  <c:v>0.88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5E59-4216-9DDC-49BD8E4370E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79045968"/>
        <c:axId val="179048688"/>
      </c:lineChart>
      <c:catAx>
        <c:axId val="179045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8688"/>
        <c:crosses val="autoZero"/>
        <c:auto val="1"/>
        <c:lblAlgn val="ctr"/>
        <c:lblOffset val="100"/>
        <c:noMultiLvlLbl val="0"/>
      </c:catAx>
      <c:valAx>
        <c:axId val="179048688"/>
        <c:scaling>
          <c:orientation val="minMax"/>
          <c:min val="0.60000000000000009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790459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95000"/>
                  <a:lumOff val="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pt-BR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 w="76200"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dchasan Medium" panose="00000600000000000000" pitchFamily="2" charset="-34"/>
                    <a:ea typeface="+mn-ea"/>
                    <a:cs typeface="Kodchasan Medium" panose="00000600000000000000" pitchFamily="2" charset="-34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Planilha1!$A$2:$A$8</c:f>
              <c:strCache>
                <c:ptCount val="7"/>
                <c:pt idx="0">
                  <c:v>Central</c:v>
                </c:pt>
                <c:pt idx="1">
                  <c:v>Centro Sul</c:v>
                </c:pt>
                <c:pt idx="2">
                  <c:v>Leste</c:v>
                </c:pt>
                <c:pt idx="3">
                  <c:v>Norte</c:v>
                </c:pt>
                <c:pt idx="4">
                  <c:v>Oeste</c:v>
                </c:pt>
                <c:pt idx="5">
                  <c:v>Sudoeste</c:v>
                </c:pt>
                <c:pt idx="6">
                  <c:v>Sul</c:v>
                </c:pt>
              </c:strCache>
            </c:strRef>
          </c:cat>
          <c:val>
            <c:numRef>
              <c:f>Planilha1!$B$2:$B$8</c:f>
              <c:numCache>
                <c:formatCode>General</c:formatCode>
                <c:ptCount val="7"/>
                <c:pt idx="0">
                  <c:v>4.9000000000000004</c:v>
                </c:pt>
                <c:pt idx="1">
                  <c:v>9.6999999999999993</c:v>
                </c:pt>
                <c:pt idx="2">
                  <c:v>11.8</c:v>
                </c:pt>
                <c:pt idx="3">
                  <c:v>10.6</c:v>
                </c:pt>
                <c:pt idx="4">
                  <c:v>13.5</c:v>
                </c:pt>
                <c:pt idx="5">
                  <c:v>9.6999999999999993</c:v>
                </c:pt>
                <c:pt idx="6">
                  <c:v>11.3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EAE-47FF-886F-C34F33EC09A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9175696"/>
        <c:axId val="119176784"/>
      </c:barChart>
      <c:catAx>
        <c:axId val="119175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Kodchasan Medium" panose="00000600000000000000" pitchFamily="2" charset="-34"/>
                <a:ea typeface="+mn-ea"/>
                <a:cs typeface="Kodchasan Medium" panose="00000600000000000000" pitchFamily="2" charset="-34"/>
              </a:defRPr>
            </a:pPr>
            <a:endParaRPr lang="pt-BR"/>
          </a:p>
        </c:txPr>
        <c:crossAx val="119176784"/>
        <c:crosses val="autoZero"/>
        <c:auto val="1"/>
        <c:lblAlgn val="ctr"/>
        <c:lblOffset val="100"/>
        <c:noMultiLvlLbl val="0"/>
      </c:catAx>
      <c:valAx>
        <c:axId val="119176784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11917569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4EFFF"/>
    </a:solidFill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Kodchasan Medium" panose="00000600000000000000" pitchFamily="2" charset="-34"/>
          <a:cs typeface="Kodchasan Medium" panose="00000600000000000000" pitchFamily="2" charset="-34"/>
        </a:defRPr>
      </a:pPr>
      <a:endParaRPr lang="pt-BR"/>
    </a:p>
  </c:txPr>
  <c:externalData r:id="rId3">
    <c:autoUpdate val="0"/>
  </c:externalData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 w="76200">
              <a:solidFill>
                <a:schemeClr val="accent2"/>
              </a:solidFill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Planilha1!$A$2:$A$6</c:f>
              <c:numCache>
                <c:formatCode>General</c:formatCode>
                <c:ptCount val="5"/>
                <c:pt idx="0">
                  <c:v>2019</c:v>
                </c:pt>
                <c:pt idx="1">
                  <c:v>2020</c:v>
                </c:pt>
                <c:pt idx="2">
                  <c:v>2021</c:v>
                </c:pt>
                <c:pt idx="3">
                  <c:v>2022</c:v>
                </c:pt>
                <c:pt idx="4">
                  <c:v>2023</c:v>
                </c:pt>
              </c:numCache>
            </c:numRef>
          </c:cat>
          <c:val>
            <c:numRef>
              <c:f>Planilha1!$B$2:$B$6</c:f>
              <c:numCache>
                <c:formatCode>#,##0.00</c:formatCode>
                <c:ptCount val="5"/>
                <c:pt idx="0">
                  <c:v>40098044</c:v>
                </c:pt>
                <c:pt idx="1">
                  <c:v>40853041</c:v>
                </c:pt>
                <c:pt idx="2">
                  <c:v>48526160</c:v>
                </c:pt>
                <c:pt idx="3">
                  <c:v>50056431</c:v>
                </c:pt>
                <c:pt idx="4">
                  <c:v>55518005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08D4-4384-BCD9-C4A34372D304}"/>
            </c:ext>
          </c:extLst>
        </c:ser>
        <c:dLbls>
          <c:dLblPos val="inEnd"/>
          <c:showLegendKey val="0"/>
          <c:showVal val="1"/>
          <c:showCatName val="0"/>
          <c:showSerName val="0"/>
          <c:showPercent val="0"/>
          <c:showBubbleSize val="0"/>
        </c:dLbls>
        <c:gapWidth val="110"/>
        <c:axId val="183315744"/>
        <c:axId val="183319008"/>
      </c:barChart>
      <c:catAx>
        <c:axId val="183315744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319008"/>
        <c:crosses val="autoZero"/>
        <c:auto val="1"/>
        <c:lblAlgn val="ctr"/>
        <c:lblOffset val="100"/>
        <c:noMultiLvlLbl val="0"/>
      </c:catAx>
      <c:valAx>
        <c:axId val="183319008"/>
        <c:scaling>
          <c:orientation val="minMax"/>
        </c:scaling>
        <c:delete val="1"/>
        <c:axPos val="b"/>
        <c:numFmt formatCode="#,##0.00" sourceLinked="1"/>
        <c:majorTickMark val="none"/>
        <c:minorTickMark val="none"/>
        <c:tickLblPos val="nextTo"/>
        <c:crossAx val="183315744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</a:defRPr>
      </a:pPr>
      <a:endParaRPr lang="pt-BR"/>
    </a:p>
  </c:txPr>
  <c:externalData r:id="rId3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Empenhado x Autorizado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Planilha1!$B$2:$B$5</c:f>
              <c:numCache>
                <c:formatCode>0.00%</c:formatCode>
                <c:ptCount val="4"/>
                <c:pt idx="0">
                  <c:v>0.96210195198966486</c:v>
                </c:pt>
                <c:pt idx="1">
                  <c:v>0.95220000000000005</c:v>
                </c:pt>
                <c:pt idx="2">
                  <c:v>0.95860000000000001</c:v>
                </c:pt>
                <c:pt idx="3">
                  <c:v>0.96509999999999996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5CB-460E-AC6D-361DB55799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5"/>
        <c:overlap val="-4"/>
        <c:axId val="183313568"/>
        <c:axId val="183314656"/>
      </c:barChart>
      <c:catAx>
        <c:axId val="1833135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314656"/>
        <c:crossesAt val="0.92"/>
        <c:auto val="1"/>
        <c:lblAlgn val="ctr"/>
        <c:lblOffset val="100"/>
        <c:noMultiLvlLbl val="0"/>
      </c:catAx>
      <c:valAx>
        <c:axId val="183314656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1833135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Liquidado x Autorizado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rgbClr val="000000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Planilha1!$A$2:$A$5</c:f>
              <c:numCache>
                <c:formatCode>General</c:formatCode>
                <c:ptCount val="4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2023</c:v>
                </c:pt>
              </c:numCache>
            </c:numRef>
          </c:cat>
          <c:val>
            <c:numRef>
              <c:f>Planilha1!$B$2:$B$5</c:f>
              <c:numCache>
                <c:formatCode>0.00%</c:formatCode>
                <c:ptCount val="4"/>
                <c:pt idx="0">
                  <c:v>0.93369999999999997</c:v>
                </c:pt>
                <c:pt idx="1">
                  <c:v>0.89290000000000003</c:v>
                </c:pt>
                <c:pt idx="2">
                  <c:v>0.93169999999999997</c:v>
                </c:pt>
                <c:pt idx="3">
                  <c:v>0.93269999999999997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E569-48FD-9876-561104AB571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183327168"/>
        <c:axId val="183322272"/>
      </c:barChart>
      <c:catAx>
        <c:axId val="183327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322272"/>
        <c:crosses val="autoZero"/>
        <c:auto val="1"/>
        <c:lblAlgn val="ctr"/>
        <c:lblOffset val="100"/>
        <c:noMultiLvlLbl val="0"/>
      </c:catAx>
      <c:valAx>
        <c:axId val="18332227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out"/>
        <c:minorTickMark val="none"/>
        <c:tickLblPos val="nextTo"/>
        <c:crossAx val="183327168"/>
        <c:crosses val="autoZero"/>
        <c:crossBetween val="between"/>
      </c:val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2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11235075672304E-2"/>
          <c:y val="7.0868337940030446E-2"/>
          <c:w val="0.90907250307570198"/>
          <c:h val="0.6966338303254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'4 - nova proposta (com FCDF)'!$E$16</c:f>
              <c:strCache>
                <c:ptCount val="1"/>
                <c:pt idx="0">
                  <c:v>(Empenhada / Autorizada)  (%)</c:v>
                </c:pt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solidFill>
                <a:schemeClr val="lt1"/>
              </a:solidFill>
              <a:ln>
                <a:solidFill>
                  <a:schemeClr val="dk1">
                    <a:lumMod val="25000"/>
                    <a:lumOff val="75000"/>
                  </a:schemeClr>
                </a:solidFill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2">
                        <a:lumMod val="7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'4 - nova proposta (com FCDF)'!$B$17:$B$19</c:f>
              <c:strCache>
                <c:ptCount val="3"/>
                <c:pt idx="0">
                  <c:v>1-Pessoal e Encargos Sociais</c:v>
                </c:pt>
                <c:pt idx="1">
                  <c:v>3-Outras Despesas Correntes</c:v>
                </c:pt>
                <c:pt idx="2">
                  <c:v>4-Investimentos</c:v>
                </c:pt>
              </c:strCache>
            </c:strRef>
          </c:cat>
          <c:val>
            <c:numRef>
              <c:f>'4 - nova proposta (com FCDF)'!$E$17:$E$19</c:f>
              <c:numCache>
                <c:formatCode>#,##0.00</c:formatCode>
                <c:ptCount val="3"/>
                <c:pt idx="0">
                  <c:v>98.276302393387098</c:v>
                </c:pt>
                <c:pt idx="1">
                  <c:v>95.862923334363344</c:v>
                </c:pt>
                <c:pt idx="2">
                  <c:v>49.347696262455742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D55D-4D66-A871-0A4195349D94}"/>
            </c:ext>
          </c:extLst>
        </c:ser>
        <c:ser>
          <c:idx val="1"/>
          <c:order val="1"/>
          <c:tx>
            <c:strRef>
              <c:f>'4 - nova proposta (com FCDF)'!$F$16</c:f>
              <c:strCache>
                <c:ptCount val="1"/>
                <c:pt idx="0">
                  <c:v>(Liquidada / Autorizada)(%) 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'4 - nova proposta (com FCDF)'!$B$17:$B$19</c:f>
              <c:strCache>
                <c:ptCount val="3"/>
                <c:pt idx="0">
                  <c:v>1-Pessoal e Encargos Sociais</c:v>
                </c:pt>
                <c:pt idx="1">
                  <c:v>3-Outras Despesas Correntes</c:v>
                </c:pt>
                <c:pt idx="2">
                  <c:v>4-Investimentos</c:v>
                </c:pt>
              </c:strCache>
            </c:strRef>
          </c:cat>
          <c:val>
            <c:numRef>
              <c:f>'4 - nova proposta (com FCDF)'!$F$17:$F$19</c:f>
              <c:numCache>
                <c:formatCode>#,##0.00</c:formatCode>
                <c:ptCount val="3"/>
                <c:pt idx="0">
                  <c:v>96.643915181563557</c:v>
                </c:pt>
                <c:pt idx="1">
                  <c:v>90.300140220921676</c:v>
                </c:pt>
                <c:pt idx="2">
                  <c:v>26.190695498426177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D55D-4D66-A871-0A4195349D9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3323360"/>
        <c:axId val="183327712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'4 - nova proposta (com FCDF)'!$G$16</c15:sqref>
                        </c15:formulaRef>
                      </c:ext>
                    </c:extLst>
                    <c:strCache>
                      <c:ptCount val="1"/>
                      <c:pt idx="0">
                        <c:v>(Liquidada / Empenhada) (%)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3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3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3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spPr>
                    <a:solidFill>
                      <a:schemeClr val="lt1"/>
                    </a:solidFill>
                    <a:ln>
                      <a:solidFill>
                        <a:schemeClr val="dk1">
                          <a:lumMod val="25000"/>
                          <a:lumOff val="75000"/>
                        </a:schemeClr>
                      </a:solidFill>
                    </a:ln>
                    <a:effectLst/>
                  </c:spPr>
                  <c:txPr>
                    <a:bodyPr rot="0" spcFirstLastPara="1" vertOverflow="clip" horzOverflow="clip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dk2">
                              <a:lumMod val="7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pPr xmlns:c15="http://schemas.microsoft.com/office/drawing/2012/chart"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</c15:spPr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'4 - nova proposta (com FCDF)'!$B$17:$B$19</c15:sqref>
                        </c15:formulaRef>
                      </c:ext>
                    </c:extLst>
                    <c:strCache>
                      <c:ptCount val="3"/>
                      <c:pt idx="0">
                        <c:v>1-Pessoal e Encargos Sociais</c:v>
                      </c:pt>
                      <c:pt idx="1">
                        <c:v>3-Outras Despesas Correntes</c:v>
                      </c:pt>
                      <c:pt idx="2">
                        <c:v>4-Investimentos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'4 - nova proposta (com FCDF)'!$G$17:$G$19</c15:sqref>
                        </c15:formulaRef>
                      </c:ext>
                    </c:extLst>
                    <c:numCache>
                      <c:formatCode>#,##0.00</c:formatCode>
                      <c:ptCount val="3"/>
                      <c:pt idx="0">
                        <c:v>98.338981858221203</c:v>
                      </c:pt>
                      <c:pt idx="1">
                        <c:v>94.197148469967843</c:v>
                      </c:pt>
                      <c:pt idx="2">
                        <c:v>53.073795702905656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D55D-4D66-A871-0A4195349D94}"/>
                  </c:ext>
                </c:extLst>
              </c15:ser>
            </c15:filteredBarSeries>
          </c:ext>
        </c:extLst>
      </c:barChart>
      <c:catAx>
        <c:axId val="18332336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327712"/>
        <c:crosses val="autoZero"/>
        <c:auto val="1"/>
        <c:lblAlgn val="ctr"/>
        <c:lblOffset val="100"/>
        <c:noMultiLvlLbl val="0"/>
      </c:catAx>
      <c:valAx>
        <c:axId val="183327712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" sourceLinked="0"/>
        <c:majorTickMark val="none"/>
        <c:minorTickMark val="none"/>
        <c:tickLblPos val="nextTo"/>
        <c:crossAx val="183323360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1014077180573357E-2"/>
          <c:y val="7.0868378600489029E-2"/>
          <c:w val="0.90907250307570198"/>
          <c:h val="0.6966338303254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'3'!$C$17</c:f>
              <c:strCache>
                <c:ptCount val="1"/>
              </c:strCache>
            </c:strRef>
          </c:tx>
          <c:spPr>
            <a:gradFill rotWithShape="1">
              <a:gsLst>
                <a:gs pos="0">
                  <a:schemeClr val="accent1">
                    <a:satMod val="103000"/>
                    <a:lumMod val="102000"/>
                    <a:tint val="94000"/>
                  </a:schemeClr>
                </a:gs>
                <a:gs pos="50000">
                  <a:schemeClr val="accent1">
                    <a:satMod val="110000"/>
                    <a:lumMod val="100000"/>
                    <a:shade val="100000"/>
                  </a:schemeClr>
                </a:gs>
                <a:gs pos="100000">
                  <a:schemeClr val="accent1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cat>
            <c:strRef>
              <c:f>'3'!$B$18:$B$23</c:f>
              <c:strCache>
                <c:ptCount val="4"/>
                <c:pt idx="0">
                  <c:v>FCDF*</c:v>
                </c:pt>
                <c:pt idx="1">
                  <c:v>GDF</c:v>
                </c:pt>
                <c:pt idx="2">
                  <c:v>MS </c:v>
                </c:pt>
                <c:pt idx="3">
                  <c:v>Emendas Federais</c:v>
                </c:pt>
              </c:strCache>
              <c:extLst/>
            </c:strRef>
          </c:cat>
          <c:val>
            <c:numRef>
              <c:f>'3'!$C$18:$C$23</c:f>
              <c:numCache>
                <c:formatCode>General</c:formatCode>
                <c:ptCount val="4"/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0-950A-4C21-9173-1D1C662B8915}"/>
            </c:ext>
          </c:extLst>
        </c:ser>
        <c:ser>
          <c:idx val="1"/>
          <c:order val="1"/>
          <c:tx>
            <c:strRef>
              <c:f>'3'!$F$17</c:f>
              <c:strCache>
                <c:ptCount val="1"/>
                <c:pt idx="0">
                  <c:v>(Empenhada / Autorizada) (%)</c:v>
                </c:pt>
              </c:strCache>
            </c:strRef>
          </c:tx>
          <c:spPr>
            <a:gradFill rotWithShape="1">
              <a:gsLst>
                <a:gs pos="0">
                  <a:schemeClr val="accent2">
                    <a:satMod val="103000"/>
                    <a:lumMod val="102000"/>
                    <a:tint val="94000"/>
                  </a:schemeClr>
                </a:gs>
                <a:gs pos="50000">
                  <a:schemeClr val="accent2">
                    <a:satMod val="110000"/>
                    <a:lumMod val="100000"/>
                    <a:shade val="100000"/>
                  </a:schemeClr>
                </a:gs>
                <a:gs pos="100000">
                  <a:schemeClr val="accent2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-9.2718596868301764E-3"/>
                  <c:y val="9.3781891381370334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50A-4C21-9173-1D1C662B8915}"/>
                </c:ext>
              </c:extLst>
            </c:dLbl>
            <c:dLbl>
              <c:idx val="1"/>
              <c:layout>
                <c:manualLayout>
                  <c:x val="-1.5453099478050271E-3"/>
                  <c:y val="1.875637827627404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950A-4C21-9173-1D1C662B8915}"/>
                </c:ext>
              </c:extLst>
            </c:dLbl>
            <c:dLbl>
              <c:idx val="2"/>
              <c:layout>
                <c:manualLayout>
                  <c:x val="0"/>
                  <c:y val="1.875637827627406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950A-4C21-9173-1D1C662B89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'3'!$B$18:$B$23</c:f>
              <c:strCache>
                <c:ptCount val="4"/>
                <c:pt idx="0">
                  <c:v>FCDF*</c:v>
                </c:pt>
                <c:pt idx="1">
                  <c:v>GDF</c:v>
                </c:pt>
                <c:pt idx="2">
                  <c:v>MS </c:v>
                </c:pt>
                <c:pt idx="3">
                  <c:v>Emendas Federais</c:v>
                </c:pt>
              </c:strCache>
              <c:extLst/>
            </c:strRef>
          </c:cat>
          <c:val>
            <c:numRef>
              <c:f>'3'!$F$18:$F$23</c:f>
              <c:numCache>
                <c:formatCode>#,##0.00</c:formatCode>
                <c:ptCount val="4"/>
                <c:pt idx="0">
                  <c:v>99.991275625305235</c:v>
                </c:pt>
                <c:pt idx="1">
                  <c:v>98.247380858390599</c:v>
                </c:pt>
                <c:pt idx="2">
                  <c:v>78.732772635960174</c:v>
                </c:pt>
                <c:pt idx="3">
                  <c:v>44.736002740685322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4-950A-4C21-9173-1D1C662B8915}"/>
            </c:ext>
          </c:extLst>
        </c:ser>
        <c:ser>
          <c:idx val="2"/>
          <c:order val="2"/>
          <c:tx>
            <c:strRef>
              <c:f>'3'!$G$17</c:f>
              <c:strCache>
                <c:ptCount val="1"/>
                <c:pt idx="0">
                  <c:v>(Liquidado / Autorizada) (%) </c:v>
                </c:pt>
              </c:strCache>
            </c:strRef>
          </c:tx>
          <c:spPr>
            <a:gradFill rotWithShape="1">
              <a:gsLst>
                <a:gs pos="0">
                  <a:schemeClr val="accent3">
                    <a:satMod val="103000"/>
                    <a:lumMod val="102000"/>
                    <a:tint val="94000"/>
                  </a:schemeClr>
                </a:gs>
                <a:gs pos="50000">
                  <a:schemeClr val="accent3">
                    <a:satMod val="110000"/>
                    <a:lumMod val="100000"/>
                    <a:shade val="100000"/>
                  </a:schemeClr>
                </a:gs>
                <a:gs pos="100000">
                  <a:schemeClr val="accent3">
                    <a:lumMod val="99000"/>
                    <a:satMod val="120000"/>
                    <a:shade val="78000"/>
                  </a:schemeClr>
                </a:gs>
              </a:gsLst>
              <a:lin ang="5400000" scaled="0"/>
            </a:gradFill>
            <a:ln>
              <a:noFill/>
            </a:ln>
            <a:effectLst/>
          </c:spPr>
          <c:invertIfNegative val="0"/>
          <c:dLbls>
            <c:dLbl>
              <c:idx val="0"/>
              <c:layout>
                <c:manualLayout>
                  <c:x val="0"/>
                  <c:y val="1.4067283707205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950A-4C21-9173-1D1C662B8915}"/>
                </c:ext>
              </c:extLst>
            </c:dLbl>
            <c:dLbl>
              <c:idx val="1"/>
              <c:layout>
                <c:manualLayout>
                  <c:x val="0"/>
                  <c:y val="1.40672837072055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950A-4C21-9173-1D1C662B8915}"/>
                </c:ext>
              </c:extLst>
            </c:dLbl>
            <c:dLbl>
              <c:idx val="2"/>
              <c:layout>
                <c:manualLayout>
                  <c:x val="0"/>
                  <c:y val="2.344547284534254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950A-4C21-9173-1D1C662B891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2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2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'3'!$B$18:$B$23</c:f>
              <c:strCache>
                <c:ptCount val="4"/>
                <c:pt idx="0">
                  <c:v>FCDF*</c:v>
                </c:pt>
                <c:pt idx="1">
                  <c:v>GDF</c:v>
                </c:pt>
                <c:pt idx="2">
                  <c:v>MS </c:v>
                </c:pt>
                <c:pt idx="3">
                  <c:v>Emendas Federais</c:v>
                </c:pt>
              </c:strCache>
              <c:extLst/>
            </c:strRef>
          </c:cat>
          <c:val>
            <c:numRef>
              <c:f>'3'!$G$18:$G$23</c:f>
              <c:numCache>
                <c:formatCode>#,##0.00</c:formatCode>
                <c:ptCount val="4"/>
                <c:pt idx="0">
                  <c:v>98.570086709636826</c:v>
                </c:pt>
                <c:pt idx="1">
                  <c:v>94.362086983492986</c:v>
                </c:pt>
                <c:pt idx="2">
                  <c:v>69.156145738493734</c:v>
                </c:pt>
                <c:pt idx="3">
                  <c:v>27.132114062655528</c:v>
                </c:pt>
              </c:numCache>
              <c:extLst/>
            </c:numRef>
          </c:val>
          <c:extLst>
            <c:ext xmlns:c16="http://schemas.microsoft.com/office/drawing/2014/chart" uri="{C3380CC4-5D6E-409C-BE32-E72D297353CC}">
              <c16:uniqueId val="{00000008-950A-4C21-9173-1D1C662B891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-24"/>
        <c:axId val="183316288"/>
        <c:axId val="183313024"/>
        <c:extLst>
          <c:ext xmlns:c15="http://schemas.microsoft.com/office/drawing/2012/chart" uri="{02D57815-91ED-43cb-92C2-25804820EDAC}">
            <c15:filteredBarSeries>
              <c15:ser>
                <c:idx val="3"/>
                <c:order val="3"/>
                <c:tx>
                  <c:strRef>
                    <c:extLst>
                      <c:ext uri="{02D57815-91ED-43cb-92C2-25804820EDAC}">
                        <c15:formulaRef>
                          <c15:sqref>'3'!$H$17</c15:sqref>
                        </c15:formulaRef>
                      </c:ext>
                    </c:extLst>
                    <c:strCache>
                      <c:ptCount val="1"/>
                      <c:pt idx="0">
                        <c:v>(Liquidada / Empenhada) (%)</c:v>
                      </c:pt>
                    </c:strCache>
                  </c:strRef>
                </c:tx>
                <c:spPr>
                  <a:gradFill rotWithShape="1">
                    <a:gsLst>
                      <a:gs pos="0">
                        <a:schemeClr val="accent4">
                          <a:satMod val="103000"/>
                          <a:lumMod val="102000"/>
                          <a:tint val="94000"/>
                        </a:schemeClr>
                      </a:gs>
                      <a:gs pos="50000">
                        <a:schemeClr val="accent4">
                          <a:satMod val="110000"/>
                          <a:lumMod val="100000"/>
                          <a:shade val="100000"/>
                        </a:schemeClr>
                      </a:gs>
                      <a:gs pos="100000">
                        <a:schemeClr val="accent4">
                          <a:lumMod val="99000"/>
                          <a:satMod val="120000"/>
                          <a:shade val="78000"/>
                        </a:schemeClr>
                      </a:gs>
                    </a:gsLst>
                    <a:lin ang="5400000" scaled="0"/>
                  </a:gradFill>
                  <a:ln>
                    <a:noFill/>
                  </a:ln>
                  <a:effectLst/>
                </c:spPr>
                <c:invertIfNegative val="0"/>
                <c:dLbls>
                  <c:dLbl>
                    <c:idx val="0"/>
                    <c:layout>
                      <c:manualLayout>
                        <c:x val="1.081716963463519E-2"/>
                        <c:y val="0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9-950A-4C21-9173-1D1C662B8915}"/>
                      </c:ext>
                    </c:extLst>
                  </c:dLbl>
                  <c:dLbl>
                    <c:idx val="1"/>
                    <c:layout>
                      <c:manualLayout>
                        <c:x val="3.0906198956100542E-3"/>
                        <c:y val="9.3781891381370334E-3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A-950A-4C21-9173-1D1C662B8915}"/>
                      </c:ext>
                    </c:extLst>
                  </c:dLbl>
                  <c:dLbl>
                    <c:idx val="2"/>
                    <c:layout>
                      <c:manualLayout>
                        <c:x val="1.5453099478049705E-3"/>
                        <c:y val="1.4067283707205528E-2"/>
                      </c:manualLayout>
                    </c:layout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>
                      <c:ext uri="{CE6537A1-D6FC-4f65-9D91-7224C49458BB}"/>
                      <c:ext xmlns:c16="http://schemas.microsoft.com/office/drawing/2014/chart" uri="{C3380CC4-5D6E-409C-BE32-E72D297353CC}">
                        <c16:uniqueId val="{0000000B-950A-4C21-9173-1D1C662B8915}"/>
                      </c:ext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2"/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2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'3'!$B$18:$B$23</c15:sqref>
                        </c15:formulaRef>
                      </c:ext>
                    </c:extLst>
                    <c:strCache>
                      <c:ptCount val="4"/>
                      <c:pt idx="0">
                        <c:v>FCDF*</c:v>
                      </c:pt>
                      <c:pt idx="1">
                        <c:v>GDF</c:v>
                      </c:pt>
                      <c:pt idx="2">
                        <c:v>MS </c:v>
                      </c:pt>
                      <c:pt idx="3">
                        <c:v>Emendas Federais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'3'!$H$18:$H$23</c15:sqref>
                        </c15:formulaRef>
                      </c:ext>
                    </c:extLst>
                    <c:numCache>
                      <c:formatCode>#,##0.00</c:formatCode>
                      <c:ptCount val="4"/>
                      <c:pt idx="0">
                        <c:v>98.578687083667177</c:v>
                      </c:pt>
                      <c:pt idx="1">
                        <c:v>96.045396995877468</c:v>
                      </c:pt>
                      <c:pt idx="2">
                        <c:v>86.640848238138787</c:v>
                      </c:pt>
                      <c:pt idx="3">
                        <c:v>60.649392883687668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C-950A-4C21-9173-1D1C662B8915}"/>
                  </c:ext>
                </c:extLst>
              </c15:ser>
            </c15:filteredBarSeries>
          </c:ext>
        </c:extLst>
      </c:barChart>
      <c:catAx>
        <c:axId val="18331628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2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313024"/>
        <c:crosses val="autoZero"/>
        <c:auto val="1"/>
        <c:lblAlgn val="ctr"/>
        <c:lblOffset val="100"/>
        <c:noMultiLvlLbl val="0"/>
      </c:catAx>
      <c:valAx>
        <c:axId val="183313024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2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crossAx val="18331628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egendEntry>
        <c:idx val="0"/>
        <c:delete val="1"/>
      </c:legendEntry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2"/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7.3311235075672304E-2"/>
          <c:y val="7.0868337940030446E-2"/>
          <c:w val="0.90907250307570198"/>
          <c:h val="0.6966338303254106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'6 - nova proposta'!$G$26</c:f>
              <c:strCache>
                <c:ptCount val="1"/>
                <c:pt idx="0">
                  <c:v>(Empenhada / Autorizada) (%)</c:v>
                </c:pt>
              </c:strCache>
            </c:strRef>
          </c:tx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Lbls>
            <c:spPr>
              <a:solidFill>
                <a:schemeClr val="dk1">
                  <a:lumMod val="15000"/>
                  <a:lumOff val="85000"/>
                </a:schemeClr>
              </a:solidFill>
              <a:ln>
                <a:noFill/>
              </a:ln>
              <a:effectLst/>
            </c:spPr>
            <c:txPr>
              <a:bodyPr rot="0" spcFirstLastPara="1" vertOverflow="clip" horzOverflow="clip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dk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pPr xmlns:c15="http://schemas.microsoft.com/office/drawing/2012/chart">
                  <a:prstGeom prst="rect">
                    <a:avLst/>
                  </a:prstGeom>
                  <a:noFill/>
                  <a:ln>
                    <a:noFill/>
                  </a:ln>
                </c15:spPr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'6 - nova proposta'!$D$27:$D$33</c:f>
              <c:strCache>
                <c:ptCount val="5"/>
                <c:pt idx="0">
                  <c:v>Primária</c:v>
                </c:pt>
                <c:pt idx="1">
                  <c:v>Especializada Hospitalar e Ambulatorial</c:v>
                </c:pt>
                <c:pt idx="2">
                  <c:v>Farmacêutica</c:v>
                </c:pt>
                <c:pt idx="3">
                  <c:v>Vigilância</c:v>
                </c:pt>
                <c:pt idx="4">
                  <c:v>Gestão do SUS</c:v>
                </c:pt>
              </c:strCache>
            </c:strRef>
          </c:cat>
          <c:val>
            <c:numRef>
              <c:f>'6 - nova proposta'!$G$27:$G$33</c:f>
              <c:numCache>
                <c:formatCode>#,##0.00</c:formatCode>
                <c:ptCount val="5"/>
                <c:pt idx="0">
                  <c:v>81.581136014254241</c:v>
                </c:pt>
                <c:pt idx="1">
                  <c:v>88.220733561939653</c:v>
                </c:pt>
                <c:pt idx="2">
                  <c:v>87.044938768954395</c:v>
                </c:pt>
                <c:pt idx="3">
                  <c:v>70.021123407154079</c:v>
                </c:pt>
                <c:pt idx="4">
                  <c:v>99.628551688014582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B29E-4354-9E03-AE4C3C801E7B}"/>
            </c:ext>
          </c:extLst>
        </c:ser>
        <c:ser>
          <c:idx val="1"/>
          <c:order val="1"/>
          <c:tx>
            <c:strRef>
              <c:f>'6 - nova proposta'!$H$26</c:f>
              <c:strCache>
                <c:ptCount val="1"/>
                <c:pt idx="0">
                  <c:v>(Liquidada / Autorizada) (%) </c:v>
                </c:pt>
              </c:strCache>
            </c:strRef>
          </c:tx>
          <c:spPr>
            <a:solidFill>
              <a:schemeClr val="accent2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'6 - nova proposta'!$D$27:$D$33</c:f>
              <c:strCache>
                <c:ptCount val="5"/>
                <c:pt idx="0">
                  <c:v>Primária</c:v>
                </c:pt>
                <c:pt idx="1">
                  <c:v>Especializada Hospitalar e Ambulatorial</c:v>
                </c:pt>
                <c:pt idx="2">
                  <c:v>Farmacêutica</c:v>
                </c:pt>
                <c:pt idx="3">
                  <c:v>Vigilância</c:v>
                </c:pt>
                <c:pt idx="4">
                  <c:v>Gestão do SUS</c:v>
                </c:pt>
              </c:strCache>
            </c:strRef>
          </c:cat>
          <c:val>
            <c:numRef>
              <c:f>'6 - nova proposta'!$H$27:$H$33</c:f>
              <c:numCache>
                <c:formatCode>#,##0.00</c:formatCode>
                <c:ptCount val="5"/>
                <c:pt idx="0">
                  <c:v>75.435807526928983</c:v>
                </c:pt>
                <c:pt idx="1">
                  <c:v>79.114706539906763</c:v>
                </c:pt>
                <c:pt idx="2">
                  <c:v>79.990317387170194</c:v>
                </c:pt>
                <c:pt idx="3">
                  <c:v>64.68676733158452</c:v>
                </c:pt>
                <c:pt idx="4">
                  <c:v>97.324635939807081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B29E-4354-9E03-AE4C3C801E7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99"/>
        <c:axId val="183319552"/>
        <c:axId val="183326080"/>
        <c:extLst>
          <c:ext xmlns:c15="http://schemas.microsoft.com/office/drawing/2012/chart" uri="{02D57815-91ED-43cb-92C2-25804820EDAC}">
            <c15:filteredBarSeries>
              <c15:ser>
                <c:idx val="2"/>
                <c:order val="2"/>
                <c:tx>
                  <c:strRef>
                    <c:extLst>
                      <c:ext uri="{02D57815-91ED-43cb-92C2-25804820EDAC}">
                        <c15:formulaRef>
                          <c15:sqref>'6 - nova proposta'!$I$26</c15:sqref>
                        </c15:formulaRef>
                      </c:ext>
                    </c:extLst>
                    <c:strCache>
                      <c:ptCount val="1"/>
                      <c:pt idx="0">
                        <c:v>(Liquidada / Empenhada) (%)</c:v>
                      </c:pt>
                    </c:strCache>
                  </c:strRef>
                </c:tx>
                <c:spPr>
                  <a:solidFill>
                    <a:schemeClr val="accent3"/>
                  </a:solidFill>
                  <a:ln>
                    <a:noFill/>
                  </a:ln>
                  <a:effectLst/>
                </c:spPr>
                <c:invertIfNegative val="0"/>
                <c:dLbls>
                  <c:spPr>
                    <a:noFill/>
                    <a:ln>
                      <a:noFill/>
                    </a:ln>
                    <a:effectLst/>
                  </c:spPr>
                  <c:txPr>
                    <a:bodyPr rot="0" spcFirstLastPara="1" vertOverflow="ellipsis" vert="horz" wrap="square" lIns="38100" tIns="19050" rIns="38100" bIns="19050" anchor="ctr" anchorCtr="1">
                      <a:spAutoFit/>
                    </a:bodyPr>
                    <a:lstStyle/>
                    <a:p>
                      <a:pPr>
                        <a:defRPr sz="1197" b="0" i="0" u="none" strike="noStrike" kern="1200" baseline="0">
                          <a:solidFill>
                            <a:schemeClr val="tx1">
                              <a:lumMod val="75000"/>
                              <a:lumOff val="25000"/>
                            </a:schemeClr>
                          </a:solidFill>
                          <a:latin typeface="+mn-lt"/>
                          <a:ea typeface="+mn-ea"/>
                          <a:cs typeface="+mn-cs"/>
                        </a:defRPr>
                      </a:pPr>
                      <a:endParaRPr lang="pt-BR"/>
                    </a:p>
                  </c:txPr>
                  <c:showLegendKey val="0"/>
                  <c:showVal val="1"/>
                  <c:showCatName val="0"/>
                  <c:showSerName val="0"/>
                  <c:showPercent val="0"/>
                  <c:showBubbleSize val="0"/>
                  <c:showLeaderLines val="0"/>
                  <c:extLst>
                    <c:ext uri="{CE6537A1-D6FC-4f65-9D91-7224C49458BB}">
                      <c15:showLeaderLines val="1"/>
                      <c15:leaderLines>
                        <c:spPr>
                          <a:ln w="9525">
                            <a:solidFill>
                              <a:schemeClr val="tx1">
                                <a:lumMod val="35000"/>
                                <a:lumOff val="65000"/>
                              </a:schemeClr>
                            </a:solidFill>
                          </a:ln>
                          <a:effectLst/>
                        </c:spPr>
                      </c15:leaderLines>
                    </c:ext>
                  </c:extLst>
                </c:dLbls>
                <c:cat>
                  <c:strRef>
                    <c:extLst>
                      <c:ext uri="{02D57815-91ED-43cb-92C2-25804820EDAC}">
                        <c15:formulaRef>
                          <c15:sqref>'6 - nova proposta'!$D$27:$D$33</c15:sqref>
                        </c15:formulaRef>
                      </c:ext>
                    </c:extLst>
                    <c:strCache>
                      <c:ptCount val="5"/>
                      <c:pt idx="0">
                        <c:v>Primária</c:v>
                      </c:pt>
                      <c:pt idx="1">
                        <c:v>Especializada Hospitalar e Ambulatorial</c:v>
                      </c:pt>
                      <c:pt idx="2">
                        <c:v>Farmacêutica</c:v>
                      </c:pt>
                      <c:pt idx="3">
                        <c:v>Vigilância</c:v>
                      </c:pt>
                      <c:pt idx="4">
                        <c:v>Gestão do SUS</c:v>
                      </c:pt>
                    </c:strCache>
                  </c:strRef>
                </c:cat>
                <c:val>
                  <c:numRef>
                    <c:extLst>
                      <c:ext uri="{02D57815-91ED-43cb-92C2-25804820EDAC}">
                        <c15:formulaRef>
                          <c15:sqref>'6 - nova proposta'!$I$27:$I$33</c15:sqref>
                        </c15:formulaRef>
                      </c:ext>
                    </c:extLst>
                    <c:numCache>
                      <c:formatCode>#,##0.00</c:formatCode>
                      <c:ptCount val="5"/>
                      <c:pt idx="0">
                        <c:v>92.467218786642647</c:v>
                      </c:pt>
                      <c:pt idx="1">
                        <c:v>89.678132730964464</c:v>
                      </c:pt>
                      <c:pt idx="2">
                        <c:v>91.895426107990659</c:v>
                      </c:pt>
                      <c:pt idx="3">
                        <c:v>92.381790214144772</c:v>
                      </c:pt>
                      <c:pt idx="4">
                        <c:v>97.687494489107721</c:v>
                      </c:pt>
                    </c:numCache>
                  </c:numRef>
                </c:val>
                <c:extLst>
                  <c:ext xmlns:c16="http://schemas.microsoft.com/office/drawing/2014/chart" uri="{C3380CC4-5D6E-409C-BE32-E72D297353CC}">
                    <c16:uniqueId val="{00000002-B29E-4354-9E03-AE4C3C801E7B}"/>
                  </c:ext>
                </c:extLst>
              </c15:ser>
            </c15:filteredBarSeries>
          </c:ext>
        </c:extLst>
      </c:barChart>
      <c:catAx>
        <c:axId val="18331955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cap="none" spc="0" normalizeH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83326080"/>
        <c:crosses val="autoZero"/>
        <c:auto val="1"/>
        <c:lblAlgn val="ctr"/>
        <c:lblOffset val="100"/>
        <c:noMultiLvlLbl val="0"/>
      </c:catAx>
      <c:valAx>
        <c:axId val="183326080"/>
        <c:scaling>
          <c:orientation val="minMax"/>
        </c:scaling>
        <c:delete val="1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minorGridlines>
          <c:spPr>
            <a:ln w="9525" cap="flat" cmpd="sng" algn="ctr">
              <a:solidFill>
                <a:schemeClr val="tx1">
                  <a:lumMod val="5000"/>
                  <a:lumOff val="95000"/>
                </a:schemeClr>
              </a:solidFill>
              <a:round/>
            </a:ln>
            <a:effectLst/>
          </c:spPr>
        </c:minorGridlines>
        <c:numFmt formatCode="0" sourceLinked="0"/>
        <c:majorTickMark val="none"/>
        <c:minorTickMark val="none"/>
        <c:tickLblPos val="nextTo"/>
        <c:crossAx val="183319552"/>
        <c:crosses val="autoZero"/>
        <c:crossBetween val="between"/>
        <c:majorUnit val="10"/>
        <c:minorUnit val="10"/>
      </c:valAx>
      <c:spPr>
        <a:noFill/>
        <a:ln>
          <a:noFill/>
        </a:ln>
        <a:effectLst/>
      </c:spPr>
    </c:plotArea>
    <c:legend>
      <c:legendPos val="b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197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pt-BR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hart4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bar"/>
        <c:grouping val="clustered"/>
        <c:varyColors val="0"/>
        <c:ser>
          <c:idx val="0"/>
          <c:order val="0"/>
          <c:spPr>
            <a:solidFill>
              <a:schemeClr val="accent3"/>
            </a:solidFill>
            <a:ln>
              <a:noFill/>
            </a:ln>
            <a:effectLst/>
          </c:spPr>
          <c:invertIfNegative val="0"/>
          <c:dPt>
            <c:idx val="0"/>
            <c:invertIfNegative val="0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157-4758-A744-7E80E38F7954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2">
                  <a:lumMod val="60000"/>
                  <a:lumOff val="40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157-4758-A744-7E80E38F7954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1" i="0" u="none" strike="noStrike" kern="1200" baseline="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Planilha1!$D$11:$D$12</c:f>
              <c:strCache>
                <c:ptCount val="2"/>
                <c:pt idx="0">
                  <c:v>Autorizado</c:v>
                </c:pt>
                <c:pt idx="1">
                  <c:v>Executado</c:v>
                </c:pt>
              </c:strCache>
            </c:strRef>
          </c:cat>
          <c:val>
            <c:numRef>
              <c:f>Planilha1!$E$11:$E$12</c:f>
              <c:numCache>
                <c:formatCode>#,##0</c:formatCode>
                <c:ptCount val="2"/>
                <c:pt idx="0">
                  <c:v>6355</c:v>
                </c:pt>
                <c:pt idx="1">
                  <c:v>1506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9157-4758-A744-7E80E38F7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82"/>
        <c:axId val="2146051200"/>
        <c:axId val="2146051616"/>
      </c:barChart>
      <c:catAx>
        <c:axId val="2146051200"/>
        <c:scaling>
          <c:orientation val="minMax"/>
        </c:scaling>
        <c:delete val="0"/>
        <c:axPos val="l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1" i="0" u="none" strike="noStrike" kern="1200" baseline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2146051616"/>
        <c:crosses val="autoZero"/>
        <c:auto val="1"/>
        <c:lblAlgn val="ctr"/>
        <c:lblOffset val="100"/>
        <c:noMultiLvlLbl val="0"/>
      </c:catAx>
      <c:valAx>
        <c:axId val="2146051616"/>
        <c:scaling>
          <c:orientation val="minMax"/>
        </c:scaling>
        <c:delete val="1"/>
        <c:axPos val="b"/>
        <c:numFmt formatCode="#,##0" sourceLinked="1"/>
        <c:majorTickMark val="none"/>
        <c:minorTickMark val="none"/>
        <c:tickLblPos val="nextTo"/>
        <c:crossAx val="2146051200"/>
        <c:crosses val="autoZero"/>
        <c:crossBetween val="between"/>
      </c:valAx>
      <c:spPr>
        <a:noFill/>
        <a:ln w="25400">
          <a:noFill/>
        </a:ln>
        <a:effectLst/>
      </c:spPr>
    </c:plotArea>
    <c:plotVisOnly val="1"/>
    <c:dispBlanksAs val="gap"/>
    <c:showDLblsOverMax val="0"/>
  </c:chart>
  <c:spPr>
    <a:noFill/>
    <a:ln w="9525" cap="flat" cmpd="sng" algn="ctr">
      <a:noFill/>
      <a:round/>
    </a:ln>
    <a:effectLst/>
  </c:spPr>
  <c:txPr>
    <a:bodyPr/>
    <a:lstStyle/>
    <a:p>
      <a:pPr>
        <a:defRPr b="1"/>
      </a:pPr>
      <a:endParaRPr lang="pt-BR"/>
    </a:p>
  </c:txPr>
  <c:externalData r:id="rId3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solidFill>
              <a:schemeClr val="accent2"/>
            </a:solidFill>
            <a:ln w="76200">
              <a:solidFill>
                <a:schemeClr val="accent2"/>
              </a:solidFill>
            </a:ln>
            <a:effectLst/>
          </c:spPr>
          <c:invertIfNegative val="0"/>
          <c:dPt>
            <c:idx val="7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ln w="76200">
                <a:solidFill>
                  <a:schemeClr val="accent1">
                    <a:lumMod val="75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7901-40EB-A2B1-BC13D4FB180E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400" b="0" i="0" u="none" strike="noStrike" kern="1200" baseline="0">
                    <a:ln>
                      <a:solidFill>
                        <a:schemeClr val="tx1"/>
                      </a:solidFill>
                    </a:ln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Kodchasan Medium" panose="00000600000000000000" pitchFamily="2" charset="-34"/>
                    <a:ea typeface="+mn-ea"/>
                    <a:cs typeface="Kodchasan Medium" panose="00000600000000000000" pitchFamily="2" charset="-34"/>
                  </a:defRPr>
                </a:pPr>
                <a:endParaRPr lang="pt-BR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Planilha1!$A$2:$A$9</c:f>
              <c:strCache>
                <c:ptCount val="8"/>
                <c:pt idx="0">
                  <c:v>Central</c:v>
                </c:pt>
                <c:pt idx="1">
                  <c:v>Centro Sul</c:v>
                </c:pt>
                <c:pt idx="2">
                  <c:v>Leste</c:v>
                </c:pt>
                <c:pt idx="3">
                  <c:v>Norte</c:v>
                </c:pt>
                <c:pt idx="4">
                  <c:v>Oeste</c:v>
                </c:pt>
                <c:pt idx="5">
                  <c:v>Sudoeste</c:v>
                </c:pt>
                <c:pt idx="6">
                  <c:v>Sul</c:v>
                </c:pt>
                <c:pt idx="7">
                  <c:v>DF</c:v>
                </c:pt>
              </c:strCache>
            </c:strRef>
          </c:cat>
          <c:val>
            <c:numRef>
              <c:f>Planilha1!$B$2:$B$9</c:f>
              <c:numCache>
                <c:formatCode>General</c:formatCode>
                <c:ptCount val="8"/>
                <c:pt idx="0">
                  <c:v>2.9</c:v>
                </c:pt>
                <c:pt idx="1">
                  <c:v>4.5</c:v>
                </c:pt>
                <c:pt idx="2">
                  <c:v>1.6</c:v>
                </c:pt>
                <c:pt idx="3">
                  <c:v>1.3</c:v>
                </c:pt>
                <c:pt idx="4">
                  <c:v>3.2</c:v>
                </c:pt>
                <c:pt idx="5">
                  <c:v>3.4</c:v>
                </c:pt>
                <c:pt idx="6">
                  <c:v>1.8</c:v>
                </c:pt>
                <c:pt idx="7">
                  <c:v>2.8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2-7901-40EB-A2B1-BC13D4FB180E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19"/>
        <c:overlap val="-27"/>
        <c:axId val="119176240"/>
        <c:axId val="119171344"/>
      </c:barChart>
      <c:catAx>
        <c:axId val="11917624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400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Kodchasan Medium" panose="00000600000000000000" pitchFamily="2" charset="-34"/>
                <a:ea typeface="+mn-ea"/>
                <a:cs typeface="Kodchasan Medium" panose="00000600000000000000" pitchFamily="2" charset="-34"/>
              </a:defRPr>
            </a:pPr>
            <a:endParaRPr lang="pt-BR"/>
          </a:p>
        </c:txPr>
        <c:crossAx val="119171344"/>
        <c:crosses val="autoZero"/>
        <c:auto val="1"/>
        <c:lblAlgn val="ctr"/>
        <c:lblOffset val="100"/>
        <c:noMultiLvlLbl val="0"/>
      </c:catAx>
      <c:valAx>
        <c:axId val="119171344"/>
        <c:scaling>
          <c:orientation val="minMax"/>
          <c:max val="25"/>
        </c:scaling>
        <c:delete val="1"/>
        <c:axPos val="l"/>
        <c:numFmt formatCode="General" sourceLinked="1"/>
        <c:majorTickMark val="out"/>
        <c:minorTickMark val="none"/>
        <c:tickLblPos val="nextTo"/>
        <c:crossAx val="1191762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solidFill>
      <a:srgbClr val="FFFFCC"/>
    </a:solidFill>
    <a:ln>
      <a:noFill/>
    </a:ln>
    <a:effectLst/>
  </c:spPr>
  <c:txPr>
    <a:bodyPr/>
    <a:lstStyle/>
    <a:p>
      <a:pPr>
        <a:defRPr sz="1400">
          <a:solidFill>
            <a:schemeClr val="tx1">
              <a:lumMod val="95000"/>
              <a:lumOff val="5000"/>
            </a:schemeClr>
          </a:solidFill>
          <a:latin typeface="Kodchasan Medium" panose="00000600000000000000" pitchFamily="2" charset="-34"/>
          <a:cs typeface="Kodchasan Medium" panose="00000600000000000000" pitchFamily="2" charset="-34"/>
        </a:defRPr>
      </a:pPr>
      <a:endParaRPr lang="pt-BR"/>
    </a:p>
  </c:txPr>
  <c:externalData r:id="rId3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Série 1</c:v>
                </c:pt>
              </c:strCache>
            </c:strRef>
          </c:tx>
          <c:spPr>
            <a:ln w="57150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57150">
                <a:solidFill>
                  <a:schemeClr val="accent2"/>
                </a:solidFill>
              </a:ln>
              <a:effectLst/>
            </c:spPr>
          </c:marker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anchor="ctr" anchorCtr="1"/>
              <a:lstStyle/>
              <a:p>
                <a:pPr>
                  <a:defRPr sz="160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Kodchasan Medium" panose="00000600000000000000" pitchFamily="2" charset="-34"/>
                  </a:defRPr>
                </a:pPr>
                <a:endParaRPr lang="pt-BR"/>
              </a:p>
            </c:txPr>
            <c:dLblPos val="t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Planilha1!$A$2:$A$13</c:f>
              <c:strCache>
                <c:ptCount val="12"/>
                <c:pt idx="0">
                  <c:v>1ºQ 2020</c:v>
                </c:pt>
                <c:pt idx="1">
                  <c:v>2ºQ 2020</c:v>
                </c:pt>
                <c:pt idx="2">
                  <c:v>3ºQ 2020</c:v>
                </c:pt>
                <c:pt idx="3">
                  <c:v>1ºQ 2021</c:v>
                </c:pt>
                <c:pt idx="4">
                  <c:v>2ºQ 2021</c:v>
                </c:pt>
                <c:pt idx="5">
                  <c:v>3ºQ 2021</c:v>
                </c:pt>
                <c:pt idx="6">
                  <c:v>1ºQ 2022</c:v>
                </c:pt>
                <c:pt idx="7">
                  <c:v>2ºQ 2022</c:v>
                </c:pt>
                <c:pt idx="8">
                  <c:v>3ºQ 2022</c:v>
                </c:pt>
                <c:pt idx="9">
                  <c:v>1ºQ 2023</c:v>
                </c:pt>
                <c:pt idx="10">
                  <c:v>2ºQ 2023</c:v>
                </c:pt>
                <c:pt idx="11">
                  <c:v>3ºQ 2023</c:v>
                </c:pt>
              </c:strCache>
            </c:strRef>
          </c:cat>
          <c:val>
            <c:numRef>
              <c:f>Planilha1!$B$2:$B$13</c:f>
              <c:numCache>
                <c:formatCode>0.0</c:formatCode>
                <c:ptCount val="12"/>
                <c:pt idx="0">
                  <c:v>10.3</c:v>
                </c:pt>
                <c:pt idx="1">
                  <c:v>8.1999999999999993</c:v>
                </c:pt>
                <c:pt idx="2">
                  <c:v>10</c:v>
                </c:pt>
                <c:pt idx="3">
                  <c:v>10.3</c:v>
                </c:pt>
                <c:pt idx="4">
                  <c:v>10.199999999999999</c:v>
                </c:pt>
                <c:pt idx="5">
                  <c:v>11</c:v>
                </c:pt>
                <c:pt idx="6">
                  <c:v>9.6999999999999993</c:v>
                </c:pt>
                <c:pt idx="7">
                  <c:v>8.9</c:v>
                </c:pt>
                <c:pt idx="8">
                  <c:v>12</c:v>
                </c:pt>
                <c:pt idx="9">
                  <c:v>11.5</c:v>
                </c:pt>
                <c:pt idx="10">
                  <c:v>12.5</c:v>
                </c:pt>
                <c:pt idx="11">
                  <c:v>8.3000000000000007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F1B-44F4-9808-FA8169FDC857}"/>
            </c:ext>
          </c:extLst>
        </c:ser>
        <c:dLbls>
          <c:dLblPos val="t"/>
          <c:showLegendKey val="0"/>
          <c:showVal val="1"/>
          <c:showCatName val="0"/>
          <c:showSerName val="0"/>
          <c:showPercent val="0"/>
          <c:showBubbleSize val="0"/>
        </c:dLbls>
        <c:marker val="1"/>
        <c:smooth val="0"/>
        <c:axId val="119183312"/>
        <c:axId val="119177328"/>
      </c:lineChart>
      <c:catAx>
        <c:axId val="119183312"/>
        <c:scaling>
          <c:orientation val="minMax"/>
        </c:scaling>
        <c:delete val="0"/>
        <c:axPos val="b"/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Kodchasan Medium" panose="00000600000000000000" pitchFamily="2" charset="-34"/>
                  </a:defRPr>
                </a:pPr>
                <a:r>
                  <a:rPr lang="pt-BR" dirty="0"/>
                  <a:t>Quadrimestres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Kodchasan Medium" panose="00000600000000000000" pitchFamily="2" charset="-34"/>
                </a:defRPr>
              </a:pPr>
              <a:endParaRPr lang="pt-BR"/>
            </a:p>
          </c:txPr>
        </c:title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Kodchasan Medium" panose="00000600000000000000" pitchFamily="2" charset="-34"/>
              </a:defRPr>
            </a:pPr>
            <a:endParaRPr lang="pt-BR"/>
          </a:p>
        </c:txPr>
        <c:crossAx val="119177328"/>
        <c:crosses val="autoZero"/>
        <c:auto val="1"/>
        <c:lblAlgn val="ctr"/>
        <c:lblOffset val="100"/>
        <c:noMultiLvlLbl val="0"/>
      </c:catAx>
      <c:valAx>
        <c:axId val="119177328"/>
        <c:scaling>
          <c:orientation val="minMax"/>
          <c:max val="16"/>
          <c:min val="0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95000"/>
                        <a:lumOff val="5000"/>
                      </a:schemeClr>
                    </a:solidFill>
                    <a:latin typeface="+mn-lt"/>
                    <a:ea typeface="+mn-ea"/>
                    <a:cs typeface="Kodchasan Medium" panose="00000600000000000000" pitchFamily="2" charset="-34"/>
                  </a:defRPr>
                </a:pPr>
                <a:r>
                  <a:rPr lang="pt-BR" dirty="0"/>
                  <a:t>Taxa de Mortalidade Infantil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95000"/>
                      <a:lumOff val="5000"/>
                    </a:schemeClr>
                  </a:solidFill>
                  <a:latin typeface="+mn-lt"/>
                  <a:ea typeface="+mn-ea"/>
                  <a:cs typeface="Kodchasan Medium" panose="00000600000000000000" pitchFamily="2" charset="-34"/>
                </a:defRPr>
              </a:pPr>
              <a:endParaRPr lang="pt-BR"/>
            </a:p>
          </c:txPr>
        </c:title>
        <c:numFmt formatCode="0.0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95000"/>
                    <a:lumOff val="5000"/>
                  </a:schemeClr>
                </a:solidFill>
                <a:latin typeface="+mn-lt"/>
                <a:ea typeface="+mn-ea"/>
                <a:cs typeface="Kodchasan Medium" panose="00000600000000000000" pitchFamily="2" charset="-34"/>
              </a:defRPr>
            </a:pPr>
            <a:endParaRPr lang="pt-BR"/>
          </a:p>
        </c:txPr>
        <c:crossAx val="119183312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chemeClr val="tx1">
              <a:lumMod val="95000"/>
              <a:lumOff val="5000"/>
            </a:schemeClr>
          </a:solidFill>
          <a:latin typeface="+mn-lt"/>
          <a:cs typeface="Kodchasan Medium" panose="00000600000000000000" pitchFamily="2" charset="-34"/>
        </a:defRPr>
      </a:pPr>
      <a:endParaRPr lang="pt-BR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2C2-4E39-AF12-D2E798636133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2C2-4E39-AF12-D2E798636133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0.34310000000000002</c:v>
                </c:pt>
                <c:pt idx="1">
                  <c:v>0.34849999999999998</c:v>
                </c:pt>
                <c:pt idx="2">
                  <c:v>0.34360000000000002</c:v>
                </c:pt>
                <c:pt idx="3">
                  <c:v>0.35822999999999999</c:v>
                </c:pt>
                <c:pt idx="4">
                  <c:v>0.36759999999999998</c:v>
                </c:pt>
                <c:pt idx="5">
                  <c:v>0.3619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AE19-42A5-9AC3-4CF1673A1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9504"/>
        <c:axId val="119183856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0.33</c:v>
                </c:pt>
                <c:pt idx="1">
                  <c:v>0.38</c:v>
                </c:pt>
                <c:pt idx="2">
                  <c:v>0.43</c:v>
                </c:pt>
                <c:pt idx="3">
                  <c:v>0.48</c:v>
                </c:pt>
                <c:pt idx="4">
                  <c:v>0.48</c:v>
                </c:pt>
                <c:pt idx="5">
                  <c:v>0.48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E19-42A5-9AC3-4CF1673A195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84400"/>
        <c:axId val="119177872"/>
      </c:lineChart>
      <c:catAx>
        <c:axId val="119179504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83856"/>
        <c:crosses val="autoZero"/>
        <c:auto val="1"/>
        <c:lblAlgn val="ctr"/>
        <c:lblOffset val="100"/>
        <c:noMultiLvlLbl val="0"/>
      </c:catAx>
      <c:valAx>
        <c:axId val="119183856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9504"/>
        <c:crosses val="autoZero"/>
        <c:crossBetween val="between"/>
      </c:valAx>
      <c:valAx>
        <c:axId val="119177872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19184400"/>
        <c:crosses val="max"/>
        <c:crossBetween val="between"/>
      </c:valAx>
      <c:catAx>
        <c:axId val="1191844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177872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E833-475D-A4A7-DF938F5C8195}"/>
              </c:ext>
            </c:extLst>
          </c:dPt>
          <c:dPt>
            <c:idx val="4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E833-475D-A4A7-DF938F5C8195}"/>
              </c:ext>
            </c:extLst>
          </c:dPt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Planilha1!$C$2:$C$7</c:f>
              <c:numCache>
                <c:formatCode>0.00%</c:formatCode>
                <c:ptCount val="6"/>
                <c:pt idx="0">
                  <c:v>0.47920000000000001</c:v>
                </c:pt>
                <c:pt idx="1">
                  <c:v>0.60170000000000001</c:v>
                </c:pt>
                <c:pt idx="2">
                  <c:v>0.65039999999999998</c:v>
                </c:pt>
                <c:pt idx="3">
                  <c:v>0.68179999999999996</c:v>
                </c:pt>
                <c:pt idx="4">
                  <c:v>0.68969999999999998</c:v>
                </c:pt>
                <c:pt idx="5">
                  <c:v>0.6895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6DB4-4892-9B3D-716D8F93E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2432"/>
        <c:axId val="119184944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Planilha1!$A$2:$A$7</c:f>
              <c:strCache>
                <c:ptCount val="6"/>
                <c:pt idx="0">
                  <c:v>2020</c:v>
                </c:pt>
                <c:pt idx="1">
                  <c:v>2021</c:v>
                </c:pt>
                <c:pt idx="2">
                  <c:v>2022</c:v>
                </c:pt>
                <c:pt idx="3">
                  <c:v>1ºQ 2023</c:v>
                </c:pt>
                <c:pt idx="4">
                  <c:v>2ºQ 2023</c:v>
                </c:pt>
                <c:pt idx="5">
                  <c:v>3ºQ 2023</c:v>
                </c:pt>
              </c:strCache>
            </c:strRef>
          </c:cat>
          <c:val>
            <c:numRef>
              <c:f>Planilha1!$B$2:$B$7</c:f>
              <c:numCache>
                <c:formatCode>0.00%</c:formatCode>
                <c:ptCount val="6"/>
                <c:pt idx="0">
                  <c:v>0.5</c:v>
                </c:pt>
                <c:pt idx="1">
                  <c:v>0.66</c:v>
                </c:pt>
                <c:pt idx="2">
                  <c:v>0.71</c:v>
                </c:pt>
                <c:pt idx="3">
                  <c:v>0.77</c:v>
                </c:pt>
                <c:pt idx="4">
                  <c:v>0.77</c:v>
                </c:pt>
                <c:pt idx="5">
                  <c:v>0.77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6DB4-4892-9B3D-716D8F93E59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75152"/>
        <c:axId val="119178960"/>
      </c:lineChart>
      <c:catAx>
        <c:axId val="119172432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84944"/>
        <c:crosses val="autoZero"/>
        <c:auto val="1"/>
        <c:lblAlgn val="ctr"/>
        <c:lblOffset val="100"/>
        <c:noMultiLvlLbl val="0"/>
      </c:catAx>
      <c:valAx>
        <c:axId val="119184944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2432"/>
        <c:crosses val="autoZero"/>
        <c:crossBetween val="between"/>
      </c:valAx>
      <c:valAx>
        <c:axId val="119178960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19175152"/>
        <c:crosses val="max"/>
        <c:crossBetween val="between"/>
      </c:valAx>
      <c:catAx>
        <c:axId val="11917515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17896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1"/>
          <c:tx>
            <c:strRef>
              <c:f>Planilha1!$C$1</c:f>
              <c:strCache>
                <c:ptCount val="1"/>
                <c:pt idx="0">
                  <c:v>Resultado</c:v>
                </c:pt>
              </c:strCache>
            </c:strRef>
          </c:tx>
          <c:spPr>
            <a:solidFill>
              <a:schemeClr val="accent1">
                <a:lumMod val="75000"/>
              </a:schemeClr>
            </a:solidFill>
            <a:ln w="76200">
              <a:solidFill>
                <a:schemeClr val="accent1">
                  <a:lumMod val="75000"/>
                </a:schemeClr>
              </a:solidFill>
            </a:ln>
            <a:effectLst/>
          </c:spPr>
          <c:invertIfNegative val="0"/>
          <c:dPt>
            <c:idx val="2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0-4E7F-47B9-B6DA-DF1C7C3C1DFC}"/>
              </c:ext>
            </c:extLst>
          </c:dPt>
          <c:dPt>
            <c:idx val="3"/>
            <c:invertIfNegative val="0"/>
            <c:bubble3D val="0"/>
            <c:spPr>
              <a:solidFill>
                <a:schemeClr val="accent2"/>
              </a:solidFill>
              <a:ln w="76200">
                <a:solidFill>
                  <a:schemeClr val="accent2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4E7F-47B9-B6DA-DF1C7C3C1DFC}"/>
              </c:ext>
            </c:extLst>
          </c:dPt>
          <c:cat>
            <c:strRef>
              <c:f>Planilha1!$A$2:$A$6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1ºQ 2023</c:v>
                </c:pt>
                <c:pt idx="3">
                  <c:v>2ºQ 2023</c:v>
                </c:pt>
                <c:pt idx="4">
                  <c:v>3ºQ 2023</c:v>
                </c:pt>
              </c:strCache>
            </c:strRef>
          </c:cat>
          <c:val>
            <c:numRef>
              <c:f>Planilha1!$C$2:$C$6</c:f>
              <c:numCache>
                <c:formatCode>0.00%</c:formatCode>
                <c:ptCount val="5"/>
                <c:pt idx="0">
                  <c:v>0.69699999999999995</c:v>
                </c:pt>
                <c:pt idx="1">
                  <c:v>0.7056</c:v>
                </c:pt>
                <c:pt idx="2">
                  <c:v>0.70699999999999996</c:v>
                </c:pt>
                <c:pt idx="3">
                  <c:v>0.71740000000000004</c:v>
                </c:pt>
                <c:pt idx="4">
                  <c:v>0.72499999999999998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1-9C49-4D91-85B5-B5070C7E9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12"/>
        <c:axId val="119172976"/>
        <c:axId val="119185488"/>
      </c:barChart>
      <c:lineChart>
        <c:grouping val="standard"/>
        <c:varyColors val="0"/>
        <c:ser>
          <c:idx val="0"/>
          <c:order val="0"/>
          <c:tx>
            <c:strRef>
              <c:f>Planilha1!$B$1</c:f>
              <c:strCache>
                <c:ptCount val="1"/>
                <c:pt idx="0">
                  <c:v>Meta</c:v>
                </c:pt>
              </c:strCache>
            </c:strRef>
          </c:tx>
          <c:spPr>
            <a:ln w="28575" cap="rnd">
              <a:solidFill>
                <a:srgbClr val="FF6600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rgbClr val="FF6600"/>
              </a:solidFill>
              <a:ln w="9525">
                <a:solidFill>
                  <a:srgbClr val="FF6600"/>
                </a:solidFill>
              </a:ln>
              <a:effectLst/>
            </c:spPr>
          </c:marker>
          <c:cat>
            <c:strRef>
              <c:f>Planilha1!$A$2:$A$6</c:f>
              <c:strCache>
                <c:ptCount val="5"/>
                <c:pt idx="0">
                  <c:v>2021</c:v>
                </c:pt>
                <c:pt idx="1">
                  <c:v>2022</c:v>
                </c:pt>
                <c:pt idx="2">
                  <c:v>1ºQ 2023</c:v>
                </c:pt>
                <c:pt idx="3">
                  <c:v>2ºQ 2023</c:v>
                </c:pt>
                <c:pt idx="4">
                  <c:v>3ºQ 2023</c:v>
                </c:pt>
              </c:strCache>
            </c:strRef>
          </c:cat>
          <c:val>
            <c:numRef>
              <c:f>Planilha1!$B$2:$B$6</c:f>
              <c:numCache>
                <c:formatCode>0.00%</c:formatCode>
                <c:ptCount val="5"/>
                <c:pt idx="0">
                  <c:v>0.75</c:v>
                </c:pt>
                <c:pt idx="1">
                  <c:v>0.78</c:v>
                </c:pt>
                <c:pt idx="2">
                  <c:v>0.81</c:v>
                </c:pt>
                <c:pt idx="3">
                  <c:v>0.81</c:v>
                </c:pt>
                <c:pt idx="4">
                  <c:v>0.81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C49-4D91-85B5-B5070C7E95C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19180048"/>
        <c:axId val="119173520"/>
      </c:lineChart>
      <c:catAx>
        <c:axId val="11917297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85488"/>
        <c:crosses val="autoZero"/>
        <c:auto val="1"/>
        <c:lblAlgn val="ctr"/>
        <c:lblOffset val="100"/>
        <c:noMultiLvlLbl val="0"/>
      </c:catAx>
      <c:valAx>
        <c:axId val="119185488"/>
        <c:scaling>
          <c:orientation val="minMax"/>
          <c:max val="1"/>
        </c:scaling>
        <c:delete val="0"/>
        <c:axPos val="l"/>
        <c:majorGridlines>
          <c:spPr>
            <a:ln w="9525" cap="flat" cmpd="sng" algn="ctr">
              <a:solidFill>
                <a:schemeClr val="bg2"/>
              </a:solidFill>
              <a:round/>
            </a:ln>
            <a:effectLst/>
          </c:spPr>
        </c:majorGridlines>
        <c:numFmt formatCode="0.00%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  <c:crossAx val="119172976"/>
        <c:crosses val="autoZero"/>
        <c:crossBetween val="between"/>
      </c:valAx>
      <c:valAx>
        <c:axId val="119173520"/>
        <c:scaling>
          <c:orientation val="minMax"/>
          <c:max val="1"/>
        </c:scaling>
        <c:delete val="1"/>
        <c:axPos val="r"/>
        <c:numFmt formatCode="0.00%" sourceLinked="1"/>
        <c:majorTickMark val="out"/>
        <c:minorTickMark val="none"/>
        <c:tickLblPos val="nextTo"/>
        <c:crossAx val="119180048"/>
        <c:crosses val="max"/>
        <c:crossBetween val="between"/>
      </c:valAx>
      <c:catAx>
        <c:axId val="11918004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19173520"/>
        <c:crosses val="autoZero"/>
        <c:auto val="1"/>
        <c:lblAlgn val="ctr"/>
        <c:lblOffset val="100"/>
        <c:noMultiLvlLbl val="0"/>
      </c:catAx>
      <c:dTable>
        <c:showHorzBorder val="1"/>
        <c:showVertBorder val="1"/>
        <c:showOutline val="1"/>
        <c:showKeys val="1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0" spcFirstLastPara="1" vertOverflow="ellipsis" vert="horz" wrap="square" anchor="ctr" anchorCtr="1"/>
          <a:lstStyle/>
          <a:p>
            <a:pPr rtl="0">
              <a:defRPr sz="1197" b="0" i="0" u="none" strike="noStrike" kern="1200" baseline="0">
                <a:solidFill>
                  <a:srgbClr val="000000"/>
                </a:solidFill>
                <a:latin typeface="+mn-lt"/>
                <a:ea typeface="+mn-ea"/>
                <a:cs typeface="+mn-cs"/>
              </a:defRPr>
            </a:pPr>
            <a:endParaRPr lang="pt-BR"/>
          </a:p>
        </c:txPr>
      </c:dTable>
      <c:spPr>
        <a:noFill/>
        <a:ln>
          <a:noFill/>
        </a:ln>
        <a:effectLst/>
      </c:spPr>
    </c:plotArea>
    <c:plotVisOnly val="1"/>
    <c:dispBlanksAs val="gap"/>
    <c:showDLblsOverMax val="0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</c:chart>
  <c:spPr>
    <a:noFill/>
    <a:ln>
      <a:noFill/>
    </a:ln>
    <a:effectLst/>
  </c:spPr>
  <c:txPr>
    <a:bodyPr/>
    <a:lstStyle/>
    <a:p>
      <a:pPr>
        <a:defRPr>
          <a:solidFill>
            <a:srgbClr val="000000"/>
          </a:solidFill>
        </a:defRPr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1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0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5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6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7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8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9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1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6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8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9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0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2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3.xml><?xml version="1.0" encoding="utf-8"?>
<cs:chartStyle xmlns:cs="http://schemas.microsoft.com/office/drawing/2012/chartStyle" xmlns:a="http://schemas.openxmlformats.org/drawingml/2006/main" id="207">
  <cs:axisTitle>
    <cs:lnRef idx="0"/>
    <cs:fillRef idx="0"/>
    <cs:effectRef idx="0"/>
    <cs:fontRef idx="minor">
      <a:schemeClr val="tx2"/>
    </cs:fontRef>
    <cs:defRPr sz="1197" b="1" kern="1200"/>
  </cs:axisTitle>
  <cs:category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2"/>
    </cs:fontRef>
    <cs:defRPr sz="1197" kern="1200"/>
  </cs:dataLabel>
  <cs:dataLabelCallout>
    <cs:lnRef idx="0"/>
    <cs:fillRef idx="0"/>
    <cs:effectRef idx="0"/>
    <cs:fontRef idx="minor">
      <a:schemeClr val="dk2">
        <a:lumMod val="7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2"/>
    <cs:fontRef idx="minor">
      <a:schemeClr val="tx2"/>
    </cs:fontRef>
  </cs:dataPoint>
  <cs:dataPoint3D>
    <cs:lnRef idx="0"/>
    <cs:fillRef idx="3">
      <cs:styleClr val="auto"/>
    </cs:fillRef>
    <cs:effectRef idx="2"/>
    <cs:fontRef idx="minor">
      <a:schemeClr val="tx2"/>
    </cs:fontRef>
  </cs:dataPoint3D>
  <cs:dataPointLine>
    <cs:lnRef idx="0">
      <cs:styleClr val="auto"/>
    </cs:lnRef>
    <cs:fillRef idx="3"/>
    <cs:effectRef idx="2"/>
    <cs:fontRef idx="minor">
      <a:schemeClr val="tx2"/>
    </cs:fontRef>
    <cs:spPr>
      <a:ln w="31750" cap="rnd">
        <a:solidFill>
          <a:schemeClr val="phClr"/>
        </a:solidFill>
        <a:round/>
      </a:ln>
    </cs:spPr>
  </cs:dataPointLine>
  <cs:dataPointMarker>
    <cs:lnRef idx="0"/>
    <cs:fillRef idx="3">
      <cs:styleClr val="auto"/>
    </cs:fillRef>
    <cs:effectRef idx="2"/>
    <cs:fontRef idx="minor">
      <a:schemeClr val="tx2"/>
    </cs:fontRef>
    <cs:spPr>
      <a:ln w="12700">
        <a:solidFill>
          <a:schemeClr val="lt2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2"/>
    <cs:fontRef idx="minor">
      <a:schemeClr val="tx2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2"/>
    </cs:fontRef>
    <cs:spPr>
      <a:ln w="9525">
        <a:solidFill>
          <a:schemeClr val="tx2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tx2"/>
    </cs:fontRef>
    <cs:spPr>
      <a:ln w="9525">
        <a:solidFill>
          <a:schemeClr val="tx2">
            <a:lumMod val="75000"/>
            <a:lumOff val="25000"/>
          </a:schemeClr>
        </a:solidFill>
        <a:round/>
      </a:ln>
    </cs:spPr>
  </cs:errorBar>
  <cs:floor>
    <cs:lnRef idx="0"/>
    <cs:fillRef idx="0"/>
    <cs:effectRef idx="0"/>
    <cs:fontRef idx="minor">
      <a:schemeClr val="tx2"/>
    </cs:fontRef>
  </cs:floor>
  <cs:gridlineMajor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2"/>
    </cs:fontRef>
    <cs:spPr>
      <a:ln>
        <a:solidFill>
          <a:schemeClr val="tx2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2"/>
    </cs:fontRef>
    <cs:defRPr sz="1197" kern="1200"/>
  </cs:legend>
  <cs:plotArea>
    <cs:lnRef idx="0"/>
    <cs:fillRef idx="0"/>
    <cs:effectRef idx="0"/>
    <cs:fontRef idx="minor">
      <a:schemeClr val="tx2"/>
    </cs:fontRef>
  </cs:plotArea>
  <cs:plotArea3D>
    <cs:lnRef idx="0"/>
    <cs:fillRef idx="0"/>
    <cs:effectRef idx="0"/>
    <cs:fontRef idx="minor">
      <a:schemeClr val="tx2"/>
    </cs:fontRef>
  </cs:plotArea3D>
  <cs:seriesAxis>
    <cs:lnRef idx="0"/>
    <cs:fillRef idx="0"/>
    <cs:effectRef idx="0"/>
    <cs:fontRef idx="minor">
      <a:schemeClr val="tx2"/>
    </cs:fontRef>
    <cs:spPr>
      <a:ln w="9525" cap="flat" cmpd="sng" algn="ctr">
        <a:solidFill>
          <a:schemeClr val="tx2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2"/>
    </cs:fontRef>
    <cs:spPr>
      <a:ln w="9525">
        <a:solidFill>
          <a:schemeClr val="tx2">
            <a:lumMod val="60000"/>
            <a:lumOff val="40000"/>
          </a:schemeClr>
        </a:solidFill>
        <a:prstDash val="dash"/>
      </a:ln>
    </cs:spPr>
  </cs:seriesLine>
  <cs:title>
    <cs:lnRef idx="0"/>
    <cs:fillRef idx="0"/>
    <cs:effectRef idx="0"/>
    <cs:fontRef idx="minor">
      <a:schemeClr val="tx2"/>
    </cs:fontRef>
    <cs:defRPr sz="2128" b="1" kern="1200"/>
  </cs:title>
  <cs:trendline>
    <cs:lnRef idx="0">
      <cs:styleClr val="auto"/>
    </cs:lnRef>
    <cs:fillRef idx="0"/>
    <cs:effectRef idx="0"/>
    <cs:fontRef idx="minor">
      <a:schemeClr val="tx2"/>
    </cs:fontRef>
    <cs:spPr>
      <a:ln w="19050" cap="rnd">
        <a:solidFill>
          <a:schemeClr val="phClr"/>
        </a:solidFill>
        <a:prstDash val="sysDash"/>
      </a:ln>
    </cs:spPr>
  </cs:trendline>
  <cs:trendlineLabel>
    <cs:lnRef idx="0"/>
    <cs:fillRef idx="0"/>
    <cs:effectRef idx="0"/>
    <cs:fontRef idx="minor">
      <a:schemeClr val="tx2"/>
    </cs:fontRef>
    <cs:defRPr sz="1197" kern="1200"/>
  </cs:trendlineLabel>
  <cs:upBar>
    <cs:lnRef idx="0"/>
    <cs:fillRef idx="0"/>
    <cs:effectRef idx="0"/>
    <cs:fontRef idx="minor">
      <a:schemeClr val="tx2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2"/>
    </cs:fontRef>
    <cs:defRPr sz="1197" kern="1200"/>
  </cs:valueAxis>
  <cs:wall>
    <cs:lnRef idx="0"/>
    <cs:fillRef idx="0"/>
    <cs:effectRef idx="0"/>
    <cs:fontRef idx="minor">
      <a:schemeClr val="tx2"/>
    </cs:fontRef>
  </cs:wall>
</cs:chartStyle>
</file>

<file path=ppt/charts/style34.xml><?xml version="1.0" encoding="utf-8"?>
<cs:chartStyle xmlns:cs="http://schemas.microsoft.com/office/drawing/2012/chartStyle" xmlns:a="http://schemas.openxmlformats.org/drawingml/2006/main" id="21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 cap="all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b="0" kern="1200" cap="none" spc="0" normalizeH="0" baseline="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75000"/>
        <a:lumOff val="25000"/>
      </a:schemeClr>
    </cs:fontRef>
    <cs:spPr>
      <a:solidFill>
        <a:schemeClr val="dk1">
          <a:lumMod val="15000"/>
          <a:lumOff val="85000"/>
        </a:schemeClr>
      </a:solidFill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38100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8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dk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prstDash val="dash"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ajor">
      <a:schemeClr val="tx1">
        <a:lumMod val="65000"/>
        <a:lumOff val="35000"/>
      </a:schemeClr>
    </cs:fontRef>
    <cs:defRPr sz="2200" b="0" kern="1200" cap="none" spc="0" normalizeH="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  <a:round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dk1"/>
    </cs:fontRef>
  </cs:wall>
</cs:chartStyle>
</file>

<file path=ppt/charts/style35.xml><?xml version="1.0" encoding="utf-8"?>
<cs:chartStyle xmlns:cs="http://schemas.microsoft.com/office/drawing/2012/chartStyle" xmlns:a="http://schemas.openxmlformats.org/drawingml/2006/main" id="216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5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6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7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8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9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09EEB9-B251-40B7-9503-133E5769B862}" type="datetimeFigureOut">
              <a:rPr lang="pt-BR" smtClean="0"/>
              <a:t>29/05/2024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B6A4369-3738-4699-B8CD-2FC0F360C09C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8844348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82CDC17-BDFF-490E-AC5A-39EB510A284A}" type="slidenum">
              <a:rPr lang="pt-BR" smtClean="0"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6279840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1ec7bc2585c_0_21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06" name="Google Shape;506;g1ec7bc2585c_0_2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23976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p24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80" name="Google Shape;580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7978303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726194" y="4942465"/>
            <a:ext cx="5809544" cy="4682336"/>
          </a:xfrm>
          <a:prstGeom prst="rect">
            <a:avLst/>
          </a:prstGeom>
        </p:spPr>
        <p:txBody>
          <a:bodyPr spcFirstLastPara="1" wrap="square" lIns="100941" tIns="50457" rIns="100941" bIns="50457" anchor="t" anchorCtr="0">
            <a:noAutofit/>
          </a:bodyPr>
          <a:lstStyle/>
          <a:p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3513" y="781050"/>
            <a:ext cx="6934200" cy="3900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6028309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9:notes"/>
          <p:cNvSpPr txBox="1">
            <a:spLocks noGrp="1"/>
          </p:cNvSpPr>
          <p:nvPr>
            <p:ph type="body" idx="1"/>
          </p:nvPr>
        </p:nvSpPr>
        <p:spPr>
          <a:xfrm>
            <a:off x="726194" y="4942465"/>
            <a:ext cx="5809544" cy="4682336"/>
          </a:xfrm>
          <a:prstGeom prst="rect">
            <a:avLst/>
          </a:prstGeom>
        </p:spPr>
        <p:txBody>
          <a:bodyPr spcFirstLastPara="1" wrap="square" lIns="100941" tIns="50457" rIns="100941" bIns="50457" anchor="t" anchorCtr="0">
            <a:noAutofit/>
          </a:bodyPr>
          <a:lstStyle/>
          <a:p>
            <a:endParaRPr/>
          </a:p>
        </p:txBody>
      </p:sp>
      <p:sp>
        <p:nvSpPr>
          <p:cNvPr id="190" name="Google Shape;190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3513" y="781050"/>
            <a:ext cx="6934200" cy="3900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450438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g1ec7bc2585c_0_156:notes"/>
          <p:cNvSpPr txBox="1">
            <a:spLocks noGrp="1"/>
          </p:cNvSpPr>
          <p:nvPr>
            <p:ph type="body" idx="1"/>
          </p:nvPr>
        </p:nvSpPr>
        <p:spPr>
          <a:xfrm>
            <a:off x="726194" y="4942465"/>
            <a:ext cx="5809544" cy="4682336"/>
          </a:xfrm>
          <a:prstGeom prst="rect">
            <a:avLst/>
          </a:prstGeom>
        </p:spPr>
        <p:txBody>
          <a:bodyPr spcFirstLastPara="1" wrap="square" lIns="100941" tIns="50457" rIns="100941" bIns="50457" anchor="t" anchorCtr="0">
            <a:noAutofit/>
          </a:bodyPr>
          <a:lstStyle/>
          <a:p>
            <a:endParaRPr/>
          </a:p>
        </p:txBody>
      </p:sp>
      <p:sp>
        <p:nvSpPr>
          <p:cNvPr id="199" name="Google Shape;199;g1ec7bc2585c_0_15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63513" y="781050"/>
            <a:ext cx="6934200" cy="39004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7163914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1ec7bc2585c_0_27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80" name="Google Shape;380;g1ec7bc2585c_0_2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940431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g1ec7bc2585c_0_167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332" name="Google Shape;332;g1ec7bc2585c_0_1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95872767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Google Shape;558;p22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59" name="Google Shape;559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998844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g1ec7bc2585c_0_233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31" name="Google Shape;531;g1ec7bc2585c_0_233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085647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Google Shape;523;g1ec7bc2585c_0_219:notes"/>
          <p:cNvSpPr txBox="1">
            <a:spLocks noGrp="1"/>
          </p:cNvSpPr>
          <p:nvPr>
            <p:ph type="body" idx="1"/>
          </p:nvPr>
        </p:nvSpPr>
        <p:spPr>
          <a:xfrm>
            <a:off x="710407" y="4861441"/>
            <a:ext cx="5683250" cy="4605576"/>
          </a:xfrm>
          <a:prstGeom prst="rect">
            <a:avLst/>
          </a:prstGeom>
        </p:spPr>
        <p:txBody>
          <a:bodyPr spcFirstLastPara="1" wrap="square" lIns="99059" tIns="49516" rIns="99059" bIns="49516" anchor="t" anchorCtr="0">
            <a:noAutofit/>
          </a:bodyPr>
          <a:lstStyle/>
          <a:p>
            <a:pPr marL="0" indent="0"/>
            <a:endParaRPr/>
          </a:p>
        </p:txBody>
      </p:sp>
      <p:sp>
        <p:nvSpPr>
          <p:cNvPr id="524" name="Google Shape;524;g1ec7bc2585c_0_2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142875" y="768350"/>
            <a:ext cx="6818313" cy="3836988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398646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tiff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8BE8BB6-A0C0-A9FD-75C2-4936A5B0CD0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7EB5F7E-B4A6-D084-860E-EA37C7DDB21B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AC92F2BC-FFB9-ECC8-D7C0-BB09FE399F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5D60E0-DC96-4E2D-8630-00CC08285EB8}" type="datetime1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0A62256-BB32-15BC-E861-03E6371906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EE7761C8-E7A8-AC30-5181-F299F13989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0716-CBB1-4091-B7BC-A97EBE473FD6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EB84A1A8-0EFA-A038-F26E-DB29694489D6}"/>
              </a:ext>
            </a:extLst>
          </p:cNvPr>
          <p:cNvSpPr/>
          <p:nvPr userDrawn="1"/>
        </p:nvSpPr>
        <p:spPr>
          <a:xfrm>
            <a:off x="0" y="0"/>
            <a:ext cx="12192000" cy="6854825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5907D014-DB33-BEA3-B45C-294F49F4CC87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28893" t="22775" b="13777"/>
          <a:stretch/>
        </p:blipFill>
        <p:spPr>
          <a:xfrm>
            <a:off x="0" y="1"/>
            <a:ext cx="740234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25647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9867943-1898-9A9D-B36A-45191E2EEA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26D95CC2-6B95-2C13-2576-D671650A5D3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7" name="pasted-image.tiff" descr="pasted-image.tiff">
            <a:extLst>
              <a:ext uri="{FF2B5EF4-FFF2-40B4-BE49-F238E27FC236}">
                <a16:creationId xmlns:a16="http://schemas.microsoft.com/office/drawing/2014/main" id="{3B8F1ABE-0443-4A61-1ECC-E5830C7D6FA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17006" y="6331966"/>
            <a:ext cx="751835" cy="425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DD6939D2-8A70-7F52-2996-4C11D9CC66DB}"/>
              </a:ext>
            </a:extLst>
          </p:cNvPr>
          <p:cNvGrpSpPr/>
          <p:nvPr userDrawn="1"/>
        </p:nvGrpSpPr>
        <p:grpSpPr>
          <a:xfrm>
            <a:off x="202358" y="6238910"/>
            <a:ext cx="11684844" cy="584776"/>
            <a:chOff x="202358" y="6360182"/>
            <a:chExt cx="11684844" cy="53162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A3AECA83-66F4-C1EB-8E30-D9F7F1DD9348}"/>
                </a:ext>
              </a:extLst>
            </p:cNvPr>
            <p:cNvGrpSpPr/>
            <p:nvPr/>
          </p:nvGrpSpPr>
          <p:grpSpPr>
            <a:xfrm>
              <a:off x="202358" y="6360182"/>
              <a:ext cx="11684844" cy="531620"/>
              <a:chOff x="202358" y="6360182"/>
              <a:chExt cx="11684844" cy="531620"/>
            </a:xfrm>
          </p:grpSpPr>
          <p:sp>
            <p:nvSpPr>
              <p:cNvPr id="11" name="Título 3">
                <a:extLst>
                  <a:ext uri="{FF2B5EF4-FFF2-40B4-BE49-F238E27FC236}">
                    <a16:creationId xmlns:a16="http://schemas.microsoft.com/office/drawing/2014/main" id="{DCDFB7C5-9026-035C-D7BB-26174B18913E}"/>
                  </a:ext>
                </a:extLst>
              </p:cNvPr>
              <p:cNvSpPr txBox="1"/>
              <p:nvPr/>
            </p:nvSpPr>
            <p:spPr>
              <a:xfrm>
                <a:off x="202358" y="6360182"/>
                <a:ext cx="8636186" cy="53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Secretaria de Estado de Saúde do Distrito Federal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Subsecretaria de Planejamento em Saúde – SUPLANS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Coordenação de Planejamento, Orçamento e Desenvolvimento Institucional - CPLAN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Diretoria de Planejamento em Saúde – DIPLAN </a:t>
                </a:r>
              </a:p>
            </p:txBody>
          </p:sp>
          <p:sp>
            <p:nvSpPr>
              <p:cNvPr id="12" name="Conector reto 11">
                <a:extLst>
                  <a:ext uri="{FF2B5EF4-FFF2-40B4-BE49-F238E27FC236}">
                    <a16:creationId xmlns:a16="http://schemas.microsoft.com/office/drawing/2014/main" id="{A9FE3B64-0D84-D48D-79ED-717CBA1DE83D}"/>
                  </a:ext>
                </a:extLst>
              </p:cNvPr>
              <p:cNvSpPr/>
              <p:nvPr/>
            </p:nvSpPr>
            <p:spPr>
              <a:xfrm>
                <a:off x="245808" y="6366345"/>
                <a:ext cx="11641394" cy="2"/>
              </a:xfrm>
              <a:prstGeom prst="line">
                <a:avLst/>
              </a:prstGeom>
              <a:ln w="19050" cap="rnd">
                <a:solidFill>
                  <a:srgbClr val="000000"/>
                </a:solidFill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10" name="pasted-image.tiff" descr="pasted-image.tiff">
              <a:extLst>
                <a:ext uri="{FF2B5EF4-FFF2-40B4-BE49-F238E27FC236}">
                  <a16:creationId xmlns:a16="http://schemas.microsoft.com/office/drawing/2014/main" id="{E2A7386D-65D2-B786-CAE7-AFE7C53DC2D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7006" y="6444785"/>
              <a:ext cx="751835" cy="38672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81140311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3AC573B-5725-1BE2-3040-083D3ECE6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8608DF2-C8F1-8A10-C39C-CF750B07BA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FDED5DB6-2F16-F638-1AB1-8F7ED0FADC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5EC1C-97BF-4017-B0B9-AFE8598DD1C3}" type="datetime1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D447E57-A0A6-C65D-18F9-B98C5CD090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30782EAC-958C-C470-4FAD-017A65FA33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0716-CBB1-4091-B7BC-A97EBE473F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794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6A6CC6F-07EF-0257-9EF2-2C3CEC7E5D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90FB601-D7D7-AEDC-7D3B-FB2978626E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41151249-24C9-B6DD-54B4-4CCE5926C3C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5" name="pasted-image.tiff" descr="pasted-image.tiff">
            <a:extLst>
              <a:ext uri="{FF2B5EF4-FFF2-40B4-BE49-F238E27FC236}">
                <a16:creationId xmlns:a16="http://schemas.microsoft.com/office/drawing/2014/main" id="{ECAAEE19-17CA-0B16-1B54-D610A43D6CC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17006" y="6331966"/>
            <a:ext cx="751835" cy="425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6" name="Agrupar 5">
            <a:extLst>
              <a:ext uri="{FF2B5EF4-FFF2-40B4-BE49-F238E27FC236}">
                <a16:creationId xmlns:a16="http://schemas.microsoft.com/office/drawing/2014/main" id="{EBD68B0A-9A5B-909A-4385-4225671849F8}"/>
              </a:ext>
            </a:extLst>
          </p:cNvPr>
          <p:cNvGrpSpPr/>
          <p:nvPr userDrawn="1"/>
        </p:nvGrpSpPr>
        <p:grpSpPr>
          <a:xfrm>
            <a:off x="202358" y="6238910"/>
            <a:ext cx="11684844" cy="584776"/>
            <a:chOff x="202358" y="6360182"/>
            <a:chExt cx="11684844" cy="531620"/>
          </a:xfrm>
        </p:grpSpPr>
        <p:grpSp>
          <p:nvGrpSpPr>
            <p:cNvPr id="7" name="Agrupar 6">
              <a:extLst>
                <a:ext uri="{FF2B5EF4-FFF2-40B4-BE49-F238E27FC236}">
                  <a16:creationId xmlns:a16="http://schemas.microsoft.com/office/drawing/2014/main" id="{19CA8B3B-1727-0DF7-CF5C-A6849F45A8BC}"/>
                </a:ext>
              </a:extLst>
            </p:cNvPr>
            <p:cNvGrpSpPr/>
            <p:nvPr/>
          </p:nvGrpSpPr>
          <p:grpSpPr>
            <a:xfrm>
              <a:off x="202358" y="6360182"/>
              <a:ext cx="11684844" cy="531620"/>
              <a:chOff x="202358" y="6360182"/>
              <a:chExt cx="11684844" cy="531620"/>
            </a:xfrm>
          </p:grpSpPr>
          <p:sp>
            <p:nvSpPr>
              <p:cNvPr id="15" name="Título 3">
                <a:extLst>
                  <a:ext uri="{FF2B5EF4-FFF2-40B4-BE49-F238E27FC236}">
                    <a16:creationId xmlns:a16="http://schemas.microsoft.com/office/drawing/2014/main" id="{020C7B29-F513-A10D-5CD6-570B7832F677}"/>
                  </a:ext>
                </a:extLst>
              </p:cNvPr>
              <p:cNvSpPr txBox="1"/>
              <p:nvPr/>
            </p:nvSpPr>
            <p:spPr>
              <a:xfrm>
                <a:off x="202358" y="6360182"/>
                <a:ext cx="8636186" cy="53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Secretaria de Estado de Saúde do Distrito Federal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Subsecretaria de Planejamento em Saúde – SUPLANS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Coordenação de Planejamento, Orçamento e Desenvolvimento Institucional - CPLAN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Diretoria de Planejamento em Saúde – DIPLAN </a:t>
                </a:r>
              </a:p>
            </p:txBody>
          </p:sp>
          <p:sp>
            <p:nvSpPr>
              <p:cNvPr id="16" name="Conector reto 15">
                <a:extLst>
                  <a:ext uri="{FF2B5EF4-FFF2-40B4-BE49-F238E27FC236}">
                    <a16:creationId xmlns:a16="http://schemas.microsoft.com/office/drawing/2014/main" id="{2546BEAE-29FD-D9DD-3C17-96515B80F363}"/>
                  </a:ext>
                </a:extLst>
              </p:cNvPr>
              <p:cNvSpPr/>
              <p:nvPr/>
            </p:nvSpPr>
            <p:spPr>
              <a:xfrm>
                <a:off x="245808" y="6366345"/>
                <a:ext cx="11641394" cy="2"/>
              </a:xfrm>
              <a:prstGeom prst="line">
                <a:avLst/>
              </a:prstGeom>
              <a:ln w="19050" cap="rnd">
                <a:solidFill>
                  <a:srgbClr val="000000"/>
                </a:solidFill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14" name="pasted-image.tiff" descr="pasted-image.tiff">
              <a:extLst>
                <a:ext uri="{FF2B5EF4-FFF2-40B4-BE49-F238E27FC236}">
                  <a16:creationId xmlns:a16="http://schemas.microsoft.com/office/drawing/2014/main" id="{C3F728BC-5EB3-FFEE-986B-F1FC399B3B3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7006" y="6444785"/>
              <a:ext cx="751835" cy="38672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7084115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DB1B8D8-AC4A-4FC0-2BAB-C1F64CC0DD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92B9839-183F-8BF2-4CCA-43A925389CC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A6DED50F-EA1B-F7B2-958C-F74147F75D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3AAE6930-5BF9-B084-56EA-A9E9AE366FA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EA667203-54A2-204E-E16B-B193426A868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pic>
        <p:nvPicPr>
          <p:cNvPr id="7" name="pasted-image.tiff" descr="pasted-image.tiff">
            <a:extLst>
              <a:ext uri="{FF2B5EF4-FFF2-40B4-BE49-F238E27FC236}">
                <a16:creationId xmlns:a16="http://schemas.microsoft.com/office/drawing/2014/main" id="{79C8B9E3-B9F6-6064-605F-1954564B741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17006" y="6331966"/>
            <a:ext cx="751835" cy="425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8" name="Agrupar 7">
            <a:extLst>
              <a:ext uri="{FF2B5EF4-FFF2-40B4-BE49-F238E27FC236}">
                <a16:creationId xmlns:a16="http://schemas.microsoft.com/office/drawing/2014/main" id="{01EF699F-000C-80B3-0E23-DF4975C8FC36}"/>
              </a:ext>
            </a:extLst>
          </p:cNvPr>
          <p:cNvGrpSpPr/>
          <p:nvPr userDrawn="1"/>
        </p:nvGrpSpPr>
        <p:grpSpPr>
          <a:xfrm>
            <a:off x="202358" y="6238910"/>
            <a:ext cx="11684844" cy="584776"/>
            <a:chOff x="202358" y="6360182"/>
            <a:chExt cx="11684844" cy="531620"/>
          </a:xfrm>
        </p:grpSpPr>
        <p:grpSp>
          <p:nvGrpSpPr>
            <p:cNvPr id="9" name="Agrupar 8">
              <a:extLst>
                <a:ext uri="{FF2B5EF4-FFF2-40B4-BE49-F238E27FC236}">
                  <a16:creationId xmlns:a16="http://schemas.microsoft.com/office/drawing/2014/main" id="{C385D17B-4D7B-E48E-3711-45D0C986E3B2}"/>
                </a:ext>
              </a:extLst>
            </p:cNvPr>
            <p:cNvGrpSpPr/>
            <p:nvPr/>
          </p:nvGrpSpPr>
          <p:grpSpPr>
            <a:xfrm>
              <a:off x="202358" y="6360182"/>
              <a:ext cx="11684844" cy="531620"/>
              <a:chOff x="202358" y="6360182"/>
              <a:chExt cx="11684844" cy="531620"/>
            </a:xfrm>
          </p:grpSpPr>
          <p:sp>
            <p:nvSpPr>
              <p:cNvPr id="17" name="Título 3">
                <a:extLst>
                  <a:ext uri="{FF2B5EF4-FFF2-40B4-BE49-F238E27FC236}">
                    <a16:creationId xmlns:a16="http://schemas.microsoft.com/office/drawing/2014/main" id="{7D4D50D1-8EE3-DD12-9611-EB4EE65E0E18}"/>
                  </a:ext>
                </a:extLst>
              </p:cNvPr>
              <p:cNvSpPr txBox="1"/>
              <p:nvPr/>
            </p:nvSpPr>
            <p:spPr>
              <a:xfrm>
                <a:off x="202358" y="6360182"/>
                <a:ext cx="8636186" cy="53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Secretaria de Estado de Saúde do Distrito Federal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Subsecretaria de Planejamento em Saúde – SUPLANS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Coordenação de Planejamento, Orçamento e Desenvolvimento Institucional - CPLAN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Diretoria de Planejamento em Saúde – DIPLAN </a:t>
                </a:r>
              </a:p>
            </p:txBody>
          </p:sp>
          <p:sp>
            <p:nvSpPr>
              <p:cNvPr id="18" name="Conector reto 17">
                <a:extLst>
                  <a:ext uri="{FF2B5EF4-FFF2-40B4-BE49-F238E27FC236}">
                    <a16:creationId xmlns:a16="http://schemas.microsoft.com/office/drawing/2014/main" id="{785F9B6E-4560-79C4-87C1-A35ED21081F6}"/>
                  </a:ext>
                </a:extLst>
              </p:cNvPr>
              <p:cNvSpPr/>
              <p:nvPr/>
            </p:nvSpPr>
            <p:spPr>
              <a:xfrm>
                <a:off x="245808" y="6366345"/>
                <a:ext cx="11641394" cy="2"/>
              </a:xfrm>
              <a:prstGeom prst="line">
                <a:avLst/>
              </a:prstGeom>
              <a:ln w="19050" cap="rnd">
                <a:solidFill>
                  <a:srgbClr val="000000"/>
                </a:solidFill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16" name="pasted-image.tiff" descr="pasted-image.tiff">
              <a:extLst>
                <a:ext uri="{FF2B5EF4-FFF2-40B4-BE49-F238E27FC236}">
                  <a16:creationId xmlns:a16="http://schemas.microsoft.com/office/drawing/2014/main" id="{0BF5C43F-B61D-DB90-D245-14821B4E169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7006" y="6444785"/>
              <a:ext cx="751835" cy="38672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30746631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28BF653-5D3D-2C48-CD3E-2F77A86E3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pic>
        <p:nvPicPr>
          <p:cNvPr id="3" name="pasted-image.tiff" descr="pasted-image.tiff">
            <a:extLst>
              <a:ext uri="{FF2B5EF4-FFF2-40B4-BE49-F238E27FC236}">
                <a16:creationId xmlns:a16="http://schemas.microsoft.com/office/drawing/2014/main" id="{F7F25A33-AE11-61D8-98A3-DC63A01BD67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17006" y="6331966"/>
            <a:ext cx="751835" cy="425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4" name="Agrupar 3">
            <a:extLst>
              <a:ext uri="{FF2B5EF4-FFF2-40B4-BE49-F238E27FC236}">
                <a16:creationId xmlns:a16="http://schemas.microsoft.com/office/drawing/2014/main" id="{B7CF1534-34EF-88A5-8D3A-FD4641ACAAC9}"/>
              </a:ext>
            </a:extLst>
          </p:cNvPr>
          <p:cNvGrpSpPr/>
          <p:nvPr userDrawn="1"/>
        </p:nvGrpSpPr>
        <p:grpSpPr>
          <a:xfrm>
            <a:off x="202358" y="6238910"/>
            <a:ext cx="11684844" cy="584776"/>
            <a:chOff x="202358" y="6360182"/>
            <a:chExt cx="11684844" cy="531620"/>
          </a:xfrm>
        </p:grpSpPr>
        <p:grpSp>
          <p:nvGrpSpPr>
            <p:cNvPr id="5" name="Agrupar 4">
              <a:extLst>
                <a:ext uri="{FF2B5EF4-FFF2-40B4-BE49-F238E27FC236}">
                  <a16:creationId xmlns:a16="http://schemas.microsoft.com/office/drawing/2014/main" id="{30368005-D2C2-7151-E88E-EDCF0F9BD2EF}"/>
                </a:ext>
              </a:extLst>
            </p:cNvPr>
            <p:cNvGrpSpPr/>
            <p:nvPr/>
          </p:nvGrpSpPr>
          <p:grpSpPr>
            <a:xfrm>
              <a:off x="202358" y="6360182"/>
              <a:ext cx="11684844" cy="531620"/>
              <a:chOff x="202358" y="6360182"/>
              <a:chExt cx="11684844" cy="531620"/>
            </a:xfrm>
          </p:grpSpPr>
          <p:sp>
            <p:nvSpPr>
              <p:cNvPr id="7" name="Título 3">
                <a:extLst>
                  <a:ext uri="{FF2B5EF4-FFF2-40B4-BE49-F238E27FC236}">
                    <a16:creationId xmlns:a16="http://schemas.microsoft.com/office/drawing/2014/main" id="{4DEB2A83-7E59-3E98-E683-8C09C7E45889}"/>
                  </a:ext>
                </a:extLst>
              </p:cNvPr>
              <p:cNvSpPr txBox="1"/>
              <p:nvPr/>
            </p:nvSpPr>
            <p:spPr>
              <a:xfrm>
                <a:off x="202358" y="6360182"/>
                <a:ext cx="8636186" cy="53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Secretaria de Estado de Saúde do Distrito Federal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Subsecretaria de Planejamento em Saúde – SUPLANS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Coordenação de Planejamento, Orçamento e Desenvolvimento Institucional - CPLAN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Diretoria de Planejamento em Saúde – DIPLAN </a:t>
                </a:r>
              </a:p>
            </p:txBody>
          </p:sp>
          <p:sp>
            <p:nvSpPr>
              <p:cNvPr id="8" name="Conector reto 7">
                <a:extLst>
                  <a:ext uri="{FF2B5EF4-FFF2-40B4-BE49-F238E27FC236}">
                    <a16:creationId xmlns:a16="http://schemas.microsoft.com/office/drawing/2014/main" id="{C0F26860-C9B2-6142-FF83-8740043E397E}"/>
                  </a:ext>
                </a:extLst>
              </p:cNvPr>
              <p:cNvSpPr/>
              <p:nvPr/>
            </p:nvSpPr>
            <p:spPr>
              <a:xfrm>
                <a:off x="245808" y="6366345"/>
                <a:ext cx="11641394" cy="2"/>
              </a:xfrm>
              <a:prstGeom prst="line">
                <a:avLst/>
              </a:prstGeom>
              <a:ln w="19050" cap="rnd">
                <a:solidFill>
                  <a:srgbClr val="000000"/>
                </a:solidFill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6" name="pasted-image.tiff" descr="pasted-image.tiff">
              <a:extLst>
                <a:ext uri="{FF2B5EF4-FFF2-40B4-BE49-F238E27FC236}">
                  <a16:creationId xmlns:a16="http://schemas.microsoft.com/office/drawing/2014/main" id="{9CED1FF7-2EBE-A5F3-5429-B5D3766FBA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7006" y="6444785"/>
              <a:ext cx="751835" cy="38672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23927258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asted-image.tiff" descr="pasted-image.tiff">
            <a:extLst>
              <a:ext uri="{FF2B5EF4-FFF2-40B4-BE49-F238E27FC236}">
                <a16:creationId xmlns:a16="http://schemas.microsoft.com/office/drawing/2014/main" id="{23BBDCBF-626D-9547-28B6-E22424333D1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/>
          <a:stretch>
            <a:fillRect/>
          </a:stretch>
        </p:blipFill>
        <p:spPr>
          <a:xfrm>
            <a:off x="11117006" y="6331966"/>
            <a:ext cx="751835" cy="4253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414088F5-0629-B4CD-A86C-DE278C7F0886}"/>
              </a:ext>
            </a:extLst>
          </p:cNvPr>
          <p:cNvGrpSpPr/>
          <p:nvPr userDrawn="1"/>
        </p:nvGrpSpPr>
        <p:grpSpPr>
          <a:xfrm>
            <a:off x="202358" y="6238910"/>
            <a:ext cx="11684844" cy="584776"/>
            <a:chOff x="202358" y="6360182"/>
            <a:chExt cx="11684844" cy="531620"/>
          </a:xfrm>
        </p:grpSpPr>
        <p:grpSp>
          <p:nvGrpSpPr>
            <p:cNvPr id="4" name="Agrupar 3">
              <a:extLst>
                <a:ext uri="{FF2B5EF4-FFF2-40B4-BE49-F238E27FC236}">
                  <a16:creationId xmlns:a16="http://schemas.microsoft.com/office/drawing/2014/main" id="{1AA770A3-5D74-6B73-DD4E-ECBE5BB1FD7D}"/>
                </a:ext>
              </a:extLst>
            </p:cNvPr>
            <p:cNvGrpSpPr/>
            <p:nvPr/>
          </p:nvGrpSpPr>
          <p:grpSpPr>
            <a:xfrm>
              <a:off x="202358" y="6360182"/>
              <a:ext cx="11684844" cy="531620"/>
              <a:chOff x="202358" y="6360182"/>
              <a:chExt cx="11684844" cy="531620"/>
            </a:xfrm>
          </p:grpSpPr>
          <p:sp>
            <p:nvSpPr>
              <p:cNvPr id="12" name="Título 3">
                <a:extLst>
                  <a:ext uri="{FF2B5EF4-FFF2-40B4-BE49-F238E27FC236}">
                    <a16:creationId xmlns:a16="http://schemas.microsoft.com/office/drawing/2014/main" id="{7650B683-F9B4-D946-D569-C80B6FE95574}"/>
                  </a:ext>
                </a:extLst>
              </p:cNvPr>
              <p:cNvSpPr txBox="1"/>
              <p:nvPr/>
            </p:nvSpPr>
            <p:spPr>
              <a:xfrm>
                <a:off x="202358" y="6360182"/>
                <a:ext cx="8636186" cy="531620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="" val="1"/>
                </a:ext>
              </a:extLst>
            </p:spPr>
            <p:txBody>
              <a:bodyPr wrap="square" lIns="45719" rIns="45719" anchor="ctr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Secretaria de Estado de Saúde do Distrito Federal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Subsecretaria de Planejamento em Saúde – SUPLANS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Coordenação de Planejamento, Orçamento e Desenvolvimento Institucional - CPLAN 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 sz="1100">
                    <a:solidFill>
                      <a:srgbClr val="535353"/>
                    </a:solidFill>
                    <a:latin typeface="Arial Rounded MT Bold"/>
                    <a:ea typeface="Arial Rounded MT Bold"/>
                    <a:cs typeface="Arial Rounded MT Bold"/>
                    <a:sym typeface="Arial Rounded MT Bold"/>
                  </a:defRPr>
                </a:pPr>
                <a:r>
                  <a:rPr kumimoji="0" lang="pt-BR" sz="800" b="0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+mn-lt"/>
                    <a:ea typeface="Arial Unicode MS" pitchFamily="34" charset="-128"/>
                    <a:cs typeface="Arial Unicode MS" pitchFamily="34" charset="-128"/>
                    <a:sym typeface="Arial Rounded MT Bold"/>
                  </a:rPr>
                  <a:t>Diretoria de Planejamento em Saúde – DIPLAN </a:t>
                </a:r>
              </a:p>
            </p:txBody>
          </p:sp>
          <p:sp>
            <p:nvSpPr>
              <p:cNvPr id="13" name="Conector reto 12">
                <a:extLst>
                  <a:ext uri="{FF2B5EF4-FFF2-40B4-BE49-F238E27FC236}">
                    <a16:creationId xmlns:a16="http://schemas.microsoft.com/office/drawing/2014/main" id="{03C6B7AE-5BBE-6395-01B8-DC851C56E1F3}"/>
                  </a:ext>
                </a:extLst>
              </p:cNvPr>
              <p:cNvSpPr/>
              <p:nvPr/>
            </p:nvSpPr>
            <p:spPr>
              <a:xfrm>
                <a:off x="245808" y="6366345"/>
                <a:ext cx="11641394" cy="2"/>
              </a:xfrm>
              <a:prstGeom prst="line">
                <a:avLst/>
              </a:prstGeom>
              <a:ln w="19050" cap="rnd">
                <a:solidFill>
                  <a:srgbClr val="000000"/>
                </a:solidFill>
              </a:ln>
            </p:spPr>
            <p:txBody>
              <a:bodyPr lIns="45719" rIns="45719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sz="8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/>
                </a:endParaRPr>
              </a:p>
            </p:txBody>
          </p:sp>
        </p:grpSp>
        <p:pic>
          <p:nvPicPr>
            <p:cNvPr id="11" name="pasted-image.tiff" descr="pasted-image.tiff">
              <a:extLst>
                <a:ext uri="{FF2B5EF4-FFF2-40B4-BE49-F238E27FC236}">
                  <a16:creationId xmlns:a16="http://schemas.microsoft.com/office/drawing/2014/main" id="{F5931DD2-9F4C-A99C-1037-58AE49B8810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1117006" y="6444785"/>
              <a:ext cx="751835" cy="386726"/>
            </a:xfrm>
            <a:prstGeom prst="rect">
              <a:avLst/>
            </a:prstGeom>
            <a:ln w="12700">
              <a:miter lim="400000"/>
            </a:ln>
          </p:spPr>
        </p:pic>
      </p:grpSp>
    </p:spTree>
    <p:extLst>
      <p:ext uri="{BB962C8B-B14F-4D97-AF65-F5344CB8AC3E}">
        <p14:creationId xmlns:p14="http://schemas.microsoft.com/office/powerpoint/2010/main" val="1897768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73A559-7E1F-2CC4-98FF-E958CAC07C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E47AD38-A2CF-FD26-8021-344730F455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0139E549-9C49-1091-E4D6-2B2DAAFB4C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BED9F21-916E-FF2B-E6C8-5B8D3F275F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5C935-2591-45E4-9405-F6E0B7231162}" type="datetime1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42CF29EE-852A-1104-A6BF-1B24F859B6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EE9A268E-32A1-B87E-91AB-396ABCF007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0716-CBB1-4091-B7BC-A97EBE473F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370057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BC84CDA-3B90-478C-A0D1-EA30DCDD32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EBE3B1E1-7F0F-8802-D9C3-E14B45A84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B72EF7A7-BB0F-6FBC-4245-7D5EF995207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D97F519C-AE5E-5E77-4B1F-2D147E6DBE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2C073E-5081-4393-9169-FB08E08BCC97}" type="datetime1">
              <a:rPr lang="pt-BR" smtClean="0"/>
              <a:t>29/05/2024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2EA84DA9-2554-ADAC-EB66-265FEAAFFB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28BED36C-FA38-6932-BD1F-21A213747B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D40716-CBB1-4091-B7BC-A97EBE473F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3631098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22D0A728-74F3-AC7E-EB7C-2A8D3439E4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8281707-89B8-4FF1-2409-6ADBC4CD0E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6F8449C-79E4-E0D0-549D-96C41095B13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DB49AD-0917-404D-B2B8-10BC7159A48A}" type="datetime1">
              <a:rPr lang="pt-BR" smtClean="0"/>
              <a:t>29/05/2024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01595667-AAC1-4927-3F46-6D1BED7E5B6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BE3FD8E5-C522-2AB7-51F8-7EA4202C84B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D40716-CBB1-4091-B7BC-A97EBE473FD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0819513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1" kern="1200">
          <a:solidFill>
            <a:schemeClr val="accent2"/>
          </a:solidFill>
          <a:latin typeface="+mj-lt"/>
          <a:ea typeface="+mj-ea"/>
          <a:cs typeface="Segoe UI Light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emf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1.wdp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9.xml"/><Relationship Id="rId4" Type="http://schemas.openxmlformats.org/officeDocument/2006/relationships/chart" Target="../charts/char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12.xml"/><Relationship Id="rId4" Type="http://schemas.openxmlformats.org/officeDocument/2006/relationships/chart" Target="../charts/chart1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png"/><Relationship Id="rId4" Type="http://schemas.openxmlformats.org/officeDocument/2006/relationships/image" Target="../media/image3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chart" Target="../charts/chart1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1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png"/><Relationship Id="rId4" Type="http://schemas.openxmlformats.org/officeDocument/2006/relationships/chart" Target="../charts/chart2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25.xml"/><Relationship Id="rId4" Type="http://schemas.openxmlformats.org/officeDocument/2006/relationships/chart" Target="../charts/chart24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2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chart" Target="../charts/chart30.xml"/><Relationship Id="rId4" Type="http://schemas.openxmlformats.org/officeDocument/2006/relationships/chart" Target="../charts/chart29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13" Type="http://schemas.openxmlformats.org/officeDocument/2006/relationships/image" Target="../media/image48.png"/><Relationship Id="rId3" Type="http://schemas.openxmlformats.org/officeDocument/2006/relationships/image" Target="../media/image39.png"/><Relationship Id="rId7" Type="http://schemas.openxmlformats.org/officeDocument/2006/relationships/image" Target="../media/image42.png"/><Relationship Id="rId12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chart" Target="../charts/chart31.xml"/><Relationship Id="rId11" Type="http://schemas.openxmlformats.org/officeDocument/2006/relationships/image" Target="../media/image46.png"/><Relationship Id="rId5" Type="http://schemas.openxmlformats.org/officeDocument/2006/relationships/image" Target="../media/image41.png"/><Relationship Id="rId10" Type="http://schemas.openxmlformats.org/officeDocument/2006/relationships/image" Target="../media/image45.png"/><Relationship Id="rId4" Type="http://schemas.openxmlformats.org/officeDocument/2006/relationships/image" Target="../media/image40.png"/><Relationship Id="rId9" Type="http://schemas.openxmlformats.org/officeDocument/2006/relationships/image" Target="../media/image44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5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5" Type="http://schemas.openxmlformats.org/officeDocument/2006/relationships/image" Target="../media/image50.png"/><Relationship Id="rId4" Type="http://schemas.openxmlformats.org/officeDocument/2006/relationships/image" Target="../media/image4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35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7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9.png"/><Relationship Id="rId7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.png"/><Relationship Id="rId5" Type="http://schemas.openxmlformats.org/officeDocument/2006/relationships/chart" Target="../charts/chart1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3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7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3.png"/><Relationship Id="rId5" Type="http://schemas.openxmlformats.org/officeDocument/2006/relationships/image" Target="../media/image79.png"/><Relationship Id="rId4" Type="http://schemas.openxmlformats.org/officeDocument/2006/relationships/image" Target="../media/image7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0.png"/><Relationship Id="rId4" Type="http://schemas.openxmlformats.org/officeDocument/2006/relationships/chart" Target="../charts/chart40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1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4.png"/><Relationship Id="rId5" Type="http://schemas.openxmlformats.org/officeDocument/2006/relationships/chart" Target="../charts/chart42.xml"/><Relationship Id="rId4" Type="http://schemas.openxmlformats.org/officeDocument/2006/relationships/image" Target="../media/image8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4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chart" Target="../charts/chart45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6.png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Relationship Id="rId9" Type="http://schemas.openxmlformats.org/officeDocument/2006/relationships/chart" Target="../charts/chart46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image" Target="../media/image5.png"/><Relationship Id="rId7" Type="http://schemas.openxmlformats.org/officeDocument/2006/relationships/chart" Target="../charts/chart4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11" Type="http://schemas.openxmlformats.org/officeDocument/2006/relationships/chart" Target="../charts/chart6.xml"/><Relationship Id="rId5" Type="http://schemas.openxmlformats.org/officeDocument/2006/relationships/chart" Target="../charts/chart3.xml"/><Relationship Id="rId10" Type="http://schemas.openxmlformats.org/officeDocument/2006/relationships/image" Target="../media/image18.png"/><Relationship Id="rId4" Type="http://schemas.openxmlformats.org/officeDocument/2006/relationships/chart" Target="../charts/chart2.xml"/><Relationship Id="rId9" Type="http://schemas.openxmlformats.org/officeDocument/2006/relationships/chart" Target="../charts/chart5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image" Target="../media/image87.png"/><Relationship Id="rId7" Type="http://schemas.openxmlformats.org/officeDocument/2006/relationships/image" Target="../media/image90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6" Type="http://schemas.microsoft.com/office/2007/relationships/hdphoto" Target="../media/hdphoto2.wdp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3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>
            <a:extLst>
              <a:ext uri="{FF2B5EF4-FFF2-40B4-BE49-F238E27FC236}">
                <a16:creationId xmlns:a16="http://schemas.microsoft.com/office/drawing/2014/main" id="{F3E4920D-81AB-17FA-E154-08B4DDDBFEF2}"/>
              </a:ext>
            </a:extLst>
          </p:cNvPr>
          <p:cNvSpPr txBox="1"/>
          <p:nvPr/>
        </p:nvSpPr>
        <p:spPr>
          <a:xfrm>
            <a:off x="-433550" y="4592068"/>
            <a:ext cx="5407514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/>
              <a:t>Subsecretaria de Planejamento em Saúde</a:t>
            </a:r>
          </a:p>
          <a:p>
            <a:pPr lvl="0" algn="ctr">
              <a:defRPr/>
            </a:pPr>
            <a:r>
              <a:rPr lang="pt-BR" sz="1600" dirty="0"/>
              <a:t>Coordenação de Planejamento, Orçamento e Desenvolvimento Institucional </a:t>
            </a:r>
          </a:p>
          <a:p>
            <a:pPr lvl="0" algn="ctr">
              <a:defRPr/>
            </a:pPr>
            <a:r>
              <a:rPr lang="pt-BR" sz="1600" dirty="0"/>
              <a:t>Diretoria de Planejamento e Orçamento </a:t>
            </a:r>
            <a:endParaRPr kumimoji="0" lang="pt-BR" sz="160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F3E4920D-81AB-17FA-E154-08B4DDDBFEF2}"/>
              </a:ext>
            </a:extLst>
          </p:cNvPr>
          <p:cNvSpPr txBox="1"/>
          <p:nvPr/>
        </p:nvSpPr>
        <p:spPr>
          <a:xfrm>
            <a:off x="310443" y="5801978"/>
            <a:ext cx="3936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latin typeface="Candar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latin typeface="Candara"/>
              </a:rPr>
              <a:t>Março, 2024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Google Shape;97;p1"/>
          <p:cNvSpPr/>
          <p:nvPr/>
        </p:nvSpPr>
        <p:spPr>
          <a:xfrm>
            <a:off x="-1848611" y="5638155"/>
            <a:ext cx="6096000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latin typeface="Arial Rounded"/>
                <a:ea typeface="Arial Rounded"/>
                <a:cs typeface="Arial Rounded"/>
                <a:sym typeface="Arial Rounded"/>
              </a:rPr>
              <a:t>Dra. Lucilene Maria Florêncio de Queiroz</a:t>
            </a:r>
            <a:endParaRPr dirty="0"/>
          </a:p>
          <a:p>
            <a:pPr marL="0" marR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>
                <a:latin typeface="Arial Rounded"/>
                <a:ea typeface="Arial Rounded"/>
                <a:cs typeface="Arial Rounded"/>
                <a:sym typeface="Arial Rounded"/>
              </a:rPr>
              <a:t>Secretária de Estado de Saúde do DF</a:t>
            </a:r>
            <a:endParaRPr sz="1600" b="1" i="0" u="none" strike="noStrike" cap="none" dirty="0">
              <a:latin typeface="Arial Rounded"/>
              <a:ea typeface="Arial Rounded"/>
              <a:cs typeface="Arial Rounded"/>
              <a:sym typeface="Arial Rounded"/>
            </a:endParaRPr>
          </a:p>
        </p:txBody>
      </p:sp>
      <p:grpSp>
        <p:nvGrpSpPr>
          <p:cNvPr id="8" name="Agrupar 7"/>
          <p:cNvGrpSpPr/>
          <p:nvPr/>
        </p:nvGrpSpPr>
        <p:grpSpPr>
          <a:xfrm>
            <a:off x="0" y="0"/>
            <a:ext cx="12189291" cy="6858000"/>
            <a:chOff x="0" y="0"/>
            <a:chExt cx="12189291" cy="6858000"/>
          </a:xfrm>
        </p:grpSpPr>
        <p:grpSp>
          <p:nvGrpSpPr>
            <p:cNvPr id="5" name="Agrupar 4"/>
            <p:cNvGrpSpPr/>
            <p:nvPr/>
          </p:nvGrpSpPr>
          <p:grpSpPr>
            <a:xfrm>
              <a:off x="0" y="0"/>
              <a:ext cx="12189291" cy="6858000"/>
              <a:chOff x="0" y="0"/>
              <a:chExt cx="12189291" cy="6858000"/>
            </a:xfrm>
          </p:grpSpPr>
          <p:pic>
            <p:nvPicPr>
              <p:cNvPr id="2" name="Imagem 1"/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0"/>
                <a:ext cx="12189291" cy="6858000"/>
              </a:xfrm>
              <a:prstGeom prst="rect">
                <a:avLst/>
              </a:prstGeom>
            </p:spPr>
          </p:pic>
          <p:sp>
            <p:nvSpPr>
              <p:cNvPr id="9" name="CaixaDeTexto 8">
                <a:extLst>
                  <a:ext uri="{FF2B5EF4-FFF2-40B4-BE49-F238E27FC236}">
                    <a16:creationId xmlns:a16="http://schemas.microsoft.com/office/drawing/2014/main" id="{F3E4920D-81AB-17FA-E154-08B4DDDBFEF2}"/>
                  </a:ext>
                </a:extLst>
              </p:cNvPr>
              <p:cNvSpPr txBox="1"/>
              <p:nvPr/>
            </p:nvSpPr>
            <p:spPr>
              <a:xfrm>
                <a:off x="310443" y="5801978"/>
                <a:ext cx="3936946" cy="92333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lang="pt-BR" dirty="0">
                  <a:latin typeface="Candara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pt-BR" dirty="0">
                    <a:latin typeface="Candara"/>
                  </a:rPr>
                  <a:t>Maio, 2024</a:t>
                </a:r>
                <a:endParaRPr kumimoji="0" lang="pt-BR" sz="18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Candara"/>
                  <a:ea typeface="+mn-ea"/>
                  <a:cs typeface="+mn-cs"/>
                </a:endParaRPr>
              </a:p>
            </p:txBody>
          </p:sp>
        </p:grpSp>
        <p:grpSp>
          <p:nvGrpSpPr>
            <p:cNvPr id="4" name="Agrupar 3"/>
            <p:cNvGrpSpPr/>
            <p:nvPr/>
          </p:nvGrpSpPr>
          <p:grpSpPr>
            <a:xfrm>
              <a:off x="770317" y="3686533"/>
              <a:ext cx="3867690" cy="523948"/>
              <a:chOff x="770317" y="3686533"/>
              <a:chExt cx="3867690" cy="523948"/>
            </a:xfrm>
          </p:grpSpPr>
          <p:pic>
            <p:nvPicPr>
              <p:cNvPr id="3" name="Imagem 2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70317" y="3686533"/>
                <a:ext cx="3867690" cy="523948"/>
              </a:xfrm>
              <a:prstGeom prst="rect">
                <a:avLst/>
              </a:prstGeom>
            </p:spPr>
          </p:pic>
          <p:sp>
            <p:nvSpPr>
              <p:cNvPr id="10" name="Retângulo Arredondado 9"/>
              <p:cNvSpPr/>
              <p:nvPr/>
            </p:nvSpPr>
            <p:spPr>
              <a:xfrm>
                <a:off x="898143" y="3805124"/>
                <a:ext cx="3612037" cy="360065"/>
              </a:xfrm>
              <a:prstGeom prst="roundRect">
                <a:avLst/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pt-BR" sz="1600" b="1" dirty="0">
                    <a:solidFill>
                      <a:srgbClr val="FFFF00"/>
                    </a:solidFill>
                    <a:latin typeface="Arial Black" panose="020B0A04020102020204" pitchFamily="34" charset="0"/>
                  </a:rPr>
                  <a:t>2º e 3º Quadrimestres de 2023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9145767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651AE96-2F87-CD98-D92E-993EA4470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890" y="-570226"/>
            <a:ext cx="7117641" cy="2109030"/>
          </a:xfrm>
        </p:spPr>
        <p:txBody>
          <a:bodyPr>
            <a:normAutofit/>
          </a:bodyPr>
          <a:lstStyle/>
          <a:p>
            <a:r>
              <a:rPr lang="pt-BR" dirty="0"/>
              <a:t>Estabelecimentos de Saúde</a:t>
            </a:r>
          </a:p>
        </p:txBody>
      </p:sp>
      <p:sp>
        <p:nvSpPr>
          <p:cNvPr id="7" name="Google Shape;784;p32">
            <a:extLst>
              <a:ext uri="{FF2B5EF4-FFF2-40B4-BE49-F238E27FC236}">
                <a16:creationId xmlns:a16="http://schemas.microsoft.com/office/drawing/2014/main" id="{82D6CA30-F7E5-0A29-49F7-B2A4837D34CE}"/>
              </a:ext>
            </a:extLst>
          </p:cNvPr>
          <p:cNvSpPr/>
          <p:nvPr/>
        </p:nvSpPr>
        <p:spPr>
          <a:xfrm>
            <a:off x="9293172" y="5663564"/>
            <a:ext cx="2776815" cy="80504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786;p32">
            <a:extLst>
              <a:ext uri="{FF2B5EF4-FFF2-40B4-BE49-F238E27FC236}">
                <a16:creationId xmlns:a16="http://schemas.microsoft.com/office/drawing/2014/main" id="{0166659E-609D-B377-6ADC-834588D627AB}"/>
              </a:ext>
            </a:extLst>
          </p:cNvPr>
          <p:cNvSpPr/>
          <p:nvPr/>
        </p:nvSpPr>
        <p:spPr>
          <a:xfrm>
            <a:off x="9352824" y="5699164"/>
            <a:ext cx="2776815" cy="82094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425A91A4-D1BD-C544-5A23-6DA524085894}"/>
              </a:ext>
            </a:extLst>
          </p:cNvPr>
          <p:cNvSpPr txBox="1"/>
          <p:nvPr/>
        </p:nvSpPr>
        <p:spPr>
          <a:xfrm>
            <a:off x="9582302" y="5730692"/>
            <a:ext cx="2728054" cy="67710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ndara" panose="020E0502030303020204" pitchFamily="34" charset="0"/>
              </a:rPr>
              <a:t>2ºQ 2023 – 3ºQ 2023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000" dirty="0">
                <a:solidFill>
                  <a:prstClr val="black"/>
                </a:solidFill>
                <a:latin typeface="Candara" panose="020E0502030303020204" pitchFamily="34" charset="0"/>
              </a:rPr>
              <a:t>N° </a:t>
            </a:r>
            <a:r>
              <a:rPr kumimoji="0" lang="pt-BR" sz="1000" b="0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</a:rPr>
              <a:t>Estabelecimentos de Saúde: 399 </a:t>
            </a:r>
            <a:r>
              <a:rPr kumimoji="0" lang="pt-BR" sz="1000" b="0" i="0" u="none" strike="noStrike" kern="1200" cap="none" spc="0" normalizeH="0" baseline="0" noProof="0" dirty="0"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sym typeface="Wingdings" panose="05000000000000000000" pitchFamily="2" charset="2"/>
              </a:rPr>
              <a:t> 398 </a:t>
            </a:r>
            <a:endParaRPr kumimoji="0" lang="pt-BR" sz="1000" b="0" i="0" u="none" strike="noStrike" kern="1200" cap="none" spc="0" normalizeH="0" baseline="0" noProof="0" dirty="0"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sym typeface="Wingdings 3" panose="05040102010807070707" pitchFamily="18" charset="2"/>
            </a:endParaRPr>
          </a:p>
          <a:p>
            <a:pPr lvl="0">
              <a:defRPr/>
            </a:pPr>
            <a:r>
              <a:rPr lang="pt-BR" sz="900" dirty="0">
                <a:sym typeface="Wingdings 3" panose="05040102010807070707" pitchFamily="18" charset="2"/>
              </a:rPr>
              <a:t>Desabilitação da UBS Penitenciária, já que não possuía vínculo efetivo com a SES-DF. </a:t>
            </a:r>
            <a:endParaRPr kumimoji="0" lang="pt-BR" sz="900" b="0" i="0" u="none" strike="noStrike" kern="1200" cap="none" spc="0" normalizeH="0" baseline="0" noProof="0" dirty="0"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sym typeface="Wingdings 3" panose="05040102010807070707" pitchFamily="18" charset="2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07249" y="738986"/>
            <a:ext cx="5173310" cy="4960178"/>
          </a:xfrm>
          <a:prstGeom prst="rect">
            <a:avLst/>
          </a:prstGeom>
        </p:spPr>
      </p:pic>
      <p:graphicFrame>
        <p:nvGraphicFramePr>
          <p:cNvPr id="11" name="Tabela 10">
            <a:extLst>
              <a:ext uri="{FF2B5EF4-FFF2-40B4-BE49-F238E27FC236}">
                <a16:creationId xmlns:a16="http://schemas.microsoft.com/office/drawing/2014/main" id="{AE9A510E-88A0-0584-B9CB-603ADDA46B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084159"/>
              </p:ext>
            </p:extLst>
          </p:nvPr>
        </p:nvGraphicFramePr>
        <p:xfrm>
          <a:off x="86826" y="1271865"/>
          <a:ext cx="6302311" cy="299616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2519525">
                  <a:extLst>
                    <a:ext uri="{9D8B030D-6E8A-4147-A177-3AD203B41FA5}">
                      <a16:colId xmlns:a16="http://schemas.microsoft.com/office/drawing/2014/main" val="3866019476"/>
                    </a:ext>
                  </a:extLst>
                </a:gridCol>
                <a:gridCol w="483376">
                  <a:extLst>
                    <a:ext uri="{9D8B030D-6E8A-4147-A177-3AD203B41FA5}">
                      <a16:colId xmlns:a16="http://schemas.microsoft.com/office/drawing/2014/main" val="299705674"/>
                    </a:ext>
                  </a:extLst>
                </a:gridCol>
                <a:gridCol w="546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4146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33843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74497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Contratos</a:t>
                      </a:r>
                      <a:endParaRPr lang="pt-BR" sz="14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1°</a:t>
                      </a:r>
                      <a:r>
                        <a:rPr lang="pt-BR" sz="1400" b="1" kern="100" baseline="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Q</a:t>
                      </a:r>
                      <a:endParaRPr lang="pt-BR" sz="1400" kern="100" dirty="0">
                        <a:solidFill>
                          <a:schemeClr val="bg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2°Q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3°Q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Potencial</a:t>
                      </a:r>
                    </a:p>
                  </a:txBody>
                  <a:tcPr marL="68580" marR="6858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899884"/>
                  </a:ext>
                </a:extLst>
              </a:tr>
              <a:tr h="30613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Cirurgias Eletivas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23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9.558 procedimentos 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0873583"/>
                  </a:ext>
                </a:extLst>
              </a:tr>
              <a:tr h="2130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Terapia Renal Substitutiva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654 pacientes/mês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08898290"/>
                  </a:ext>
                </a:extLst>
              </a:tr>
              <a:tr h="41613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UTI (adulto, neonatal e pediátrica)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147 leitos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4497054"/>
                  </a:ext>
                </a:extLst>
              </a:tr>
              <a:tr h="29320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Oftalmologia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200" dirty="0"/>
                        <a:t>7.400</a:t>
                      </a:r>
                      <a:r>
                        <a:rPr lang="pt-BR" sz="1200" baseline="0" dirty="0"/>
                        <a:t> </a:t>
                      </a:r>
                      <a:r>
                        <a:rPr lang="pt-BR" sz="1200" dirty="0"/>
                        <a:t>procedimentos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139191"/>
                  </a:ext>
                </a:extLst>
              </a:tr>
              <a:tr h="2130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Radioterapia</a:t>
                      </a:r>
                      <a:endParaRPr lang="pt-BR" sz="1200" b="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b="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4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96 pacientes/mês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19928286"/>
                  </a:ext>
                </a:extLst>
              </a:tr>
              <a:tr h="2130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Home </a:t>
                      </a:r>
                      <a:r>
                        <a:rPr lang="pt-BR" sz="1200" dirty="0" err="1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Care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100 pacientes/mês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0477442"/>
                  </a:ext>
                </a:extLst>
              </a:tr>
              <a:tr h="21304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Cardiologia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6.192 procedimentos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370585272"/>
                  </a:ext>
                </a:extLst>
              </a:tr>
              <a:tr h="209914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Transplante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208 procedimentos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99638642"/>
                  </a:ext>
                </a:extLst>
              </a:tr>
              <a:tr h="157400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Internação Compulsória Psicossocial</a:t>
                      </a:r>
                      <a:endParaRPr lang="pt-BR" sz="12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2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14447090"/>
                  </a:ext>
                </a:extLst>
              </a:tr>
              <a:tr h="229498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 Total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50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38</a:t>
                      </a:r>
                      <a:endParaRPr lang="pt-BR" sz="1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36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400" b="1" dirty="0">
                          <a:effectLst/>
                          <a:latin typeface="+mj-lt"/>
                          <a:ea typeface="Times New Roman" panose="02020603050405020304" pitchFamily="18" charset="0"/>
                          <a:cs typeface="Calibri" panose="020F0502020204030204" pitchFamily="34" charset="0"/>
                        </a:rPr>
                        <a:t>53</a:t>
                      </a:r>
                      <a:endParaRPr lang="pt-BR" sz="1800" dirty="0">
                        <a:effectLst/>
                        <a:latin typeface="+mj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pt-BR" sz="18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16511492"/>
                  </a:ext>
                </a:extLst>
              </a:tr>
            </a:tbl>
          </a:graphicData>
        </a:graphic>
      </p:graphicFrame>
      <p:sp>
        <p:nvSpPr>
          <p:cNvPr id="12" name="Retângulo 11"/>
          <p:cNvSpPr/>
          <p:nvPr/>
        </p:nvSpPr>
        <p:spPr>
          <a:xfrm>
            <a:off x="0" y="6649818"/>
            <a:ext cx="11861562" cy="2523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4000"/>
              </a:lnSpc>
            </a:pPr>
            <a:r>
              <a:rPr lang="pt-BR" sz="1000" b="1" dirty="0"/>
              <a:t>Fonte:</a:t>
            </a:r>
            <a:r>
              <a:rPr lang="pt-BR" sz="1000" dirty="0"/>
              <a:t> Cadastro Nacional de Estabelecimentos de Saúde (CNES) e Diário Oficial da União. Dados fornecidos por SES/SUPLANS/CONS/DICS/GECAD. Dados extraídos do CNES/MS referentes a Competência 12/2023.</a:t>
            </a:r>
            <a:endParaRPr lang="pt-BR" sz="1000" b="1" dirty="0"/>
          </a:p>
        </p:txBody>
      </p:sp>
      <p:sp>
        <p:nvSpPr>
          <p:cNvPr id="4" name="Retângulo 3"/>
          <p:cNvSpPr/>
          <p:nvPr/>
        </p:nvSpPr>
        <p:spPr>
          <a:xfrm>
            <a:off x="8293952" y="935746"/>
            <a:ext cx="544945" cy="336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0" name="Título 1">
            <a:extLst>
              <a:ext uri="{FF2B5EF4-FFF2-40B4-BE49-F238E27FC236}">
                <a16:creationId xmlns:a16="http://schemas.microsoft.com/office/drawing/2014/main" id="{E651AE96-2F87-CD98-D92E-993EA447004F}"/>
              </a:ext>
            </a:extLst>
          </p:cNvPr>
          <p:cNvSpPr txBox="1">
            <a:spLocks/>
          </p:cNvSpPr>
          <p:nvPr/>
        </p:nvSpPr>
        <p:spPr>
          <a:xfrm>
            <a:off x="8182721" y="762969"/>
            <a:ext cx="962120" cy="687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800" dirty="0"/>
              <a:t>175</a:t>
            </a:r>
          </a:p>
        </p:txBody>
      </p:sp>
      <p:sp>
        <p:nvSpPr>
          <p:cNvPr id="14" name="Retângulo 13"/>
          <p:cNvSpPr/>
          <p:nvPr/>
        </p:nvSpPr>
        <p:spPr>
          <a:xfrm>
            <a:off x="9144841" y="2663894"/>
            <a:ext cx="752833" cy="33611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E651AE96-2F87-CD98-D92E-993EA447004F}"/>
              </a:ext>
            </a:extLst>
          </p:cNvPr>
          <p:cNvSpPr txBox="1">
            <a:spLocks/>
          </p:cNvSpPr>
          <p:nvPr/>
        </p:nvSpPr>
        <p:spPr>
          <a:xfrm>
            <a:off x="9144841" y="2465791"/>
            <a:ext cx="962120" cy="687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800" dirty="0"/>
              <a:t>398</a:t>
            </a:r>
          </a:p>
        </p:txBody>
      </p:sp>
      <p:sp>
        <p:nvSpPr>
          <p:cNvPr id="23" name="Retângulo 22"/>
          <p:cNvSpPr/>
          <p:nvPr/>
        </p:nvSpPr>
        <p:spPr>
          <a:xfrm>
            <a:off x="9781058" y="2086926"/>
            <a:ext cx="233232" cy="20941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Google Shape;784;p32">
            <a:extLst>
              <a:ext uri="{FF2B5EF4-FFF2-40B4-BE49-F238E27FC236}">
                <a16:creationId xmlns:a16="http://schemas.microsoft.com/office/drawing/2014/main" id="{82D6CA30-F7E5-0A29-49F7-B2A4837D34CE}"/>
              </a:ext>
            </a:extLst>
          </p:cNvPr>
          <p:cNvSpPr/>
          <p:nvPr/>
        </p:nvSpPr>
        <p:spPr>
          <a:xfrm>
            <a:off x="121065" y="4828474"/>
            <a:ext cx="7326176" cy="177715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7" name="CaixaDeTexto 16">
            <a:extLst>
              <a:ext uri="{FF2B5EF4-FFF2-40B4-BE49-F238E27FC236}">
                <a16:creationId xmlns:a16="http://schemas.microsoft.com/office/drawing/2014/main" id="{425A91A4-D1BD-C544-5A23-6DA524085894}"/>
              </a:ext>
            </a:extLst>
          </p:cNvPr>
          <p:cNvSpPr txBox="1"/>
          <p:nvPr/>
        </p:nvSpPr>
        <p:spPr>
          <a:xfrm>
            <a:off x="325348" y="4826675"/>
            <a:ext cx="7121893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140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latin typeface="Candara" panose="020E0502030303020204" pitchFamily="34" charset="0"/>
              </a:rPr>
              <a:t>Destaques</a:t>
            </a:r>
          </a:p>
          <a:p>
            <a:pPr marL="171450" lvl="0" indent="-171450" algn="just">
              <a:buFont typeface="Arial" panose="020B0604020202020204" pitchFamily="34" charset="0"/>
              <a:buChar char="•"/>
              <a:defRPr/>
            </a:pP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Os serviços de </a:t>
            </a:r>
            <a:r>
              <a:rPr lang="pt-BR" sz="1400" b="1" dirty="0">
                <a:solidFill>
                  <a:prstClr val="black"/>
                </a:solidFill>
                <a:latin typeface="Candara" panose="020E0502030303020204" pitchFamily="34" charset="0"/>
              </a:rPr>
              <a:t>Cirurgias eletivas </a:t>
            </a: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contemplam o </a:t>
            </a:r>
            <a:r>
              <a:rPr lang="pt-BR" sz="1400" dirty="0"/>
              <a:t>pré e pós operatórios, consulta pré-anestésica, procedimento pré-operatório e internação, caso necessário</a:t>
            </a: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. Foram contratadas, entre outras especialidades, cirurgias em: urologia, cabeça e pescoço, proctologia, otorrinolaringologia, varizes, oftalmologia  e cirurgia geral.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Foram contratadas </a:t>
            </a:r>
            <a:r>
              <a:rPr lang="pt-BR" sz="1400" b="1" dirty="0">
                <a:solidFill>
                  <a:prstClr val="black"/>
                </a:solidFill>
                <a:latin typeface="Candara" panose="020E0502030303020204" pitchFamily="34" charset="0"/>
              </a:rPr>
              <a:t>23.544 sessões de hemodiálise</a:t>
            </a: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; 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400" b="1" dirty="0">
                <a:solidFill>
                  <a:prstClr val="black"/>
                </a:solidFill>
                <a:latin typeface="Candara" panose="020E0502030303020204" pitchFamily="34" charset="0"/>
              </a:rPr>
              <a:t>52.920 diárias em UTIs</a:t>
            </a: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;</a:t>
            </a:r>
          </a:p>
          <a:p>
            <a:pPr marL="171450" marR="0" lvl="0" indent="-1714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pt-BR" sz="1400" b="1" dirty="0">
                <a:solidFill>
                  <a:prstClr val="black"/>
                </a:solidFill>
                <a:latin typeface="Candara" panose="020E0502030303020204" pitchFamily="34" charset="0"/>
              </a:rPr>
              <a:t>36.000 diárias em serviços de Home </a:t>
            </a:r>
            <a:r>
              <a:rPr lang="pt-BR" sz="1400" b="1" dirty="0" err="1">
                <a:solidFill>
                  <a:prstClr val="black"/>
                </a:solidFill>
                <a:latin typeface="Candara" panose="020E0502030303020204" pitchFamily="34" charset="0"/>
              </a:rPr>
              <a:t>Care</a:t>
            </a:r>
            <a:r>
              <a:rPr lang="pt-BR" sz="1400" dirty="0">
                <a:solidFill>
                  <a:prstClr val="black"/>
                </a:solidFill>
                <a:latin typeface="Candara" panose="020E0502030303020204" pitchFamily="34" charset="0"/>
              </a:rPr>
              <a:t>. 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sz="1400" dirty="0">
              <a:ln>
                <a:solidFill>
                  <a:sysClr val="windowText" lastClr="000000"/>
                </a:solidFill>
              </a:ln>
              <a:solidFill>
                <a:prstClr val="black"/>
              </a:solidFill>
              <a:latin typeface="Candara" panose="020E0502030303020204" pitchFamily="34" charset="0"/>
            </a:endParaRPr>
          </a:p>
        </p:txBody>
      </p:sp>
      <p:sp>
        <p:nvSpPr>
          <p:cNvPr id="16" name="Google Shape;786;p32">
            <a:extLst>
              <a:ext uri="{FF2B5EF4-FFF2-40B4-BE49-F238E27FC236}">
                <a16:creationId xmlns:a16="http://schemas.microsoft.com/office/drawing/2014/main" id="{0166659E-609D-B377-6ADC-834588D627AB}"/>
              </a:ext>
            </a:extLst>
          </p:cNvPr>
          <p:cNvSpPr/>
          <p:nvPr/>
        </p:nvSpPr>
        <p:spPr>
          <a:xfrm>
            <a:off x="59557" y="4808675"/>
            <a:ext cx="7409467" cy="179694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Retângulo 19"/>
          <p:cNvSpPr/>
          <p:nvPr/>
        </p:nvSpPr>
        <p:spPr>
          <a:xfrm>
            <a:off x="11184467" y="1538804"/>
            <a:ext cx="445029" cy="26322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E651AE96-2F87-CD98-D92E-993EA447004F}"/>
              </a:ext>
            </a:extLst>
          </p:cNvPr>
          <p:cNvSpPr txBox="1">
            <a:spLocks/>
          </p:cNvSpPr>
          <p:nvPr/>
        </p:nvSpPr>
        <p:spPr>
          <a:xfrm>
            <a:off x="11091583" y="1326705"/>
            <a:ext cx="962120" cy="68742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800" dirty="0"/>
              <a:t>59</a:t>
            </a:r>
          </a:p>
        </p:txBody>
      </p:sp>
      <p:sp>
        <p:nvSpPr>
          <p:cNvPr id="21" name="Título 1">
            <a:extLst>
              <a:ext uri="{FF2B5EF4-FFF2-40B4-BE49-F238E27FC236}">
                <a16:creationId xmlns:a16="http://schemas.microsoft.com/office/drawing/2014/main" id="{E651AE96-2F87-CD98-D92E-993EA447004F}"/>
              </a:ext>
            </a:extLst>
          </p:cNvPr>
          <p:cNvSpPr txBox="1">
            <a:spLocks/>
          </p:cNvSpPr>
          <p:nvPr/>
        </p:nvSpPr>
        <p:spPr>
          <a:xfrm>
            <a:off x="10365970" y="3973484"/>
            <a:ext cx="1263525" cy="291052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800" dirty="0">
                <a:latin typeface="Bahnschrift" panose="020B0502040204020203" pitchFamily="34" charset="0"/>
              </a:rPr>
              <a:t>Policlínicas/</a:t>
            </a:r>
          </a:p>
          <a:p>
            <a:pPr algn="ctr"/>
            <a:r>
              <a:rPr lang="pt-BR" sz="800" dirty="0">
                <a:latin typeface="Bahnschrift" panose="020B0502040204020203" pitchFamily="34" charset="0"/>
              </a:rPr>
              <a:t>Centros Especializados</a:t>
            </a:r>
          </a:p>
        </p:txBody>
      </p:sp>
    </p:spTree>
    <p:extLst>
      <p:ext uri="{BB962C8B-B14F-4D97-AF65-F5344CB8AC3E}">
        <p14:creationId xmlns:p14="http://schemas.microsoft.com/office/powerpoint/2010/main" val="1295449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123951" y="2493033"/>
            <a:ext cx="969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3. Produção de Serviços no SUS e Indicadores do PDS</a:t>
            </a:r>
          </a:p>
        </p:txBody>
      </p:sp>
    </p:spTree>
    <p:extLst>
      <p:ext uri="{BB962C8B-B14F-4D97-AF65-F5344CB8AC3E}">
        <p14:creationId xmlns:p14="http://schemas.microsoft.com/office/powerpoint/2010/main" val="241656582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18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133" y="244392"/>
            <a:ext cx="12357576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da Atenção Primária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Google Shape;784;p32">
            <a:extLst>
              <a:ext uri="{FF2B5EF4-FFF2-40B4-BE49-F238E27FC236}">
                <a16:creationId xmlns:a16="http://schemas.microsoft.com/office/drawing/2014/main" id="{423A56B4-7FF8-4CB3-4968-F8EA9BAC781C}"/>
              </a:ext>
            </a:extLst>
          </p:cNvPr>
          <p:cNvSpPr/>
          <p:nvPr/>
        </p:nvSpPr>
        <p:spPr>
          <a:xfrm>
            <a:off x="5652072" y="5040720"/>
            <a:ext cx="2253470" cy="119809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A0440EFA-D5FE-C624-F614-9FB3939C2CFB}"/>
              </a:ext>
            </a:extLst>
          </p:cNvPr>
          <p:cNvSpPr txBox="1"/>
          <p:nvPr/>
        </p:nvSpPr>
        <p:spPr>
          <a:xfrm>
            <a:off x="5709299" y="5093435"/>
            <a:ext cx="2157266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sym typeface="Wingdings 3" panose="05040102010807070707" pitchFamily="18" charset="2"/>
              </a:rPr>
              <a:t>Principais Atendimentos </a:t>
            </a:r>
          </a:p>
          <a:p>
            <a:pPr lvl="0" algn="ctr">
              <a:defRPr/>
            </a:pPr>
            <a:r>
              <a:rPr lang="pt-BR" sz="1100" dirty="0">
                <a:solidFill>
                  <a:prstClr val="black"/>
                </a:solidFill>
                <a:sym typeface="Wingdings 3" panose="05040102010807070707" pitchFamily="18" charset="2"/>
              </a:rPr>
              <a:t>Puericultura: 609.801</a:t>
            </a:r>
          </a:p>
          <a:p>
            <a:pPr lvl="0" algn="ctr">
              <a:defRPr/>
            </a:pPr>
            <a:r>
              <a:rPr lang="pt-BR" sz="1100" dirty="0">
                <a:solidFill>
                  <a:prstClr val="black"/>
                </a:solidFill>
                <a:sym typeface="Wingdings 3" panose="05040102010807070707" pitchFamily="18" charset="2"/>
              </a:rPr>
              <a:t>Hipertensão: 331.065</a:t>
            </a:r>
          </a:p>
          <a:p>
            <a:pPr lvl="0" algn="ctr">
              <a:defRPr/>
            </a:pPr>
            <a:r>
              <a:rPr lang="pt-BR" sz="1100" dirty="0">
                <a:solidFill>
                  <a:prstClr val="black"/>
                </a:solidFill>
                <a:sym typeface="Wingdings 3" panose="05040102010807070707" pitchFamily="18" charset="2"/>
              </a:rPr>
              <a:t>Pré-Natal: 212.963</a:t>
            </a:r>
          </a:p>
          <a:p>
            <a:pPr lvl="0" algn="ctr">
              <a:defRPr/>
            </a:pPr>
            <a:r>
              <a:rPr lang="pt-BR" sz="1100" dirty="0">
                <a:solidFill>
                  <a:prstClr val="black"/>
                </a:solidFill>
                <a:sym typeface="Wingdings 3" panose="05040102010807070707" pitchFamily="18" charset="2"/>
              </a:rPr>
              <a:t>Diabetes Mellitus : 195.439</a:t>
            </a:r>
          </a:p>
          <a:p>
            <a:pPr lvl="0" algn="ctr">
              <a:defRPr/>
            </a:pPr>
            <a:r>
              <a:rPr lang="pt-BR" sz="1100" dirty="0">
                <a:solidFill>
                  <a:prstClr val="black"/>
                </a:solidFill>
                <a:sym typeface="Wingdings 3" panose="05040102010807070707" pitchFamily="18" charset="2"/>
              </a:rPr>
              <a:t>Saúde Mental: 157.228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8FD86FC-90E0-D3BE-75D8-665888469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612" y="0"/>
            <a:ext cx="11651700" cy="298257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563E9B3-08FB-E52E-5FE9-924C2C75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612" y="1690688"/>
            <a:ext cx="12510812" cy="1794800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0" y="6579114"/>
            <a:ext cx="11412481" cy="25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0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</a:t>
            </a:r>
            <a:r>
              <a:rPr lang="pt-BR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Sistema de Informações em Saúde para Atenção Básica (SISAB). Dados fornecidos por SES/SUPLANS/CONS/DICS/GEPAP. Dados extraídos do em 09/02/2024. Dados sujeitos à alterações.</a:t>
            </a:r>
            <a:endParaRPr lang="pt-B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4040981A-021C-C7C9-4C4A-4C780D0CC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69" t="24120" r="39143" b="20115"/>
          <a:stretch/>
        </p:blipFill>
        <p:spPr>
          <a:xfrm>
            <a:off x="2475841" y="2850132"/>
            <a:ext cx="2474270" cy="1821850"/>
          </a:xfrm>
          <a:prstGeom prst="rect">
            <a:avLst/>
          </a:prstGeom>
        </p:spPr>
      </p:pic>
      <p:sp>
        <p:nvSpPr>
          <p:cNvPr id="38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5176232" y="2467607"/>
            <a:ext cx="2665765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1.118.981 atendimentos</a:t>
            </a:r>
            <a:endParaRPr lang="pt-BR" sz="1400" dirty="0">
              <a:latin typeface="+mj-lt"/>
            </a:endParaRPr>
          </a:p>
        </p:txBody>
      </p:sp>
      <p:sp>
        <p:nvSpPr>
          <p:cNvPr id="41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5163146" y="3666815"/>
            <a:ext cx="2727306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23,3% na Região Sudoeste</a:t>
            </a:r>
            <a:endParaRPr lang="pt-BR" sz="1400" dirty="0">
              <a:latin typeface="+mj-lt"/>
            </a:endParaRPr>
          </a:p>
        </p:txBody>
      </p:sp>
      <p:sp>
        <p:nvSpPr>
          <p:cNvPr id="19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5157957" y="1892668"/>
            <a:ext cx="2684040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+mj-lt"/>
              </a:rPr>
              <a:t>1.178.922 atend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imentos</a:t>
            </a:r>
            <a:endParaRPr lang="pt-BR" sz="1400" dirty="0">
              <a:latin typeface="+mj-lt"/>
            </a:endParaRPr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5149920" y="1319360"/>
            <a:ext cx="2700115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+mj-lt"/>
              </a:rPr>
              <a:t>1.103.224 atend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imentos</a:t>
            </a:r>
            <a:endParaRPr lang="pt-BR" sz="1400" dirty="0">
              <a:latin typeface="+mj-lt"/>
            </a:endParaRPr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976668" y="1217747"/>
            <a:ext cx="5346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900" dirty="0"/>
              <a:t>Atendimentos </a:t>
            </a:r>
          </a:p>
          <a:p>
            <a:r>
              <a:rPr lang="pt-BR" sz="2900" dirty="0"/>
              <a:t>individuais</a:t>
            </a:r>
          </a:p>
        </p:txBody>
      </p:sp>
      <p:cxnSp>
        <p:nvCxnSpPr>
          <p:cNvPr id="23" name="Conector: Curvo 17">
            <a:extLst>
              <a:ext uri="{FF2B5EF4-FFF2-40B4-BE49-F238E27FC236}">
                <a16:creationId xmlns:a16="http://schemas.microsoft.com/office/drawing/2014/main" id="{0AF0562C-DCEA-EB6B-432B-CAD73B24B3D3}"/>
              </a:ext>
            </a:extLst>
          </p:cNvPr>
          <p:cNvCxnSpPr>
            <a:cxnSpLocks/>
          </p:cNvCxnSpPr>
          <p:nvPr/>
        </p:nvCxnSpPr>
        <p:spPr>
          <a:xfrm rot="6360000" flipH="1" flipV="1">
            <a:off x="4356053" y="2140382"/>
            <a:ext cx="684000" cy="617889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5DBEECF1-91E7-DE34-EF39-0A4A8EC50A74}"/>
              </a:ext>
            </a:extLst>
          </p:cNvPr>
          <p:cNvCxnSpPr/>
          <p:nvPr/>
        </p:nvCxnSpPr>
        <p:spPr>
          <a:xfrm>
            <a:off x="4656303" y="3741810"/>
            <a:ext cx="432000" cy="0"/>
          </a:xfrm>
          <a:prstGeom prst="line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Curvo 23">
            <a:extLst>
              <a:ext uri="{FF2B5EF4-FFF2-40B4-BE49-F238E27FC236}">
                <a16:creationId xmlns:a16="http://schemas.microsoft.com/office/drawing/2014/main" id="{08C94A66-E7E1-93A6-BC5D-C9B220B620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324477" y="4937746"/>
            <a:ext cx="684000" cy="513322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ixaDeTexto 26"/>
          <p:cNvSpPr txBox="1"/>
          <p:nvPr/>
        </p:nvSpPr>
        <p:spPr>
          <a:xfrm>
            <a:off x="5190350" y="2461812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3º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5190565" y="1910647"/>
            <a:ext cx="4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177458" y="1390384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</a:t>
            </a:r>
          </a:p>
        </p:txBody>
      </p:sp>
      <p:sp>
        <p:nvSpPr>
          <p:cNvPr id="36" name="CaixaDeTexto 35"/>
          <p:cNvSpPr txBox="1"/>
          <p:nvPr/>
        </p:nvSpPr>
        <p:spPr>
          <a:xfrm>
            <a:off x="5201803" y="3660947"/>
            <a:ext cx="45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</a:t>
            </a:r>
          </a:p>
        </p:txBody>
      </p:sp>
      <p:sp>
        <p:nvSpPr>
          <p:cNvPr id="4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5163146" y="4259571"/>
            <a:ext cx="2702904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24% na Região Sudoeste</a:t>
            </a:r>
            <a:endParaRPr lang="pt-BR" sz="1400" dirty="0">
              <a:latin typeface="+mj-lt"/>
            </a:endParaRPr>
          </a:p>
        </p:txBody>
      </p:sp>
      <p:sp>
        <p:nvSpPr>
          <p:cNvPr id="44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5123286" y="3121093"/>
            <a:ext cx="2759748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23,5% na Região Sudoeste</a:t>
            </a:r>
            <a:endParaRPr lang="pt-BR" sz="1400" dirty="0">
              <a:latin typeface="+mj-lt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5042543" y="5996167"/>
            <a:ext cx="36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3º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5034506" y="5455100"/>
            <a:ext cx="45891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5056100" y="4865209"/>
            <a:ext cx="34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</a:t>
            </a:r>
          </a:p>
        </p:txBody>
      </p:sp>
      <p:sp>
        <p:nvSpPr>
          <p:cNvPr id="52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8189076" y="1898960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+mj-lt"/>
              </a:rPr>
              <a:t>3.402.657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 atend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+mj-lt"/>
              </a:rPr>
              <a:t>imentos</a:t>
            </a:r>
            <a:endParaRPr lang="pt-BR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487054" y="2908225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+mj-lt"/>
              </a:rPr>
              <a:t>3.106.402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 atend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+mj-lt"/>
              </a:rPr>
              <a:t>imentos</a:t>
            </a:r>
            <a:endParaRPr lang="pt-BR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10270706" y="2565486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7" name="Seta para Cima 6"/>
          <p:cNvSpPr/>
          <p:nvPr/>
        </p:nvSpPr>
        <p:spPr>
          <a:xfrm>
            <a:off x="10657510" y="1949524"/>
            <a:ext cx="252000" cy="396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0934923" y="1500211"/>
            <a:ext cx="104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9,5%</a:t>
            </a:r>
          </a:p>
        </p:txBody>
      </p:sp>
      <p:sp>
        <p:nvSpPr>
          <p:cNvPr id="42" name="CaixaDeTexto 41"/>
          <p:cNvSpPr txBox="1"/>
          <p:nvPr/>
        </p:nvSpPr>
        <p:spPr>
          <a:xfrm>
            <a:off x="5183236" y="3117945"/>
            <a:ext cx="34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5219068" y="4229060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3º</a:t>
            </a:r>
          </a:p>
        </p:txBody>
      </p:sp>
      <p:sp>
        <p:nvSpPr>
          <p:cNvPr id="39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8223489" y="3684661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0000"/>
                </a:solidFill>
                <a:latin typeface="+mj-lt"/>
              </a:rPr>
              <a:t>802.502</a:t>
            </a:r>
            <a:r>
              <a:rPr lang="pt-BR" sz="1400" dirty="0">
                <a:solidFill>
                  <a:srgbClr val="000000"/>
                </a:solidFill>
                <a:latin typeface="+mj-lt"/>
              </a:rPr>
              <a:t> atend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imentos</a:t>
            </a:r>
            <a:endParaRPr lang="pt-BR" sz="1400" dirty="0">
              <a:latin typeface="+mj-lt"/>
            </a:endParaRPr>
          </a:p>
        </p:txBody>
      </p:sp>
      <p:cxnSp>
        <p:nvCxnSpPr>
          <p:cNvPr id="45" name="Conector: Angulado 7">
            <a:extLst>
              <a:ext uri="{FF2B5EF4-FFF2-40B4-BE49-F238E27FC236}">
                <a16:creationId xmlns:a16="http://schemas.microsoft.com/office/drawing/2014/main" id="{A11B48C4-269C-584A-6B4A-B6EB558BB1E4}"/>
              </a:ext>
            </a:extLst>
          </p:cNvPr>
          <p:cNvCxnSpPr>
            <a:cxnSpLocks/>
          </p:cNvCxnSpPr>
          <p:nvPr/>
        </p:nvCxnSpPr>
        <p:spPr>
          <a:xfrm flipV="1">
            <a:off x="14086890" y="3271690"/>
            <a:ext cx="629226" cy="1477579"/>
          </a:xfrm>
          <a:prstGeom prst="bentConnector3">
            <a:avLst/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ector: Angulado 10">
            <a:extLst>
              <a:ext uri="{FF2B5EF4-FFF2-40B4-BE49-F238E27FC236}">
                <a16:creationId xmlns:a16="http://schemas.microsoft.com/office/drawing/2014/main" id="{8ED29DD8-0C9B-6286-DE22-18424802C697}"/>
              </a:ext>
            </a:extLst>
          </p:cNvPr>
          <p:cNvCxnSpPr>
            <a:cxnSpLocks/>
          </p:cNvCxnSpPr>
          <p:nvPr/>
        </p:nvCxnSpPr>
        <p:spPr>
          <a:xfrm flipV="1">
            <a:off x="14398942" y="4749269"/>
            <a:ext cx="317175" cy="1"/>
          </a:xfrm>
          <a:prstGeom prst="bentConnector3">
            <a:avLst>
              <a:gd name="adj1" fmla="val 50000"/>
            </a:avLst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Conector: Angulado 10">
            <a:extLst>
              <a:ext uri="{FF2B5EF4-FFF2-40B4-BE49-F238E27FC236}">
                <a16:creationId xmlns:a16="http://schemas.microsoft.com/office/drawing/2014/main" id="{8ED29DD8-0C9B-6286-DE22-18424802C697}"/>
              </a:ext>
            </a:extLst>
          </p:cNvPr>
          <p:cNvCxnSpPr>
            <a:cxnSpLocks/>
          </p:cNvCxnSpPr>
          <p:nvPr/>
        </p:nvCxnSpPr>
        <p:spPr>
          <a:xfrm rot="16200000" flipH="1">
            <a:off x="13816193" y="5332020"/>
            <a:ext cx="1482672" cy="317173"/>
          </a:xfrm>
          <a:prstGeom prst="bentConnector2">
            <a:avLst/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844176" y="1428594"/>
            <a:ext cx="344900" cy="1296937"/>
          </a:xfrm>
          <a:prstGeom prst="rect">
            <a:avLst/>
          </a:prstGeom>
        </p:spPr>
      </p:pic>
      <p:pic>
        <p:nvPicPr>
          <p:cNvPr id="56" name="Imagem 5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880967" y="3210325"/>
            <a:ext cx="344900" cy="1384675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5309464" y="5040720"/>
            <a:ext cx="344900" cy="124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276866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3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83133" y="244392"/>
            <a:ext cx="12357576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da Atenção Primária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6" name="Google Shape;784;p32">
            <a:extLst>
              <a:ext uri="{FF2B5EF4-FFF2-40B4-BE49-F238E27FC236}">
                <a16:creationId xmlns:a16="http://schemas.microsoft.com/office/drawing/2014/main" id="{423A56B4-7FF8-4CB3-4968-F8EA9BAC781C}"/>
              </a:ext>
            </a:extLst>
          </p:cNvPr>
          <p:cNvSpPr/>
          <p:nvPr/>
        </p:nvSpPr>
        <p:spPr>
          <a:xfrm>
            <a:off x="5433194" y="5044042"/>
            <a:ext cx="2694805" cy="119809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9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C8FD86FC-90E0-D3BE-75D8-665888469D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64612" y="0"/>
            <a:ext cx="11651700" cy="2982573"/>
          </a:xfrm>
          <a:prstGeom prst="rect">
            <a:avLst/>
          </a:prstGeom>
        </p:spPr>
      </p:pic>
      <p:pic>
        <p:nvPicPr>
          <p:cNvPr id="21" name="Imagem 20">
            <a:extLst>
              <a:ext uri="{FF2B5EF4-FFF2-40B4-BE49-F238E27FC236}">
                <a16:creationId xmlns:a16="http://schemas.microsoft.com/office/drawing/2014/main" id="{5563E9B3-08FB-E52E-5FE9-924C2C7570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764612" y="1690688"/>
            <a:ext cx="12510812" cy="1794800"/>
          </a:xfrm>
          <a:prstGeom prst="rect">
            <a:avLst/>
          </a:prstGeom>
        </p:spPr>
      </p:pic>
      <p:sp>
        <p:nvSpPr>
          <p:cNvPr id="29" name="Retângulo 28"/>
          <p:cNvSpPr/>
          <p:nvPr/>
        </p:nvSpPr>
        <p:spPr>
          <a:xfrm>
            <a:off x="0" y="6579114"/>
            <a:ext cx="11412481" cy="25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05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</a:t>
            </a:r>
            <a:r>
              <a:rPr lang="pt-BR" sz="105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Sistema de Informações em Saúde para Atenção Básica (SISAB). Dados fornecidos por SES/SUPLANS/CONS/DICS/GEPAP. Dados extraídos do em 09/02/2024. Dados sujeitos à alterações.</a:t>
            </a:r>
            <a:endParaRPr lang="pt-BR" sz="105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30" name="Imagem 29">
            <a:extLst>
              <a:ext uri="{FF2B5EF4-FFF2-40B4-BE49-F238E27FC236}">
                <a16:creationId xmlns:a16="http://schemas.microsoft.com/office/drawing/2014/main" id="{4040981A-021C-C7C9-4C4A-4C780D0CC44A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169" t="24120" r="39143" b="20115"/>
          <a:stretch/>
        </p:blipFill>
        <p:spPr>
          <a:xfrm>
            <a:off x="2217223" y="2850132"/>
            <a:ext cx="2474270" cy="1821850"/>
          </a:xfrm>
          <a:prstGeom prst="rect">
            <a:avLst/>
          </a:prstGeom>
        </p:spPr>
      </p:pic>
      <p:sp>
        <p:nvSpPr>
          <p:cNvPr id="38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901691" y="2510426"/>
            <a:ext cx="2628741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</a:rPr>
              <a:t>2.258.343 procedimentos</a:t>
            </a:r>
            <a:endParaRPr lang="pt-BR" sz="1400" dirty="0"/>
          </a:p>
        </p:txBody>
      </p:sp>
      <p:sp>
        <p:nvSpPr>
          <p:cNvPr id="41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904528" y="3676051"/>
            <a:ext cx="2727306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22,02% na Região Sudoeste</a:t>
            </a:r>
            <a:endParaRPr lang="pt-BR" sz="1400" dirty="0">
              <a:latin typeface="+mj-lt"/>
            </a:endParaRPr>
          </a:p>
        </p:txBody>
      </p:sp>
      <p:sp>
        <p:nvSpPr>
          <p:cNvPr id="19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919967" y="1972793"/>
            <a:ext cx="2628741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</a:rPr>
              <a:t>2.414.615</a:t>
            </a:r>
            <a:r>
              <a:rPr lang="pt-BR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1400" dirty="0">
                <a:solidFill>
                  <a:srgbClr val="000000"/>
                </a:solidFill>
              </a:rPr>
              <a:t>procedimentos</a:t>
            </a:r>
            <a:endParaRPr lang="pt-BR" sz="1400" dirty="0"/>
          </a:p>
        </p:txBody>
      </p: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919968" y="1390384"/>
            <a:ext cx="2644816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</a:rPr>
              <a:t>2.260.195</a:t>
            </a:r>
            <a:r>
              <a:rPr lang="pt-BR" sz="1400" dirty="0">
                <a:solidFill>
                  <a:srgbClr val="000000"/>
                </a:solidFill>
                <a:latin typeface="+mj-lt"/>
              </a:rPr>
              <a:t> </a:t>
            </a:r>
            <a:r>
              <a:rPr lang="pt-BR" sz="1400" dirty="0">
                <a:solidFill>
                  <a:srgbClr val="000000"/>
                </a:solidFill>
              </a:rPr>
              <a:t>procedimentos</a:t>
            </a:r>
            <a:endParaRPr lang="pt-BR" sz="1400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976668" y="1217747"/>
            <a:ext cx="53462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900" dirty="0"/>
              <a:t>Procedimentos</a:t>
            </a:r>
          </a:p>
        </p:txBody>
      </p:sp>
      <p:cxnSp>
        <p:nvCxnSpPr>
          <p:cNvPr id="23" name="Conector: Curvo 17">
            <a:extLst>
              <a:ext uri="{FF2B5EF4-FFF2-40B4-BE49-F238E27FC236}">
                <a16:creationId xmlns:a16="http://schemas.microsoft.com/office/drawing/2014/main" id="{0AF0562C-DCEA-EB6B-432B-CAD73B24B3D3}"/>
              </a:ext>
            </a:extLst>
          </p:cNvPr>
          <p:cNvCxnSpPr>
            <a:cxnSpLocks/>
          </p:cNvCxnSpPr>
          <p:nvPr/>
        </p:nvCxnSpPr>
        <p:spPr>
          <a:xfrm rot="6360000" flipH="1" flipV="1">
            <a:off x="4097435" y="2140382"/>
            <a:ext cx="684000" cy="617889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Conector reto 24">
            <a:extLst>
              <a:ext uri="{FF2B5EF4-FFF2-40B4-BE49-F238E27FC236}">
                <a16:creationId xmlns:a16="http://schemas.microsoft.com/office/drawing/2014/main" id="{5DBEECF1-91E7-DE34-EF39-0A4A8EC50A74}"/>
              </a:ext>
            </a:extLst>
          </p:cNvPr>
          <p:cNvCxnSpPr/>
          <p:nvPr/>
        </p:nvCxnSpPr>
        <p:spPr>
          <a:xfrm>
            <a:off x="4397685" y="3741810"/>
            <a:ext cx="432000" cy="0"/>
          </a:xfrm>
          <a:prstGeom prst="line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ector: Curvo 23">
            <a:extLst>
              <a:ext uri="{FF2B5EF4-FFF2-40B4-BE49-F238E27FC236}">
                <a16:creationId xmlns:a16="http://schemas.microsoft.com/office/drawing/2014/main" id="{08C94A66-E7E1-93A6-BC5D-C9B220B620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4065859" y="4937746"/>
            <a:ext cx="684000" cy="513322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904528" y="4287279"/>
            <a:ext cx="2702904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22,9% na Região Sudoeste</a:t>
            </a:r>
            <a:endParaRPr lang="pt-BR" sz="1400" dirty="0">
              <a:latin typeface="+mj-lt"/>
            </a:endParaRPr>
          </a:p>
        </p:txBody>
      </p:sp>
      <p:sp>
        <p:nvSpPr>
          <p:cNvPr id="44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904528" y="3121093"/>
            <a:ext cx="2719888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</a:rPr>
              <a:t>21,5% 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na Região Sudoeste</a:t>
            </a:r>
            <a:endParaRPr lang="pt-BR" sz="1400" dirty="0">
              <a:latin typeface="+mj-lt"/>
            </a:endParaRPr>
          </a:p>
        </p:txBody>
      </p:sp>
      <p:sp>
        <p:nvSpPr>
          <p:cNvPr id="48" name="CaixaDeTexto 47"/>
          <p:cNvSpPr txBox="1"/>
          <p:nvPr/>
        </p:nvSpPr>
        <p:spPr>
          <a:xfrm>
            <a:off x="4857393" y="5942965"/>
            <a:ext cx="369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3º</a:t>
            </a:r>
          </a:p>
        </p:txBody>
      </p:sp>
      <p:sp>
        <p:nvSpPr>
          <p:cNvPr id="49" name="CaixaDeTexto 48"/>
          <p:cNvSpPr txBox="1"/>
          <p:nvPr/>
        </p:nvSpPr>
        <p:spPr>
          <a:xfrm>
            <a:off x="4864668" y="5429007"/>
            <a:ext cx="36270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2º</a:t>
            </a:r>
          </a:p>
        </p:txBody>
      </p:sp>
      <p:sp>
        <p:nvSpPr>
          <p:cNvPr id="50" name="CaixaDeTexto 49"/>
          <p:cNvSpPr txBox="1"/>
          <p:nvPr/>
        </p:nvSpPr>
        <p:spPr>
          <a:xfrm>
            <a:off x="4904528" y="4961568"/>
            <a:ext cx="34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1º</a:t>
            </a:r>
          </a:p>
        </p:txBody>
      </p:sp>
      <p:sp>
        <p:nvSpPr>
          <p:cNvPr id="4" name="Chave Direita 3"/>
          <p:cNvSpPr/>
          <p:nvPr/>
        </p:nvSpPr>
        <p:spPr>
          <a:xfrm>
            <a:off x="5192959" y="5083989"/>
            <a:ext cx="134419" cy="1107996"/>
          </a:xfrm>
          <a:prstGeom prst="rightBrace">
            <a:avLst/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7901429" y="2018755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+mj-lt"/>
              </a:rPr>
              <a:t>6.936.770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 </a:t>
            </a:r>
            <a:r>
              <a:rPr lang="pt-BR" sz="1400" dirty="0">
                <a:solidFill>
                  <a:schemeClr val="tx1"/>
                </a:solidFill>
              </a:rPr>
              <a:t>procedimentos</a:t>
            </a:r>
          </a:p>
        </p:txBody>
      </p:sp>
      <p:sp>
        <p:nvSpPr>
          <p:cNvPr id="5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228436" y="2908225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chemeClr val="tx1"/>
                </a:solidFill>
                <a:latin typeface="+mj-lt"/>
              </a:rPr>
              <a:t>6.301.510</a:t>
            </a:r>
            <a:r>
              <a:rPr lang="pt-BR" sz="1400" dirty="0">
                <a:solidFill>
                  <a:schemeClr val="tx1"/>
                </a:solidFill>
                <a:latin typeface="+mj-lt"/>
              </a:rPr>
              <a:t> atend</a:t>
            </a:r>
            <a:r>
              <a:rPr lang="pt-BR" sz="1400" b="0" i="0" u="none" strike="noStrike" baseline="0" dirty="0">
                <a:solidFill>
                  <a:schemeClr val="tx1"/>
                </a:solidFill>
                <a:latin typeface="+mj-lt"/>
              </a:rPr>
              <a:t>imentos</a:t>
            </a:r>
            <a:endParaRPr lang="pt-BR" sz="1400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54" name="CaixaDeTexto 53"/>
          <p:cNvSpPr txBox="1"/>
          <p:nvPr/>
        </p:nvSpPr>
        <p:spPr>
          <a:xfrm>
            <a:off x="10012088" y="2565486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7" name="Seta para Cima 6"/>
          <p:cNvSpPr/>
          <p:nvPr/>
        </p:nvSpPr>
        <p:spPr>
          <a:xfrm>
            <a:off x="10334239" y="1958760"/>
            <a:ext cx="252000" cy="396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0586239" y="1500522"/>
            <a:ext cx="104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10,1%</a:t>
            </a:r>
          </a:p>
        </p:txBody>
      </p: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A0440EFA-D5FE-C624-F614-9FB3939C2CFB}"/>
              </a:ext>
            </a:extLst>
          </p:cNvPr>
          <p:cNvSpPr txBox="1"/>
          <p:nvPr/>
        </p:nvSpPr>
        <p:spPr>
          <a:xfrm>
            <a:off x="5440502" y="5083674"/>
            <a:ext cx="2687498" cy="110799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sym typeface="Wingdings 3" panose="05040102010807070707" pitchFamily="18" charset="2"/>
              </a:rPr>
              <a:t>Principais Procedimentos </a:t>
            </a:r>
          </a:p>
          <a:p>
            <a:r>
              <a:rPr lang="pt-BR" sz="1100" dirty="0">
                <a:solidFill>
                  <a:srgbClr val="000000"/>
                </a:solidFill>
                <a:latin typeface="Calibri" panose="020F0502020204030204" pitchFamily="34" charset="0"/>
              </a:rPr>
              <a:t>Aferição de Pressão Arterial:  1.798.090</a:t>
            </a:r>
          </a:p>
          <a:p>
            <a:r>
              <a:rPr lang="pt-BR" sz="1100" dirty="0">
                <a:solidFill>
                  <a:srgbClr val="000000"/>
                </a:solidFill>
                <a:latin typeface="Calibri" panose="020F0502020204030204" pitchFamily="34" charset="0"/>
              </a:rPr>
              <a:t>Glicemia Capilar:  242.038	</a:t>
            </a:r>
          </a:p>
          <a:p>
            <a:r>
              <a:rPr lang="pt-BR" sz="1100" dirty="0">
                <a:solidFill>
                  <a:srgbClr val="000000"/>
                </a:solidFill>
                <a:latin typeface="Calibri" panose="020F0502020204030204" pitchFamily="34" charset="0"/>
              </a:rPr>
              <a:t>Adm. de Medicação Intramuscular: 131.718</a:t>
            </a:r>
          </a:p>
          <a:p>
            <a:r>
              <a:rPr lang="pt-BR" sz="1100" dirty="0">
                <a:solidFill>
                  <a:srgbClr val="000000"/>
                </a:solidFill>
                <a:latin typeface="Calibri" panose="020F0502020204030204" pitchFamily="34" charset="0"/>
              </a:rPr>
              <a:t>Coleta de Exame Laboratorial:  110.053</a:t>
            </a:r>
          </a:p>
          <a:p>
            <a:r>
              <a:rPr lang="pt-BR" sz="1100" dirty="0" err="1">
                <a:solidFill>
                  <a:srgbClr val="000000"/>
                </a:solidFill>
                <a:latin typeface="Calibri" panose="020F0502020204030204" pitchFamily="34" charset="0"/>
              </a:rPr>
              <a:t>Citopatológico</a:t>
            </a:r>
            <a:r>
              <a:rPr lang="pt-BR" sz="1100" dirty="0">
                <a:solidFill>
                  <a:srgbClr val="000000"/>
                </a:solidFill>
                <a:latin typeface="Calibri" panose="020F0502020204030204" pitchFamily="34" charset="0"/>
              </a:rPr>
              <a:t>:  81.019	</a:t>
            </a:r>
          </a:p>
        </p:txBody>
      </p:sp>
      <p:sp>
        <p:nvSpPr>
          <p:cNvPr id="40" name="CaixaDeTexto 39"/>
          <p:cNvSpPr txBox="1"/>
          <p:nvPr/>
        </p:nvSpPr>
        <p:spPr>
          <a:xfrm>
            <a:off x="4894787" y="2469972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3º</a:t>
            </a:r>
          </a:p>
        </p:txBody>
      </p:sp>
      <p:sp>
        <p:nvSpPr>
          <p:cNvPr id="45" name="CaixaDeTexto 44"/>
          <p:cNvSpPr txBox="1"/>
          <p:nvPr/>
        </p:nvSpPr>
        <p:spPr>
          <a:xfrm>
            <a:off x="4895002" y="1954319"/>
            <a:ext cx="401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</a:t>
            </a:r>
          </a:p>
        </p:txBody>
      </p:sp>
      <p:sp>
        <p:nvSpPr>
          <p:cNvPr id="46" name="CaixaDeTexto 45"/>
          <p:cNvSpPr txBox="1"/>
          <p:nvPr/>
        </p:nvSpPr>
        <p:spPr>
          <a:xfrm>
            <a:off x="4881895" y="1371910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</a:t>
            </a:r>
          </a:p>
        </p:txBody>
      </p:sp>
      <p:sp>
        <p:nvSpPr>
          <p:cNvPr id="47" name="CaixaDeTexto 46"/>
          <p:cNvSpPr txBox="1"/>
          <p:nvPr/>
        </p:nvSpPr>
        <p:spPr>
          <a:xfrm>
            <a:off x="4906240" y="3642473"/>
            <a:ext cx="45209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2º</a:t>
            </a:r>
          </a:p>
        </p:txBody>
      </p:sp>
      <p:sp>
        <p:nvSpPr>
          <p:cNvPr id="56" name="CaixaDeTexto 55"/>
          <p:cNvSpPr txBox="1"/>
          <p:nvPr/>
        </p:nvSpPr>
        <p:spPr>
          <a:xfrm>
            <a:off x="4887673" y="3099471"/>
            <a:ext cx="341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1º</a:t>
            </a:r>
          </a:p>
        </p:txBody>
      </p:sp>
      <p:sp>
        <p:nvSpPr>
          <p:cNvPr id="57" name="CaixaDeTexto 56"/>
          <p:cNvSpPr txBox="1"/>
          <p:nvPr/>
        </p:nvSpPr>
        <p:spPr>
          <a:xfrm>
            <a:off x="4923505" y="4256766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3º</a:t>
            </a:r>
          </a:p>
        </p:txBody>
      </p:sp>
      <p:sp>
        <p:nvSpPr>
          <p:cNvPr id="42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7958132" y="3705374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0000"/>
                </a:solidFill>
                <a:latin typeface="+mj-lt"/>
              </a:rPr>
              <a:t>1.534.801</a:t>
            </a:r>
            <a:r>
              <a:rPr lang="pt-BR" sz="1400" dirty="0">
                <a:solidFill>
                  <a:srgbClr val="000000"/>
                </a:solidFill>
                <a:latin typeface="+mj-lt"/>
              </a:rPr>
              <a:t> proced</a:t>
            </a:r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imentos</a:t>
            </a:r>
            <a:endParaRPr lang="pt-BR" sz="1400" dirty="0">
              <a:latin typeface="+mj-lt"/>
            </a:endParaRPr>
          </a:p>
        </p:txBody>
      </p:sp>
      <p:pic>
        <p:nvPicPr>
          <p:cNvPr id="58" name="Imagem 5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555397" y="1552019"/>
            <a:ext cx="344900" cy="1296937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7613232" y="3207497"/>
            <a:ext cx="344900" cy="1384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2898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3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521" y="261213"/>
            <a:ext cx="12357576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- Procedimentos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677213" y="1463618"/>
            <a:ext cx="3390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900" dirty="0"/>
              <a:t>Atenção Primária</a:t>
            </a:r>
          </a:p>
        </p:txBody>
      </p:sp>
      <p:sp>
        <p:nvSpPr>
          <p:cNvPr id="36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7716727" y="1452287"/>
            <a:ext cx="339027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900" dirty="0"/>
              <a:t>Atenção Primária</a:t>
            </a:r>
          </a:p>
        </p:txBody>
      </p:sp>
      <p:pic>
        <p:nvPicPr>
          <p:cNvPr id="37" name="Imagem 3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2898937"/>
            <a:ext cx="5880977" cy="2243522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2306588" y="2439296"/>
            <a:ext cx="1638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Procedimentos</a:t>
            </a: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70195" y="2898937"/>
            <a:ext cx="5882400" cy="2219722"/>
          </a:xfrm>
          <a:prstGeom prst="rect">
            <a:avLst/>
          </a:prstGeom>
        </p:spPr>
      </p:pic>
      <p:sp>
        <p:nvSpPr>
          <p:cNvPr id="28" name="CaixaDeTexto 27"/>
          <p:cNvSpPr txBox="1"/>
          <p:nvPr/>
        </p:nvSpPr>
        <p:spPr>
          <a:xfrm>
            <a:off x="8476786" y="2439296"/>
            <a:ext cx="16384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solidFill>
                  <a:schemeClr val="tx2">
                    <a:lumMod val="60000"/>
                    <a:lumOff val="40000"/>
                  </a:schemeClr>
                </a:solidFill>
              </a:rPr>
              <a:t>Atendimentos</a:t>
            </a:r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0782" y="1516827"/>
            <a:ext cx="1261023" cy="1261023"/>
          </a:xfrm>
          <a:prstGeom prst="rect">
            <a:avLst/>
          </a:prstGeom>
        </p:spPr>
      </p:pic>
      <p:sp>
        <p:nvSpPr>
          <p:cNvPr id="19" name="CaixaDeTexto 18"/>
          <p:cNvSpPr txBox="1"/>
          <p:nvPr/>
        </p:nvSpPr>
        <p:spPr>
          <a:xfrm>
            <a:off x="8787285" y="6243352"/>
            <a:ext cx="497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Comparativos entre os anos de 2023 e 2020.</a:t>
            </a:r>
          </a:p>
        </p:txBody>
      </p:sp>
    </p:spTree>
    <p:extLst>
      <p:ext uri="{BB962C8B-B14F-4D97-AF65-F5344CB8AC3E}">
        <p14:creationId xmlns:p14="http://schemas.microsoft.com/office/powerpoint/2010/main" val="11122943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358DFD1-4E63-8DCD-2CB3-E5A982D0E7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8213" y="53958"/>
            <a:ext cx="10515600" cy="1325563"/>
          </a:xfrm>
        </p:spPr>
        <p:txBody>
          <a:bodyPr/>
          <a:lstStyle/>
          <a:p>
            <a:r>
              <a:rPr lang="pt-BR" dirty="0"/>
              <a:t>Indicadores do PREVINE Brasil</a:t>
            </a:r>
            <a:br>
              <a:rPr lang="pt-BR" dirty="0"/>
            </a:br>
            <a:endParaRPr lang="pt-BR" sz="3600" dirty="0">
              <a:solidFill>
                <a:srgbClr val="0070C0"/>
              </a:solidFill>
            </a:endParaRPr>
          </a:p>
        </p:txBody>
      </p:sp>
      <p:sp>
        <p:nvSpPr>
          <p:cNvPr id="6" name="CaixaDeTexto 87"/>
          <p:cNvSpPr txBox="1"/>
          <p:nvPr/>
        </p:nvSpPr>
        <p:spPr>
          <a:xfrm>
            <a:off x="17315" y="6270549"/>
            <a:ext cx="13097437" cy="955862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ctr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rtl="0" eaLnBrk="1" latinLnBrk="0" hangingPunct="1"/>
            <a:r>
              <a:rPr lang="pt-BR" sz="1050" b="1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Fonte:</a:t>
            </a:r>
            <a:r>
              <a:rPr lang="pt-BR" sz="1050" dirty="0">
                <a:solidFill>
                  <a:schemeClr val="dk1"/>
                </a:solidFill>
                <a:effectLst/>
                <a:latin typeface="+mn-lt"/>
                <a:ea typeface="+mn-ea"/>
                <a:cs typeface="+mn-cs"/>
              </a:rPr>
              <a:t> Sistema de Informações em Saúde para Atenção Básica (SISAB). Dados fornecidos por SES/SUPLANS/CONS/DICS/GEPAP. Dados extraído em 01/01/2024.</a:t>
            </a:r>
            <a:endParaRPr lang="pt-BR" sz="800" dirty="0">
              <a:effectLst/>
            </a:endParaRPr>
          </a:p>
        </p:txBody>
      </p:sp>
      <p:grpSp>
        <p:nvGrpSpPr>
          <p:cNvPr id="11" name="Agrupar 10"/>
          <p:cNvGrpSpPr/>
          <p:nvPr/>
        </p:nvGrpSpPr>
        <p:grpSpPr>
          <a:xfrm>
            <a:off x="1294226" y="743732"/>
            <a:ext cx="10789921" cy="5938421"/>
            <a:chOff x="492368" y="992373"/>
            <a:chExt cx="11571012" cy="6532056"/>
          </a:xfrm>
        </p:grpSpPr>
        <p:pic>
          <p:nvPicPr>
            <p:cNvPr id="3" name="Imagem 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92369" y="992373"/>
              <a:ext cx="11571011" cy="3250718"/>
            </a:xfrm>
            <a:prstGeom prst="rect">
              <a:avLst/>
            </a:prstGeom>
          </p:spPr>
        </p:pic>
        <p:pic>
          <p:nvPicPr>
            <p:cNvPr id="8" name="Imagem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492368" y="4251663"/>
              <a:ext cx="11571011" cy="327276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60884557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7372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190562F9-E0CE-8E34-374D-60CA6F3B4E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7372"/>
            <a:ext cx="10515600" cy="1325563"/>
          </a:xfrm>
        </p:spPr>
        <p:txBody>
          <a:bodyPr/>
          <a:lstStyle/>
          <a:p>
            <a:r>
              <a:rPr lang="pt-BR" dirty="0"/>
              <a:t>Indicador Sintético – Previne Brasil</a:t>
            </a:r>
          </a:p>
        </p:txBody>
      </p:sp>
      <p:sp>
        <p:nvSpPr>
          <p:cNvPr id="6" name="Retângulo 5"/>
          <p:cNvSpPr/>
          <p:nvPr/>
        </p:nvSpPr>
        <p:spPr>
          <a:xfrm>
            <a:off x="2709" y="6568606"/>
            <a:ext cx="11572875" cy="2575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pt-BR" sz="1000" b="1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</a:t>
            </a:r>
            <a:r>
              <a:rPr lang="pt-BR" sz="1000" dirty="0">
                <a:solidFill>
                  <a:srgbClr val="00000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Sistema de Informações em Saúde para Atenção Básica (SISAB). Dados fornecidos por SES/SUPLANS/CONS/DICS/GEPAP. Dados extraídos do em 01/01/2024.</a:t>
            </a:r>
            <a:endParaRPr lang="pt-BR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7" name="Google Shape;784;p32">
            <a:extLst>
              <a:ext uri="{FF2B5EF4-FFF2-40B4-BE49-F238E27FC236}">
                <a16:creationId xmlns:a16="http://schemas.microsoft.com/office/drawing/2014/main" id="{45FCC53E-BF5D-0722-C58B-50ECFD9541A7}"/>
              </a:ext>
            </a:extLst>
          </p:cNvPr>
          <p:cNvSpPr/>
          <p:nvPr/>
        </p:nvSpPr>
        <p:spPr>
          <a:xfrm>
            <a:off x="360991" y="1453708"/>
            <a:ext cx="3026644" cy="392509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</a:t>
            </a:r>
          </a:p>
        </p:txBody>
      </p:sp>
      <p:sp>
        <p:nvSpPr>
          <p:cNvPr id="8" name="Google Shape;786;p32">
            <a:extLst>
              <a:ext uri="{FF2B5EF4-FFF2-40B4-BE49-F238E27FC236}">
                <a16:creationId xmlns:a16="http://schemas.microsoft.com/office/drawing/2014/main" id="{4F37E790-B8CD-6BED-091A-0CBA62EDC94B}"/>
              </a:ext>
            </a:extLst>
          </p:cNvPr>
          <p:cNvSpPr/>
          <p:nvPr/>
        </p:nvSpPr>
        <p:spPr>
          <a:xfrm>
            <a:off x="297000" y="1380220"/>
            <a:ext cx="3024795" cy="392509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672D04A8-C306-92AB-B3F7-679F16738E4A}"/>
              </a:ext>
            </a:extLst>
          </p:cNvPr>
          <p:cNvSpPr txBox="1"/>
          <p:nvPr/>
        </p:nvSpPr>
        <p:spPr>
          <a:xfrm>
            <a:off x="432130" y="1463442"/>
            <a:ext cx="2884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O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 indicador  varia de 0 a 10. 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  <a:sym typeface="Wingdings 3" panose="05040102010807070707" pitchFamily="18" charset="2"/>
            </a:endParaRP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87341" y="1763107"/>
            <a:ext cx="8019685" cy="3862044"/>
          </a:xfrm>
          <a:prstGeom prst="rect">
            <a:avLst/>
          </a:prstGeom>
        </p:spPr>
      </p:pic>
      <p:sp>
        <p:nvSpPr>
          <p:cNvPr id="19" name="Retângulo Arredondado 18"/>
          <p:cNvSpPr/>
          <p:nvPr/>
        </p:nvSpPr>
        <p:spPr>
          <a:xfrm>
            <a:off x="7741919" y="1965565"/>
            <a:ext cx="4267200" cy="3790801"/>
          </a:xfrm>
          <a:prstGeom prst="roundRect">
            <a:avLst/>
          </a:prstGeom>
          <a:noFill/>
          <a:ln w="19050"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18" name="Imagem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8739" y="2976654"/>
            <a:ext cx="6076442" cy="2741215"/>
          </a:xfrm>
          <a:prstGeom prst="rect">
            <a:avLst/>
          </a:prstGeom>
        </p:spPr>
      </p:pic>
      <p:sp>
        <p:nvSpPr>
          <p:cNvPr id="20" name="CaixaDeTexto 19">
            <a:extLst>
              <a:ext uri="{FF2B5EF4-FFF2-40B4-BE49-F238E27FC236}">
                <a16:creationId xmlns:a16="http://schemas.microsoft.com/office/drawing/2014/main" id="{672D04A8-C306-92AB-B3F7-679F16738E4A}"/>
              </a:ext>
            </a:extLst>
          </p:cNvPr>
          <p:cNvSpPr txBox="1"/>
          <p:nvPr/>
        </p:nvSpPr>
        <p:spPr>
          <a:xfrm>
            <a:off x="8866381" y="2005470"/>
            <a:ext cx="288436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Evolução</a:t>
            </a:r>
            <a:r>
              <a:rPr kumimoji="0" lang="pt-BR" sz="16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 do Indicador</a:t>
            </a:r>
            <a:endParaRPr kumimoji="0" lang="pt-BR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  <a:sym typeface="Wingdings 3" panose="05040102010807070707" pitchFamily="18" charset="2"/>
            </a:endParaRPr>
          </a:p>
        </p:txBody>
      </p:sp>
      <p:pic>
        <p:nvPicPr>
          <p:cNvPr id="24" name="Imagem 23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artisticGlowEdges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rot="3775174">
            <a:off x="9108823" y="2800727"/>
            <a:ext cx="782967" cy="1236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20714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9CB91E00-0B15-466E-5AE8-DC6A3804E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935020949"/>
              </p:ext>
            </p:extLst>
          </p:nvPr>
        </p:nvGraphicFramePr>
        <p:xfrm>
          <a:off x="7960891" y="3265022"/>
          <a:ext cx="4203686" cy="248026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7D450E5B-5FF7-89FF-C03C-ABDD8F47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0609457"/>
              </p:ext>
            </p:extLst>
          </p:nvPr>
        </p:nvGraphicFramePr>
        <p:xfrm>
          <a:off x="3940840" y="3221645"/>
          <a:ext cx="4174628" cy="25571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A4D37C87-8EAE-D5FF-CCDE-7E14C90C4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796999554"/>
              </p:ext>
            </p:extLst>
          </p:nvPr>
        </p:nvGraphicFramePr>
        <p:xfrm>
          <a:off x="-108269" y="3222173"/>
          <a:ext cx="4210717" cy="26234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20381" y="21376"/>
            <a:ext cx="10515600" cy="1325563"/>
          </a:xfrm>
        </p:spPr>
        <p:txBody>
          <a:bodyPr/>
          <a:lstStyle/>
          <a:p>
            <a:r>
              <a:rPr lang="pt-BR" dirty="0"/>
              <a:t>Indicadores - APS</a:t>
            </a:r>
          </a:p>
        </p:txBody>
      </p:sp>
      <p:sp>
        <p:nvSpPr>
          <p:cNvPr id="5" name="Google Shape;784;p32">
            <a:extLst>
              <a:ext uri="{FF2B5EF4-FFF2-40B4-BE49-F238E27FC236}">
                <a16:creationId xmlns:a16="http://schemas.microsoft.com/office/drawing/2014/main" id="{7FD220F0-1877-1FF9-E7DF-6348AAC099C2}"/>
              </a:ext>
            </a:extLst>
          </p:cNvPr>
          <p:cNvSpPr/>
          <p:nvPr/>
        </p:nvSpPr>
        <p:spPr>
          <a:xfrm>
            <a:off x="4390432" y="1065541"/>
            <a:ext cx="3578845" cy="52984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6" name="Google Shape;786;p32">
            <a:extLst>
              <a:ext uri="{FF2B5EF4-FFF2-40B4-BE49-F238E27FC236}">
                <a16:creationId xmlns:a16="http://schemas.microsoft.com/office/drawing/2014/main" id="{B1084DA6-E48B-ACF2-D855-72219B625AB2}"/>
              </a:ext>
            </a:extLst>
          </p:cNvPr>
          <p:cNvSpPr/>
          <p:nvPr/>
        </p:nvSpPr>
        <p:spPr>
          <a:xfrm>
            <a:off x="4326443" y="992053"/>
            <a:ext cx="3578845" cy="52984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1DFC0112-19E2-3FB4-1C0D-4697DF1D9795}"/>
              </a:ext>
            </a:extLst>
          </p:cNvPr>
          <p:cNvSpPr txBox="1"/>
          <p:nvPr/>
        </p:nvSpPr>
        <p:spPr>
          <a:xfrm>
            <a:off x="4511305" y="1065541"/>
            <a:ext cx="322755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400" b="1" dirty="0"/>
              <a:t>COBERTURAS</a:t>
            </a:r>
          </a:p>
        </p:txBody>
      </p:sp>
      <p:sp>
        <p:nvSpPr>
          <p:cNvPr id="8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442800" y="1957157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9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378811" y="1883669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563673" y="2039045"/>
            <a:ext cx="3227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Equipes Estratégia de Saúde da Família - eSF</a:t>
            </a:r>
          </a:p>
        </p:txBody>
      </p:sp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4242951" y="1965705"/>
            <a:ext cx="3991204" cy="91804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4178962" y="1878362"/>
            <a:ext cx="3991204" cy="91804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4535925" y="1992793"/>
            <a:ext cx="34333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Equipes de Núcleo Ampliado de Saúde da Família - NASF</a:t>
            </a:r>
          </a:p>
        </p:txBody>
      </p:sp>
      <p:sp>
        <p:nvSpPr>
          <p:cNvPr id="14" name="Google Shape;784;p32">
            <a:extLst>
              <a:ext uri="{FF2B5EF4-FFF2-40B4-BE49-F238E27FC236}">
                <a16:creationId xmlns:a16="http://schemas.microsoft.com/office/drawing/2014/main" id="{A97F5EC4-7BF6-9547-F2B6-9FACEC5B6AB3}"/>
              </a:ext>
            </a:extLst>
          </p:cNvPr>
          <p:cNvSpPr/>
          <p:nvPr/>
        </p:nvSpPr>
        <p:spPr>
          <a:xfrm>
            <a:off x="8381636" y="1943600"/>
            <a:ext cx="3578845" cy="91804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15" name="Google Shape;786;p32">
            <a:extLst>
              <a:ext uri="{FF2B5EF4-FFF2-40B4-BE49-F238E27FC236}">
                <a16:creationId xmlns:a16="http://schemas.microsoft.com/office/drawing/2014/main" id="{D3A81D5C-6F26-C760-87C6-3DA11D63F2B1}"/>
              </a:ext>
            </a:extLst>
          </p:cNvPr>
          <p:cNvSpPr/>
          <p:nvPr/>
        </p:nvSpPr>
        <p:spPr>
          <a:xfrm>
            <a:off x="8317647" y="1870112"/>
            <a:ext cx="3578845" cy="91804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23105E96-9EF0-3A2A-F93B-206C5E50E17A}"/>
              </a:ext>
            </a:extLst>
          </p:cNvPr>
          <p:cNvSpPr txBox="1"/>
          <p:nvPr/>
        </p:nvSpPr>
        <p:spPr>
          <a:xfrm>
            <a:off x="8502509" y="2011840"/>
            <a:ext cx="3227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Equipes de Saúde Bucal - eSB</a:t>
            </a:r>
          </a:p>
        </p:txBody>
      </p:sp>
      <p:cxnSp>
        <p:nvCxnSpPr>
          <p:cNvPr id="18" name="Conector: Angulado 17">
            <a:extLst>
              <a:ext uri="{FF2B5EF4-FFF2-40B4-BE49-F238E27FC236}">
                <a16:creationId xmlns:a16="http://schemas.microsoft.com/office/drawing/2014/main" id="{C491F3C6-5A73-B9FA-6D54-5BB6AE6B089B}"/>
              </a:ext>
            </a:extLst>
          </p:cNvPr>
          <p:cNvCxnSpPr>
            <a:cxnSpLocks/>
            <a:stCxn id="7" idx="2"/>
            <a:endCxn id="9" idx="0"/>
          </p:cNvCxnSpPr>
          <p:nvPr/>
        </p:nvCxnSpPr>
        <p:spPr>
          <a:xfrm rot="5400000">
            <a:off x="3968426" y="-272986"/>
            <a:ext cx="356463" cy="3956846"/>
          </a:xfrm>
          <a:prstGeom prst="bentConnector3">
            <a:avLst/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Conector: Angulado 19">
            <a:extLst>
              <a:ext uri="{FF2B5EF4-FFF2-40B4-BE49-F238E27FC236}">
                <a16:creationId xmlns:a16="http://schemas.microsoft.com/office/drawing/2014/main" id="{DBADE37A-E145-3A05-FA2C-D07CB23C512C}"/>
              </a:ext>
            </a:extLst>
          </p:cNvPr>
          <p:cNvCxnSpPr>
            <a:cxnSpLocks/>
            <a:stCxn id="6" idx="2"/>
            <a:endCxn id="15" idx="0"/>
          </p:cNvCxnSpPr>
          <p:nvPr/>
        </p:nvCxnSpPr>
        <p:spPr>
          <a:xfrm rot="16200000" flipH="1">
            <a:off x="7937361" y="-299597"/>
            <a:ext cx="348214" cy="3991204"/>
          </a:xfrm>
          <a:prstGeom prst="bentConnector3">
            <a:avLst>
              <a:gd name="adj1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tângulo 24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267298" y="2903952"/>
            <a:ext cx="318869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100" dirty="0">
                <a:latin typeface="Candara" panose="020E0502030303020204" pitchFamily="34" charset="0"/>
              </a:rPr>
              <a:t>-melhor 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NÃO</a:t>
            </a:r>
          </a:p>
        </p:txBody>
      </p:sp>
      <p:sp>
        <p:nvSpPr>
          <p:cNvPr id="33" name="Retângulo 32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178962" y="2926322"/>
            <a:ext cx="32191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100" dirty="0">
                <a:latin typeface="Candara" panose="020E0502030303020204" pitchFamily="34" charset="0"/>
              </a:rPr>
              <a:t>-melhor 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NÃO </a:t>
            </a:r>
          </a:p>
        </p:txBody>
      </p:sp>
      <p:sp>
        <p:nvSpPr>
          <p:cNvPr id="34" name="Retângulo 3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317647" y="2919294"/>
            <a:ext cx="324960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100" dirty="0">
                <a:latin typeface="Candara" panose="020E0502030303020204" pitchFamily="34" charset="0"/>
              </a:rPr>
              <a:t>-melhor 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NÃO 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109181" y="5810526"/>
            <a:ext cx="388101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/>
              <a:t>Obs.: </a:t>
            </a:r>
            <a:r>
              <a:rPr lang="pt-BR" sz="1200" dirty="0"/>
              <a:t>Este indicador teve sua metodologia de cálculo modificada pela Nota Técnica do Ministério da Saúde n° 301/2022. Na nova fonte de dados (e-</a:t>
            </a:r>
            <a:r>
              <a:rPr lang="pt-BR" sz="1200" dirty="0" err="1"/>
              <a:t>GestorAB</a:t>
            </a:r>
            <a:r>
              <a:rPr lang="pt-BR" sz="1200" dirty="0"/>
              <a:t>), não existe disponibilidade da Cobertura do ano de 2020.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4109639" y="5800898"/>
            <a:ext cx="40819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/>
              <a:t>Obs.: </a:t>
            </a:r>
            <a:r>
              <a:rPr lang="pt-BR" sz="1200" dirty="0"/>
              <a:t>Este indicador teve sua metodologia de cálculo modificada a partir do 2° quadrimestre de 2023 (e-</a:t>
            </a:r>
            <a:r>
              <a:rPr lang="pt-BR" sz="1200" dirty="0" err="1"/>
              <a:t>Multi</a:t>
            </a:r>
            <a:r>
              <a:rPr lang="pt-BR" sz="1200" dirty="0"/>
              <a:t>/MS)</a:t>
            </a:r>
          </a:p>
        </p:txBody>
      </p:sp>
      <p:sp>
        <p:nvSpPr>
          <p:cNvPr id="38" name="Retângulo 37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5236129" y="6479266"/>
            <a:ext cx="695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</p:spTree>
    <p:extLst>
      <p:ext uri="{BB962C8B-B14F-4D97-AF65-F5344CB8AC3E}">
        <p14:creationId xmlns:p14="http://schemas.microsoft.com/office/powerpoint/2010/main" val="429369411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2979"/>
            <a:ext cx="12189291" cy="6858000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64596014"/>
              </p:ext>
            </p:extLst>
          </p:nvPr>
        </p:nvGraphicFramePr>
        <p:xfrm>
          <a:off x="-145882" y="3302838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150" y="91909"/>
            <a:ext cx="10515600" cy="1325563"/>
          </a:xfrm>
        </p:spPr>
        <p:txBody>
          <a:bodyPr/>
          <a:lstStyle/>
          <a:p>
            <a:r>
              <a:rPr lang="pt-BR" dirty="0"/>
              <a:t>Indicadores – APS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14210" y="2731354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Acumulativo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8079" y="6520774"/>
            <a:ext cx="1197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15/05/2024. A fonte de dados e metodologia de cálculo de cada indicador está disponível em sua respectiva Ficha de Qualificação do Indicador.  </a:t>
            </a:r>
          </a:p>
        </p:txBody>
      </p:sp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248839" y="1837085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184850" y="1763597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308986" y="1866090"/>
            <a:ext cx="3339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Percentual de Unidades Básicas de Saúde com Programa de Gestão de Custos implantado e Custo total apurado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454568593"/>
              </p:ext>
            </p:extLst>
          </p:nvPr>
        </p:nvGraphicFramePr>
        <p:xfrm>
          <a:off x="3904445" y="3284366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233044" y="2712882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Não acumulativo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18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4367673" y="1818613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20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4303684" y="1745125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4427820" y="1847618"/>
            <a:ext cx="3339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Cobertura de acompanhamento das Condicionalidades de Saúde do Programa Bolsa Família </a:t>
            </a: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92374022"/>
              </p:ext>
            </p:extLst>
          </p:nvPr>
        </p:nvGraphicFramePr>
        <p:xfrm>
          <a:off x="7954771" y="3284366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3" name="Retângulo 22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214863" y="2712882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Não acumulativo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24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8349492" y="1818613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25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8285503" y="1745125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8469310" y="1954229"/>
            <a:ext cx="3339208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Número de Equipes de Atenção Básica Prisional no DF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245659" y="2919608"/>
            <a:ext cx="28759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dirty="0">
                <a:latin typeface="Candara" panose="020E0502030303020204" pitchFamily="34" charset="0"/>
              </a:rPr>
              <a:t>Monitoramento Semestral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215761" y="2919608"/>
            <a:ext cx="28759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dirty="0">
                <a:latin typeface="Candara" panose="020E0502030303020204" pitchFamily="34" charset="0"/>
              </a:rPr>
              <a:t>Monitoramento Anual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08655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2979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150" y="91909"/>
            <a:ext cx="10515600" cy="1325563"/>
          </a:xfrm>
        </p:spPr>
        <p:txBody>
          <a:bodyPr/>
          <a:lstStyle/>
          <a:p>
            <a:r>
              <a:rPr lang="pt-BR" dirty="0"/>
              <a:t>Indicadores – APS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8079" y="6520774"/>
            <a:ext cx="1197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15/05/2024. A fonte de dados e metodologia de cálculo de cada indicador está disponível em sua respectiva Ficha de Qualificação do Indicador.  </a:t>
            </a:r>
          </a:p>
        </p:txBody>
      </p:sp>
      <p:graphicFrame>
        <p:nvGraphicFramePr>
          <p:cNvPr id="14" name="Gráfico 13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497971169"/>
              </p:ext>
            </p:extLst>
          </p:nvPr>
        </p:nvGraphicFramePr>
        <p:xfrm>
          <a:off x="1169962" y="3293074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Retângulo 1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498561" y="2721590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Não Acumulativo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18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1633190" y="1827321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20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1569201" y="1753833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CaixaDeTexto 20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1693337" y="1856326"/>
            <a:ext cx="3339208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Proporção de unidades de saúde da rede SES que ofertam as Práticas Integrativas em Saúde (PIS)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6656035" y="2721590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Acumulativo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24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6790664" y="1827321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>
              <a:solidFill>
                <a:schemeClr val="accent3"/>
              </a:solidFill>
            </a:endParaRPr>
          </a:p>
        </p:txBody>
      </p:sp>
      <p:sp>
        <p:nvSpPr>
          <p:cNvPr id="25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6726675" y="1753833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6834357" y="1851972"/>
            <a:ext cx="3471163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Percentual de equipes da Estratégia Saúde da Família (</a:t>
            </a:r>
            <a:r>
              <a:rPr lang="pt-BR" sz="1400" b="1" dirty="0" err="1"/>
              <a:t>eSF</a:t>
            </a:r>
            <a:r>
              <a:rPr lang="pt-BR" sz="1400" b="1" dirty="0"/>
              <a:t>) e equipes de Saúde Bucal (</a:t>
            </a:r>
            <a:r>
              <a:rPr lang="pt-BR" sz="1400" b="1" dirty="0" err="1"/>
              <a:t>eSB</a:t>
            </a:r>
            <a:r>
              <a:rPr lang="pt-BR" sz="1400" b="1" dirty="0"/>
              <a:t>) avaliadas pelo Programa </a:t>
            </a:r>
            <a:r>
              <a:rPr lang="pt-BR" sz="1400" b="1" dirty="0" err="1"/>
              <a:t>QualisAPS</a:t>
            </a:r>
            <a:r>
              <a:rPr lang="pt-BR" sz="1400" b="1" dirty="0"/>
              <a:t>.</a:t>
            </a:r>
          </a:p>
        </p:txBody>
      </p: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390049029"/>
              </p:ext>
            </p:extLst>
          </p:nvPr>
        </p:nvGraphicFramePr>
        <p:xfrm>
          <a:off x="6410096" y="3314090"/>
          <a:ext cx="4350267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41838950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2F574C17-1B33-9F19-FF3F-A5A454882F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2768" y="28864"/>
            <a:ext cx="10515600" cy="1325563"/>
          </a:xfrm>
        </p:spPr>
        <p:txBody>
          <a:bodyPr/>
          <a:lstStyle/>
          <a:p>
            <a:r>
              <a:rPr lang="pt-BR" dirty="0">
                <a:solidFill>
                  <a:schemeClr val="accent2"/>
                </a:solidFill>
              </a:rPr>
              <a:t>Ciclo de Prestação de Contas - RDQA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5B1AEDE1-9B7D-4BB2-5DFD-528ECBDC82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215410"/>
            <a:ext cx="12192000" cy="1347808"/>
          </a:xfrm>
          <a:prstGeom prst="rect">
            <a:avLst/>
          </a:prstGeom>
        </p:spPr>
      </p:pic>
      <p:pic>
        <p:nvPicPr>
          <p:cNvPr id="10" name="Imagem 9">
            <a:extLst>
              <a:ext uri="{FF2B5EF4-FFF2-40B4-BE49-F238E27FC236}">
                <a16:creationId xmlns:a16="http://schemas.microsoft.com/office/drawing/2014/main" id="{B589AB2F-46C9-65D2-C501-AAAC001E3FA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563218"/>
            <a:ext cx="12192000" cy="2253498"/>
          </a:xfrm>
          <a:prstGeom prst="rect">
            <a:avLst/>
          </a:prstGeom>
        </p:spPr>
      </p:pic>
      <p:sp>
        <p:nvSpPr>
          <p:cNvPr id="5" name="Retângulo de cantos arredondados 4"/>
          <p:cNvSpPr/>
          <p:nvPr/>
        </p:nvSpPr>
        <p:spPr>
          <a:xfrm>
            <a:off x="10427516" y="4230096"/>
            <a:ext cx="1649484" cy="477289"/>
          </a:xfrm>
          <a:prstGeom prst="roundRect">
            <a:avLst/>
          </a:prstGeom>
          <a:noFill/>
          <a:ln w="38100">
            <a:solidFill>
              <a:srgbClr val="FF66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Retângulo 2"/>
          <p:cNvSpPr/>
          <p:nvPr/>
        </p:nvSpPr>
        <p:spPr>
          <a:xfrm>
            <a:off x="7212260" y="5895170"/>
            <a:ext cx="467628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dirty="0">
                <a:solidFill>
                  <a:srgbClr val="505050"/>
                </a:solidFill>
                <a:latin typeface="Open Sans" panose="020B0606030504020204" pitchFamily="34" charset="0"/>
              </a:rPr>
              <a:t>Art. 36 da Lei Complementar nº 141/2012.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04284724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1"/>
            <a:ext cx="12189291" cy="6858000"/>
          </a:xfrm>
          <a:prstGeom prst="rect">
            <a:avLst/>
          </a:prstGeom>
        </p:spPr>
      </p:pic>
      <p:sp>
        <p:nvSpPr>
          <p:cNvPr id="196" name="Google Shape;196;p9"/>
          <p:cNvSpPr txBox="1"/>
          <p:nvPr/>
        </p:nvSpPr>
        <p:spPr>
          <a:xfrm>
            <a:off x="555938" y="2005246"/>
            <a:ext cx="10760242" cy="455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Organização das Equipes </a:t>
            </a:r>
            <a:r>
              <a:rPr lang="pt-BR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eMulti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credenciamento solicitado de 52 equipes junto ao Ministério da Saúde, sendo 12 ampliadas, 29 complementares e 11 estratégicas.  Financiamento pelo MS de equipes ampliadas, com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carga horária de 300 horas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164 médicos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atuante no Programa Mais Médicos do DF</a:t>
            </a:r>
          </a:p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Programa de Qualificação da Atenção Primária à Saúde  - </a:t>
            </a:r>
            <a:r>
              <a:rPr lang="pt-BR" sz="24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Qualis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APS </a:t>
            </a:r>
            <a:r>
              <a:rPr lang="pt-BR" sz="2000" dirty="0">
                <a:solidFill>
                  <a:schemeClr val="dk1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– ação que objetiva o fortalecimento da Estratégia Saúde da Família. Iniciativa da SES-DF, em parceria com a UnB e a Fiocruz, reconheceu 116 especialistas e 1.011 concluintes do curso de aperfeiçoamento em estratégia da família e gestão.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100% das equipes certificadas.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pt-BR" sz="2000" dirty="0">
              <a:solidFill>
                <a:schemeClr val="dk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endParaRPr dirty="0"/>
          </a:p>
          <a:p>
            <a:pPr marL="285750" marR="0" lvl="0" indent="-1971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34" y="41719"/>
            <a:ext cx="9106064" cy="1325563"/>
          </a:xfrm>
        </p:spPr>
        <p:txBody>
          <a:bodyPr>
            <a:normAutofit/>
          </a:bodyPr>
          <a:lstStyle/>
          <a:p>
            <a:r>
              <a:rPr lang="pt-BR" dirty="0"/>
              <a:t>AÇÕES E RESULTADOS RELEVANTES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37465705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1"/>
            <a:ext cx="12189291" cy="6858000"/>
          </a:xfrm>
          <a:prstGeom prst="rect">
            <a:avLst/>
          </a:prstGeom>
        </p:spPr>
      </p:pic>
      <p:sp>
        <p:nvSpPr>
          <p:cNvPr id="196" name="Google Shape;196;p9"/>
          <p:cNvSpPr txBox="1"/>
          <p:nvPr/>
        </p:nvSpPr>
        <p:spPr>
          <a:xfrm>
            <a:off x="555938" y="2005246"/>
            <a:ext cx="10760242" cy="45538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Formação em PRÁTICAS INTEGRATIVAS EM SAÚDE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– 17 turmas com 836 profissionais capacitados. 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Elaboração e </a:t>
            </a:r>
            <a:r>
              <a:rPr lang="pt-BR" sz="2000" dirty="0" err="1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publicização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Guia de prevenção e cuidado às pessoas vivendo com HIV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Plano de Ação de Atenção à Saúde da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População LGBTQIA+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Homologação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52 </a:t>
            </a:r>
            <a:r>
              <a:rPr lang="pt-BR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ESBs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de 40 h 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14 </a:t>
            </a:r>
            <a:r>
              <a:rPr lang="pt-BR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ESBs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pt-BR" sz="2000" dirty="0">
                <a:solidFill>
                  <a:schemeClr val="dk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com carga horária diferenciada</a:t>
            </a:r>
            <a:r>
              <a:rPr lang="pt-BR" dirty="0"/>
              <a:t>. 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+ 2 ECR </a:t>
            </a:r>
            <a:r>
              <a:rPr lang="pt-BR" dirty="0"/>
              <a:t>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entrega de 3 veículos readaptados para as equipes de Consultório na Rua </a:t>
            </a:r>
            <a:r>
              <a:rPr lang="pt-BR" dirty="0"/>
              <a:t>das Regiões das Oeste, Central e Sudoeste.</a:t>
            </a: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lang="pt-BR" sz="2000" dirty="0">
              <a:solidFill>
                <a:schemeClr val="dk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85750" marR="0" lvl="0" indent="-28575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Char char="•"/>
            </a:pPr>
            <a:endParaRPr dirty="0"/>
          </a:p>
          <a:p>
            <a:pPr marL="285750" marR="0" lvl="0" indent="-197167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34" y="41719"/>
            <a:ext cx="9106064" cy="1325563"/>
          </a:xfrm>
        </p:spPr>
        <p:txBody>
          <a:bodyPr>
            <a:normAutofit/>
          </a:bodyPr>
          <a:lstStyle/>
          <a:p>
            <a:r>
              <a:rPr lang="pt-BR" dirty="0"/>
              <a:t>AÇÕES E RESULTADOS RELEVANTES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151228682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241"/>
            <a:ext cx="12189291" cy="6858000"/>
          </a:xfrm>
          <a:prstGeom prst="rect">
            <a:avLst/>
          </a:prstGeom>
        </p:spPr>
      </p:pic>
      <p:sp>
        <p:nvSpPr>
          <p:cNvPr id="202" name="Google Shape;202;g1ec7bc2585c_0_156"/>
          <p:cNvSpPr txBox="1">
            <a:spLocks noGrp="1"/>
          </p:cNvSpPr>
          <p:nvPr>
            <p:ph type="title"/>
          </p:nvPr>
        </p:nvSpPr>
        <p:spPr>
          <a:xfrm>
            <a:off x="818018" y="1159924"/>
            <a:ext cx="456137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/>
            <a:r>
              <a:rPr lang="pt-BR" sz="3600" dirty="0"/>
              <a:t>Obras Concluídas</a:t>
            </a:r>
            <a:endParaRPr sz="3600" dirty="0"/>
          </a:p>
        </p:txBody>
      </p:sp>
      <p:sp>
        <p:nvSpPr>
          <p:cNvPr id="203" name="Google Shape;203;g1ec7bc2585c_0_156"/>
          <p:cNvSpPr txBox="1">
            <a:spLocks noGrp="1"/>
          </p:cNvSpPr>
          <p:nvPr>
            <p:ph type="body" idx="1"/>
          </p:nvPr>
        </p:nvSpPr>
        <p:spPr>
          <a:xfrm>
            <a:off x="838200" y="2166108"/>
            <a:ext cx="6058711" cy="58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indent="-268605">
              <a:buClr>
                <a:srgbClr val="1CADE4"/>
              </a:buClr>
              <a:buSzPct val="100000"/>
            </a:pPr>
            <a:r>
              <a:rPr lang="pt-BR" sz="1600" dirty="0"/>
              <a:t>UBS nº 7 do Gama.</a:t>
            </a:r>
            <a:br>
              <a:rPr lang="pt-BR" sz="1600" dirty="0"/>
            </a:br>
            <a:endParaRPr sz="1600" dirty="0"/>
          </a:p>
        </p:txBody>
      </p:sp>
      <p:sp>
        <p:nvSpPr>
          <p:cNvPr id="5" name="Google Shape;208;g1ec7bc2585c_0_162"/>
          <p:cNvSpPr txBox="1">
            <a:spLocks/>
          </p:cNvSpPr>
          <p:nvPr/>
        </p:nvSpPr>
        <p:spPr>
          <a:xfrm>
            <a:off x="804252" y="2500275"/>
            <a:ext cx="555287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ndara"/>
              <a:buNone/>
              <a:defRPr sz="4400" b="1" i="0" u="none" strike="noStrike" cap="none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t-BR" sz="3600" dirty="0"/>
              <a:t>Obras em andamento</a:t>
            </a:r>
          </a:p>
        </p:txBody>
      </p:sp>
      <p:sp>
        <p:nvSpPr>
          <p:cNvPr id="11" name="Google Shape;209;g1ec7bc2585c_0_162"/>
          <p:cNvSpPr txBox="1">
            <a:spLocks/>
          </p:cNvSpPr>
          <p:nvPr/>
        </p:nvSpPr>
        <p:spPr>
          <a:xfrm>
            <a:off x="838200" y="3483545"/>
            <a:ext cx="4342590" cy="6235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228600" indent="-268605"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UBS da Penitenciária Feminina do Gama;</a:t>
            </a:r>
          </a:p>
          <a:p>
            <a:pPr indent="-457200">
              <a:buClr>
                <a:schemeClr val="accent2">
                  <a:lumMod val="40000"/>
                  <a:lumOff val="60000"/>
                </a:schemeClr>
              </a:buClr>
              <a:buSzPts val="28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SzPts val="2800"/>
              <a:buFont typeface="Arial"/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228600" indent="-50800">
              <a:buSzPts val="2800"/>
              <a:buFont typeface="Arial"/>
              <a:buNone/>
            </a:pPr>
            <a:endParaRPr lang="pt-BR" dirty="0">
              <a:solidFill>
                <a:schemeClr val="tx1"/>
              </a:solidFill>
            </a:endParaRPr>
          </a:p>
          <a:p>
            <a:pPr marL="228600" indent="-50800">
              <a:buSzPts val="2800"/>
              <a:buFont typeface="Arial"/>
              <a:buNone/>
            </a:pPr>
            <a:endParaRPr lang="pt-BR" dirty="0">
              <a:solidFill>
                <a:schemeClr val="tx1"/>
              </a:solidFill>
            </a:endParaRPr>
          </a:p>
        </p:txBody>
      </p:sp>
      <p:pic>
        <p:nvPicPr>
          <p:cNvPr id="12" name="Imagem 11">
            <a:extLst>
              <a:ext uri="{FF2B5EF4-FFF2-40B4-BE49-F238E27FC236}">
                <a16:creationId xmlns:a16="http://schemas.microsoft.com/office/drawing/2014/main" id="{0A4CD9D4-8F03-1903-E4AC-C7424D07F62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0730" y="2322201"/>
            <a:ext cx="3824955" cy="2516879"/>
          </a:xfrm>
          <a:prstGeom prst="rect">
            <a:avLst/>
          </a:prstGeom>
        </p:spPr>
      </p:pic>
      <p:sp>
        <p:nvSpPr>
          <p:cNvPr id="9" name="Google Shape;202;g1ec7bc2585c_0_156"/>
          <p:cNvSpPr txBox="1">
            <a:spLocks/>
          </p:cNvSpPr>
          <p:nvPr/>
        </p:nvSpPr>
        <p:spPr>
          <a:xfrm>
            <a:off x="838200" y="3808833"/>
            <a:ext cx="4561378" cy="1325700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ctr" anchorCtr="0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600" dirty="0"/>
              <a:t>Projetos Licitados</a:t>
            </a:r>
          </a:p>
        </p:txBody>
      </p:sp>
      <p:sp>
        <p:nvSpPr>
          <p:cNvPr id="10" name="Google Shape;203;g1ec7bc2585c_0_156"/>
          <p:cNvSpPr txBox="1">
            <a:spLocks/>
          </p:cNvSpPr>
          <p:nvPr/>
        </p:nvSpPr>
        <p:spPr>
          <a:xfrm>
            <a:off x="818018" y="4839080"/>
            <a:ext cx="6058711" cy="585481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indent="-268605">
              <a:buClr>
                <a:srgbClr val="1CADE4"/>
              </a:buClr>
              <a:buSzPct val="100000"/>
            </a:pPr>
            <a:r>
              <a:rPr lang="pt-BR" sz="1600" dirty="0"/>
              <a:t>Construção da UBS Tipo I (Chácara 99-A, Colônia Agrícola Ponte Alta)</a:t>
            </a:r>
          </a:p>
          <a:p>
            <a:pPr indent="-268605">
              <a:buClr>
                <a:srgbClr val="1CADE4"/>
              </a:buClr>
              <a:buSzPct val="100000"/>
            </a:pPr>
            <a:r>
              <a:rPr lang="pt-BR" sz="1600" dirty="0"/>
              <a:t>Chapadinha</a:t>
            </a:r>
          </a:p>
          <a:p>
            <a:pPr indent="-268605">
              <a:buClr>
                <a:srgbClr val="1CADE4"/>
              </a:buClr>
              <a:buSzPct val="100000"/>
            </a:pPr>
            <a:r>
              <a:rPr lang="pt-BR" sz="1600" dirty="0"/>
              <a:t>Incra 8</a:t>
            </a:r>
          </a:p>
          <a:p>
            <a:pPr marL="0" indent="0">
              <a:buClr>
                <a:srgbClr val="1CADE4"/>
              </a:buClr>
              <a:buSzPct val="100000"/>
              <a:buNone/>
            </a:pPr>
            <a:r>
              <a:rPr lang="pt-BR" sz="1600" dirty="0"/>
              <a:t/>
            </a:r>
            <a:br>
              <a:rPr lang="pt-BR" sz="1600" dirty="0"/>
            </a:br>
            <a:endParaRPr lang="pt-BR" sz="1600" dirty="0"/>
          </a:p>
        </p:txBody>
      </p:sp>
      <p:sp>
        <p:nvSpPr>
          <p:cNvPr id="13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 txBox="1">
            <a:spLocks/>
          </p:cNvSpPr>
          <p:nvPr/>
        </p:nvSpPr>
        <p:spPr>
          <a:xfrm>
            <a:off x="1666934" y="41719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/>
              <a:t>AÇÕES E RESULTADOS RELEVANTES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74261172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035218" y="1684800"/>
            <a:ext cx="676876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3.1 Atenção Especializada Ambulatorial e  Hospitalar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2044EE51-401E-B25B-558D-E098CA6BC98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56839" y="2209298"/>
            <a:ext cx="5108528" cy="24394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85526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21404" y="2612132"/>
            <a:ext cx="2121251" cy="836151"/>
          </a:xfrm>
        </p:spPr>
        <p:txBody>
          <a:bodyPr>
            <a:normAutofit/>
          </a:bodyPr>
          <a:lstStyle/>
          <a:p>
            <a:r>
              <a:rPr lang="pt-BR" sz="2000" dirty="0"/>
              <a:t>2ª Quadrimestre</a:t>
            </a: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863A8927-6726-0C11-BA49-087CF81F175F}"/>
              </a:ext>
            </a:extLst>
          </p:cNvPr>
          <p:cNvSpPr/>
          <p:nvPr/>
        </p:nvSpPr>
        <p:spPr>
          <a:xfrm>
            <a:off x="5287461" y="3312889"/>
            <a:ext cx="4240900" cy="79288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17.551.724 </a:t>
            </a:r>
            <a:r>
              <a:rPr lang="pt-BR" sz="1600" dirty="0">
                <a:solidFill>
                  <a:srgbClr val="000000"/>
                </a:solidFill>
                <a:latin typeface="+mj-lt"/>
              </a:rPr>
              <a:t>procedimentos AMBULATORIAIS</a:t>
            </a:r>
            <a:endParaRPr lang="pt-BR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4040981A-021C-C7C9-4C4A-4C780D0CC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9832"/>
          <a:stretch/>
        </p:blipFill>
        <p:spPr>
          <a:xfrm>
            <a:off x="297976" y="1253352"/>
            <a:ext cx="4615905" cy="2356149"/>
          </a:xfrm>
          <a:prstGeom prst="rect">
            <a:avLst/>
          </a:prstGeom>
        </p:spPr>
      </p:pic>
      <p:sp>
        <p:nvSpPr>
          <p:cNvPr id="8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755093" y="176518"/>
            <a:ext cx="8581982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Especializada Ambulatorial - SIA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11" name="Retângulo: Cantos Arredondados 12">
            <a:extLst>
              <a:ext uri="{FF2B5EF4-FFF2-40B4-BE49-F238E27FC236}">
                <a16:creationId xmlns:a16="http://schemas.microsoft.com/office/drawing/2014/main" id="{863A8927-6726-0C11-BA49-087CF81F175F}"/>
              </a:ext>
            </a:extLst>
          </p:cNvPr>
          <p:cNvSpPr/>
          <p:nvPr/>
        </p:nvSpPr>
        <p:spPr>
          <a:xfrm>
            <a:off x="5203388" y="4767129"/>
            <a:ext cx="4312001" cy="79288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16.963.250 </a:t>
            </a:r>
            <a:r>
              <a:rPr lang="pt-BR" sz="1600" dirty="0">
                <a:solidFill>
                  <a:srgbClr val="000000"/>
                </a:solidFill>
                <a:latin typeface="+mj-lt"/>
              </a:rPr>
              <a:t>procedimentos AMBULATORIAIS</a:t>
            </a:r>
            <a:endParaRPr lang="pt-BR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12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5321404" y="4086216"/>
            <a:ext cx="2121251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000" dirty="0"/>
              <a:t>3ª Quadrimestre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91755" y="6338713"/>
            <a:ext cx="11715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 SES/SUPLANS/CCONS/DICS/GEPI. Sistema de Informações Ambulatoriais (SIA) e Sistema de Informações Hospitalares (SIH). Dados de setembro a dezembro de 2022 e setembro a dezembro de 2023. Extraído em 12/02/2024. Dados sujeitos a alterações.</a:t>
            </a: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4040981A-021C-C7C9-4C4A-4C780D0CC44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9817"/>
          <a:stretch/>
        </p:blipFill>
        <p:spPr>
          <a:xfrm>
            <a:off x="788760" y="3858028"/>
            <a:ext cx="3082678" cy="2356149"/>
          </a:xfrm>
          <a:prstGeom prst="rect">
            <a:avLst/>
          </a:prstGeom>
        </p:spPr>
      </p:pic>
      <p:sp>
        <p:nvSpPr>
          <p:cNvPr id="18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5321404" y="1139405"/>
            <a:ext cx="2121251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000" dirty="0"/>
              <a:t>1ª Quadrimestre</a:t>
            </a:r>
          </a:p>
        </p:txBody>
      </p:sp>
      <p:sp>
        <p:nvSpPr>
          <p:cNvPr id="19" name="Retângulo: Cantos Arredondados 12">
            <a:extLst>
              <a:ext uri="{FF2B5EF4-FFF2-40B4-BE49-F238E27FC236}">
                <a16:creationId xmlns:a16="http://schemas.microsoft.com/office/drawing/2014/main" id="{863A8927-6726-0C11-BA49-087CF81F175F}"/>
              </a:ext>
            </a:extLst>
          </p:cNvPr>
          <p:cNvSpPr/>
          <p:nvPr/>
        </p:nvSpPr>
        <p:spPr>
          <a:xfrm>
            <a:off x="5203388" y="1862231"/>
            <a:ext cx="4240900" cy="79288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14.696.652 </a:t>
            </a:r>
            <a:r>
              <a:rPr lang="pt-BR" sz="1600" dirty="0">
                <a:solidFill>
                  <a:srgbClr val="000000"/>
                </a:solidFill>
                <a:latin typeface="+mj-lt"/>
              </a:rPr>
              <a:t>procedimentos AMBULATORIAIS</a:t>
            </a:r>
            <a:endParaRPr lang="pt-BR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1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555119" y="3197275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+mj-lt"/>
              </a:rPr>
              <a:t>44.901.702</a:t>
            </a:r>
          </a:p>
        </p:txBody>
      </p:sp>
      <p:sp>
        <p:nvSpPr>
          <p:cNvPr id="22" name="CaixaDeTexto 21"/>
          <p:cNvSpPr txBox="1"/>
          <p:nvPr/>
        </p:nvSpPr>
        <p:spPr>
          <a:xfrm>
            <a:off x="10364122" y="2859824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24" name="Seta para Cima 23"/>
          <p:cNvSpPr/>
          <p:nvPr/>
        </p:nvSpPr>
        <p:spPr>
          <a:xfrm>
            <a:off x="10063430" y="4536567"/>
            <a:ext cx="252000" cy="396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5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0329083" y="4070631"/>
            <a:ext cx="104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9,6%</a:t>
            </a:r>
          </a:p>
        </p:txBody>
      </p:sp>
      <p:sp>
        <p:nvSpPr>
          <p:cNvPr id="2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598039" y="3949326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+mj-lt"/>
              </a:rPr>
              <a:t>49.211.626</a:t>
            </a:r>
            <a:endParaRPr lang="pt-BR" sz="1400" dirty="0">
              <a:latin typeface="+mj-lt"/>
            </a:endParaRPr>
          </a:p>
        </p:txBody>
      </p:sp>
      <p:sp>
        <p:nvSpPr>
          <p:cNvPr id="27" name="CaixaDeTexto 26"/>
          <p:cNvSpPr txBox="1"/>
          <p:nvPr/>
        </p:nvSpPr>
        <p:spPr>
          <a:xfrm>
            <a:off x="10407042" y="3611875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398730889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9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37791" y="2475974"/>
            <a:ext cx="2121251" cy="836151"/>
          </a:xfrm>
        </p:spPr>
        <p:txBody>
          <a:bodyPr>
            <a:normAutofit/>
          </a:bodyPr>
          <a:lstStyle/>
          <a:p>
            <a:r>
              <a:rPr lang="pt-BR" sz="2000" dirty="0"/>
              <a:t>2ª Quadrimestre</a:t>
            </a:r>
          </a:p>
        </p:txBody>
      </p:sp>
      <p:sp>
        <p:nvSpPr>
          <p:cNvPr id="12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5337790" y="3945664"/>
            <a:ext cx="2121251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000" dirty="0"/>
              <a:t>3ª Quadrimestre</a:t>
            </a: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CE30E892-7784-4599-5778-82749C4FA647}"/>
              </a:ext>
            </a:extLst>
          </p:cNvPr>
          <p:cNvSpPr txBox="1">
            <a:spLocks/>
          </p:cNvSpPr>
          <p:nvPr/>
        </p:nvSpPr>
        <p:spPr>
          <a:xfrm>
            <a:off x="1618167" y="209149"/>
            <a:ext cx="873632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Especializada Hospitalar - SIH</a:t>
            </a:r>
            <a:r>
              <a:rPr lang="pt-BR" dirty="0"/>
              <a:t/>
            </a:r>
            <a:br>
              <a:rPr lang="pt-BR" dirty="0"/>
            </a:br>
            <a:endParaRPr lang="pt-BR" sz="3100" dirty="0"/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275AB8D3-E624-3622-D8C8-0459B6E84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2643"/>
          <a:stretch/>
        </p:blipFill>
        <p:spPr>
          <a:xfrm>
            <a:off x="257908" y="1414073"/>
            <a:ext cx="4042815" cy="2229444"/>
          </a:xfrm>
          <a:prstGeom prst="rect">
            <a:avLst/>
          </a:prstGeom>
        </p:spPr>
      </p:pic>
      <p:sp>
        <p:nvSpPr>
          <p:cNvPr id="18" name="Retângulo: Cantos Arredondados 12">
            <a:extLst>
              <a:ext uri="{FF2B5EF4-FFF2-40B4-BE49-F238E27FC236}">
                <a16:creationId xmlns:a16="http://schemas.microsoft.com/office/drawing/2014/main" id="{863A8927-6726-0C11-BA49-087CF81F175F}"/>
              </a:ext>
            </a:extLst>
          </p:cNvPr>
          <p:cNvSpPr/>
          <p:nvPr/>
        </p:nvSpPr>
        <p:spPr>
          <a:xfrm>
            <a:off x="5203511" y="3185866"/>
            <a:ext cx="4175703" cy="78092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78.068 </a:t>
            </a:r>
            <a:r>
              <a:rPr lang="pt-BR" sz="1600" dirty="0">
                <a:solidFill>
                  <a:srgbClr val="000000"/>
                </a:solidFill>
              </a:rPr>
              <a:t>Internações</a:t>
            </a:r>
            <a:endParaRPr lang="pt-BR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0" name="Retângulo: Cantos Arredondados 12">
            <a:extLst>
              <a:ext uri="{FF2B5EF4-FFF2-40B4-BE49-F238E27FC236}">
                <a16:creationId xmlns:a16="http://schemas.microsoft.com/office/drawing/2014/main" id="{863A8927-6726-0C11-BA49-087CF81F175F}"/>
              </a:ext>
            </a:extLst>
          </p:cNvPr>
          <p:cNvSpPr/>
          <p:nvPr/>
        </p:nvSpPr>
        <p:spPr>
          <a:xfrm>
            <a:off x="5132795" y="4644473"/>
            <a:ext cx="4175703" cy="78092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76.444 </a:t>
            </a:r>
            <a:r>
              <a:rPr lang="pt-BR" sz="1600" dirty="0">
                <a:solidFill>
                  <a:srgbClr val="000000"/>
                </a:solidFill>
              </a:rPr>
              <a:t>Internações</a:t>
            </a:r>
            <a:endParaRPr lang="pt-BR" sz="1600" b="0" i="0" u="none" strike="noStrike" baseline="0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0" y="6364859"/>
            <a:ext cx="1171596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 SES/SUPLANS/CCONS/DICS/GEPI. Sistema de Informações Ambulatoriais (SIA) e Sistema de Informações Hospitalares (SIH). Dados de setembro a dezembro de 2022 e setembro a dezembro de 2023. Extraído em 12/02/2024. Dados sujeitos a alterações.</a:t>
            </a:r>
          </a:p>
        </p:txBody>
      </p:sp>
      <p:pic>
        <p:nvPicPr>
          <p:cNvPr id="14" name="Imagem 13">
            <a:extLst>
              <a:ext uri="{FF2B5EF4-FFF2-40B4-BE49-F238E27FC236}">
                <a16:creationId xmlns:a16="http://schemas.microsoft.com/office/drawing/2014/main" id="{275AB8D3-E624-3622-D8C8-0459B6E8401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7257"/>
          <a:stretch/>
        </p:blipFill>
        <p:spPr>
          <a:xfrm>
            <a:off x="772956" y="3942868"/>
            <a:ext cx="3012717" cy="2229444"/>
          </a:xfrm>
          <a:prstGeom prst="rect">
            <a:avLst/>
          </a:prstGeom>
        </p:spPr>
      </p:pic>
      <p:sp>
        <p:nvSpPr>
          <p:cNvPr id="21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5267075" y="1017367"/>
            <a:ext cx="2121251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000" dirty="0"/>
              <a:t>1ª Quadrimestre</a:t>
            </a:r>
          </a:p>
        </p:txBody>
      </p:sp>
      <p:sp>
        <p:nvSpPr>
          <p:cNvPr id="22" name="Retângulo: Cantos Arredondados 12">
            <a:extLst>
              <a:ext uri="{FF2B5EF4-FFF2-40B4-BE49-F238E27FC236}">
                <a16:creationId xmlns:a16="http://schemas.microsoft.com/office/drawing/2014/main" id="{863A8927-6726-0C11-BA49-087CF81F175F}"/>
              </a:ext>
            </a:extLst>
          </p:cNvPr>
          <p:cNvSpPr/>
          <p:nvPr/>
        </p:nvSpPr>
        <p:spPr>
          <a:xfrm>
            <a:off x="5132795" y="1727259"/>
            <a:ext cx="4175703" cy="78092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i="0" u="none" strike="noStrike" baseline="0" dirty="0">
                <a:solidFill>
                  <a:srgbClr val="000000"/>
                </a:solidFill>
                <a:latin typeface="+mj-lt"/>
              </a:rPr>
              <a:t>73.771</a:t>
            </a:r>
            <a:r>
              <a:rPr lang="pt-BR" sz="1600" dirty="0">
                <a:solidFill>
                  <a:srgbClr val="000000"/>
                </a:solidFill>
                <a:latin typeface="+mj-lt"/>
              </a:rPr>
              <a:t> Internações</a:t>
            </a:r>
          </a:p>
        </p:txBody>
      </p:sp>
      <p:sp>
        <p:nvSpPr>
          <p:cNvPr id="2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555119" y="3197275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chemeClr val="tx1"/>
                </a:solidFill>
                <a:latin typeface="+mj-lt"/>
              </a:rPr>
              <a:t>223.453 internações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10364122" y="2859824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28" name="Seta para Cima 27"/>
          <p:cNvSpPr/>
          <p:nvPr/>
        </p:nvSpPr>
        <p:spPr>
          <a:xfrm>
            <a:off x="10063430" y="4518094"/>
            <a:ext cx="252000" cy="396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0329083" y="4052158"/>
            <a:ext cx="104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2,16%</a:t>
            </a:r>
          </a:p>
        </p:txBody>
      </p:sp>
      <p:sp>
        <p:nvSpPr>
          <p:cNvPr id="30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598039" y="3949326"/>
            <a:ext cx="2305741" cy="363464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  <a:latin typeface="+mj-lt"/>
              </a:rPr>
              <a:t>228.283 internações</a:t>
            </a:r>
            <a:endParaRPr lang="pt-BR" sz="1400" dirty="0">
              <a:latin typeface="+mj-lt"/>
            </a:endParaRPr>
          </a:p>
        </p:txBody>
      </p:sp>
      <p:sp>
        <p:nvSpPr>
          <p:cNvPr id="31" name="CaixaDeTexto 30"/>
          <p:cNvSpPr txBox="1"/>
          <p:nvPr/>
        </p:nvSpPr>
        <p:spPr>
          <a:xfrm>
            <a:off x="10407042" y="3611875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87553410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763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038521" y="261213"/>
            <a:ext cx="12357576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- Procedimentos </a:t>
            </a: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1251230" y="1660728"/>
            <a:ext cx="4946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900" dirty="0"/>
              <a:t>Especializada Ambulatorial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6765622" y="1680795"/>
            <a:ext cx="494659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900" dirty="0"/>
              <a:t>Especializada Hospitalar</a:t>
            </a: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933" y="2278530"/>
            <a:ext cx="5844408" cy="2243522"/>
          </a:xfrm>
          <a:prstGeom prst="rect">
            <a:avLst/>
          </a:prstGeom>
        </p:spPr>
      </p:pic>
      <p:pic>
        <p:nvPicPr>
          <p:cNvPr id="41" name="Imagem 4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781" y="2291230"/>
            <a:ext cx="5899211" cy="224352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03743" y="1501147"/>
            <a:ext cx="1261023" cy="1261023"/>
          </a:xfrm>
          <a:prstGeom prst="rect">
            <a:avLst/>
          </a:prstGeom>
        </p:spPr>
      </p:pic>
      <p:sp>
        <p:nvSpPr>
          <p:cNvPr id="45" name="Retângulo 44"/>
          <p:cNvSpPr/>
          <p:nvPr/>
        </p:nvSpPr>
        <p:spPr>
          <a:xfrm>
            <a:off x="3195199" y="4330265"/>
            <a:ext cx="3395528" cy="316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100" b="1" dirty="0">
                <a:solidFill>
                  <a:sysClr val="windowText" lastClr="000000"/>
                </a:solidFill>
              </a:rPr>
              <a:t>49% de aumento</a:t>
            </a:r>
            <a:r>
              <a:rPr lang="pt-BR" sz="1100" b="1" baseline="0" dirty="0">
                <a:solidFill>
                  <a:sysClr val="windowText" lastClr="000000"/>
                </a:solidFill>
              </a:rPr>
              <a:t> no Faturamento </a:t>
            </a:r>
            <a:endParaRPr lang="pt-B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47" name="Retângulo 46"/>
          <p:cNvSpPr/>
          <p:nvPr/>
        </p:nvSpPr>
        <p:spPr>
          <a:xfrm>
            <a:off x="5588884" y="4330265"/>
            <a:ext cx="3395528" cy="3167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b="1" dirty="0">
                <a:solidFill>
                  <a:sysClr val="windowText" lastClr="000000"/>
                </a:solidFill>
              </a:rPr>
              <a:t>2</a:t>
            </a:r>
            <a:r>
              <a:rPr lang="pt-BR" sz="1100" b="1" dirty="0">
                <a:solidFill>
                  <a:sysClr val="windowText" lastClr="000000"/>
                </a:solidFill>
              </a:rPr>
              <a:t>9% de aumento</a:t>
            </a:r>
            <a:r>
              <a:rPr lang="pt-BR" sz="1100" b="1" baseline="0" dirty="0">
                <a:solidFill>
                  <a:sysClr val="windowText" lastClr="000000"/>
                </a:solidFill>
              </a:rPr>
              <a:t> no Faturamento </a:t>
            </a:r>
            <a:endParaRPr lang="pt-BR" sz="1100" b="1" dirty="0">
              <a:solidFill>
                <a:sysClr val="windowText" lastClr="000000"/>
              </a:solidFill>
            </a:endParaRPr>
          </a:p>
        </p:txBody>
      </p:sp>
      <p:sp>
        <p:nvSpPr>
          <p:cNvPr id="19" name="CaixaDeTexto 18"/>
          <p:cNvSpPr txBox="1"/>
          <p:nvPr/>
        </p:nvSpPr>
        <p:spPr>
          <a:xfrm>
            <a:off x="8787285" y="6243352"/>
            <a:ext cx="49716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i="1" dirty="0">
                <a:solidFill>
                  <a:schemeClr val="tx2">
                    <a:lumMod val="60000"/>
                    <a:lumOff val="40000"/>
                  </a:schemeClr>
                </a:solidFill>
              </a:rPr>
              <a:t>Comparativos entre os anos de 2023 e 2020.</a:t>
            </a:r>
          </a:p>
        </p:txBody>
      </p:sp>
    </p:spTree>
    <p:extLst>
      <p:ext uri="{BB962C8B-B14F-4D97-AF65-F5344CB8AC3E}">
        <p14:creationId xmlns:p14="http://schemas.microsoft.com/office/powerpoint/2010/main" val="42264705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906" y="125751"/>
            <a:ext cx="8717269" cy="1325563"/>
          </a:xfrm>
        </p:spPr>
        <p:txBody>
          <a:bodyPr>
            <a:normAutofit/>
          </a:bodyPr>
          <a:lstStyle/>
          <a:p>
            <a:r>
              <a:rPr lang="pt-BR" dirty="0"/>
              <a:t>Indicadores - Rede de Urgência e Emergência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0" y="6378219"/>
            <a:ext cx="695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38" name="Google Shape;784;p32">
            <a:extLst>
              <a:ext uri="{FF2B5EF4-FFF2-40B4-BE49-F238E27FC236}">
                <a16:creationId xmlns:a16="http://schemas.microsoft.com/office/drawing/2014/main" id="{2F997274-EB98-94F1-2717-3A17782FD0BA}"/>
              </a:ext>
            </a:extLst>
          </p:cNvPr>
          <p:cNvSpPr/>
          <p:nvPr/>
        </p:nvSpPr>
        <p:spPr>
          <a:xfrm>
            <a:off x="1315109" y="1683344"/>
            <a:ext cx="3578845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Google Shape;786;p32">
            <a:extLst>
              <a:ext uri="{FF2B5EF4-FFF2-40B4-BE49-F238E27FC236}">
                <a16:creationId xmlns:a16="http://schemas.microsoft.com/office/drawing/2014/main" id="{0F11EBBB-12EA-E96A-AC9B-8AA5D6675FE1}"/>
              </a:ext>
            </a:extLst>
          </p:cNvPr>
          <p:cNvSpPr/>
          <p:nvPr/>
        </p:nvSpPr>
        <p:spPr>
          <a:xfrm>
            <a:off x="1251120" y="1609856"/>
            <a:ext cx="3578845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AE3889A-622A-46C6-8496-9FD2D862F7E0}"/>
              </a:ext>
            </a:extLst>
          </p:cNvPr>
          <p:cNvSpPr txBox="1"/>
          <p:nvPr/>
        </p:nvSpPr>
        <p:spPr>
          <a:xfrm>
            <a:off x="1435982" y="1724288"/>
            <a:ext cx="3227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Proporção de óbitos nas Internações por AVE</a:t>
            </a:r>
          </a:p>
        </p:txBody>
      </p:sp>
      <p:sp>
        <p:nvSpPr>
          <p:cNvPr id="41" name="Google Shape;784;p32">
            <a:extLst>
              <a:ext uri="{FF2B5EF4-FFF2-40B4-BE49-F238E27FC236}">
                <a16:creationId xmlns:a16="http://schemas.microsoft.com/office/drawing/2014/main" id="{4312B8BB-AF2C-0E68-2C35-4CF93D80B8C5}"/>
              </a:ext>
            </a:extLst>
          </p:cNvPr>
          <p:cNvSpPr/>
          <p:nvPr/>
        </p:nvSpPr>
        <p:spPr>
          <a:xfrm>
            <a:off x="5647729" y="1650553"/>
            <a:ext cx="3578845" cy="91804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2" name="Google Shape;786;p32">
            <a:extLst>
              <a:ext uri="{FF2B5EF4-FFF2-40B4-BE49-F238E27FC236}">
                <a16:creationId xmlns:a16="http://schemas.microsoft.com/office/drawing/2014/main" id="{3428C3E9-01C3-8279-0AC8-BB57A8FA6865}"/>
              </a:ext>
            </a:extLst>
          </p:cNvPr>
          <p:cNvSpPr/>
          <p:nvPr/>
        </p:nvSpPr>
        <p:spPr>
          <a:xfrm>
            <a:off x="5583740" y="1577065"/>
            <a:ext cx="3578845" cy="91804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3" name="CaixaDeTexto 42">
            <a:extLst>
              <a:ext uri="{FF2B5EF4-FFF2-40B4-BE49-F238E27FC236}">
                <a16:creationId xmlns:a16="http://schemas.microsoft.com/office/drawing/2014/main" id="{2407B343-7740-9270-38C6-73EB76770B8C}"/>
              </a:ext>
            </a:extLst>
          </p:cNvPr>
          <p:cNvSpPr txBox="1"/>
          <p:nvPr/>
        </p:nvSpPr>
        <p:spPr>
          <a:xfrm>
            <a:off x="5768602" y="1718793"/>
            <a:ext cx="3227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Proporção de óbitos nas Internações por IAM</a:t>
            </a: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31387D4-EF52-C34A-F198-D9535B528CB1}"/>
              </a:ext>
            </a:extLst>
          </p:cNvPr>
          <p:cNvSpPr/>
          <p:nvPr/>
        </p:nvSpPr>
        <p:spPr>
          <a:xfrm>
            <a:off x="1235413" y="2681635"/>
            <a:ext cx="320312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MENOR</a:t>
            </a:r>
            <a:r>
              <a:rPr lang="pt-BR" sz="1100" dirty="0">
                <a:latin typeface="Candara" panose="020E0502030303020204" pitchFamily="34" charset="0"/>
              </a:rPr>
              <a:t>-melhor 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SIM</a:t>
            </a:r>
          </a:p>
        </p:txBody>
      </p:sp>
      <p:sp>
        <p:nvSpPr>
          <p:cNvPr id="45" name="Retângulo 44">
            <a:extLst>
              <a:ext uri="{FF2B5EF4-FFF2-40B4-BE49-F238E27FC236}">
                <a16:creationId xmlns:a16="http://schemas.microsoft.com/office/drawing/2014/main" id="{182FA542-EA5F-E49D-ED1B-DA01F0646ED1}"/>
              </a:ext>
            </a:extLst>
          </p:cNvPr>
          <p:cNvSpPr/>
          <p:nvPr/>
        </p:nvSpPr>
        <p:spPr>
          <a:xfrm>
            <a:off x="5700584" y="2654065"/>
            <a:ext cx="3172663" cy="5078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MENOR</a:t>
            </a:r>
            <a:r>
              <a:rPr lang="pt-BR" sz="1100" dirty="0">
                <a:latin typeface="Candara" panose="020E0502030303020204" pitchFamily="34" charset="0"/>
              </a:rPr>
              <a:t>-melhor/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SIM</a:t>
            </a:r>
          </a:p>
          <a:p>
            <a:pPr algn="just"/>
            <a:r>
              <a:rPr lang="pt-BR" sz="110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22" name="Retângulo Arredondado 21"/>
          <p:cNvSpPr/>
          <p:nvPr/>
        </p:nvSpPr>
        <p:spPr>
          <a:xfrm>
            <a:off x="4547146" y="3163658"/>
            <a:ext cx="1149801" cy="3134890"/>
          </a:xfrm>
          <a:prstGeom prst="roundRect">
            <a:avLst/>
          </a:pr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2" name="Gráfico 31">
            <a:extLst>
              <a:ext uri="{FF2B5EF4-FFF2-40B4-BE49-F238E27FC236}">
                <a16:creationId xmlns:a16="http://schemas.microsoft.com/office/drawing/2014/main" id="{3980156B-0129-03C5-D533-76F0A509ADA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516909111"/>
              </p:ext>
            </p:extLst>
          </p:nvPr>
        </p:nvGraphicFramePr>
        <p:xfrm>
          <a:off x="5295864" y="2956682"/>
          <a:ext cx="4154595" cy="308323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C6C8D9DB-1A39-F050-8236-3BEA24B48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73063001"/>
              </p:ext>
            </p:extLst>
          </p:nvPr>
        </p:nvGraphicFramePr>
        <p:xfrm>
          <a:off x="914300" y="2931480"/>
          <a:ext cx="4154595" cy="31266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5" name="Seta para a Direita 4"/>
          <p:cNvSpPr/>
          <p:nvPr/>
        </p:nvSpPr>
        <p:spPr>
          <a:xfrm rot="786282">
            <a:off x="3333284" y="3287350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8" name="Seta para a Direita 17"/>
          <p:cNvSpPr/>
          <p:nvPr/>
        </p:nvSpPr>
        <p:spPr>
          <a:xfrm rot="786282">
            <a:off x="7769263" y="3844112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Google Shape;784;p32">
            <a:extLst>
              <a:ext uri="{FF2B5EF4-FFF2-40B4-BE49-F238E27FC236}">
                <a16:creationId xmlns:a16="http://schemas.microsoft.com/office/drawing/2014/main" id="{4312B8BB-AF2C-0E68-2C35-4CF93D80B8C5}"/>
              </a:ext>
            </a:extLst>
          </p:cNvPr>
          <p:cNvSpPr/>
          <p:nvPr/>
        </p:nvSpPr>
        <p:spPr>
          <a:xfrm>
            <a:off x="9831977" y="3475098"/>
            <a:ext cx="2203269" cy="974982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0" name="Google Shape;203;g1ec7bc2585c_0_156"/>
          <p:cNvSpPr txBox="1">
            <a:spLocks/>
          </p:cNvSpPr>
          <p:nvPr/>
        </p:nvSpPr>
        <p:spPr>
          <a:xfrm>
            <a:off x="9831977" y="3457834"/>
            <a:ext cx="2286965" cy="100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1CADE4"/>
              </a:buClr>
              <a:buSzPct val="100000"/>
              <a:buNone/>
            </a:pPr>
            <a:r>
              <a:rPr lang="pt-BR" sz="1900" b="1" dirty="0">
                <a:solidFill>
                  <a:schemeClr val="accent2"/>
                </a:solidFill>
              </a:rPr>
              <a:t>Menor mortalidade  por infarto do Brasil</a:t>
            </a:r>
          </a:p>
          <a:p>
            <a:pPr marL="0" indent="0">
              <a:buClr>
                <a:srgbClr val="1CADE4"/>
              </a:buClr>
              <a:buSzPct val="100000"/>
              <a:buNone/>
            </a:pPr>
            <a:endParaRPr lang="pt-BR" sz="600" dirty="0">
              <a:solidFill>
                <a:schemeClr val="tx1"/>
              </a:solidFill>
            </a:endParaRPr>
          </a:p>
        </p:txBody>
      </p:sp>
      <p:sp>
        <p:nvSpPr>
          <p:cNvPr id="23" name="Google Shape;203;g1ec7bc2585c_0_156"/>
          <p:cNvSpPr txBox="1">
            <a:spLocks/>
          </p:cNvSpPr>
          <p:nvPr/>
        </p:nvSpPr>
        <p:spPr>
          <a:xfrm>
            <a:off x="9811458" y="4060485"/>
            <a:ext cx="2286965" cy="100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1CADE4"/>
              </a:buClr>
              <a:buSzPct val="100000"/>
              <a:buNone/>
            </a:pPr>
            <a:r>
              <a:rPr lang="pt-BR" sz="1200" b="1" dirty="0">
                <a:solidFill>
                  <a:schemeClr val="tx1"/>
                </a:solidFill>
              </a:rPr>
              <a:t>Fonte: </a:t>
            </a:r>
            <a:r>
              <a:rPr lang="pt-BR" sz="1200" dirty="0" err="1">
                <a:solidFill>
                  <a:schemeClr val="tx1"/>
                </a:solidFill>
              </a:rPr>
              <a:t>DataSUS</a:t>
            </a:r>
            <a:r>
              <a:rPr lang="pt-BR" sz="1200" dirty="0">
                <a:solidFill>
                  <a:schemeClr val="tx1"/>
                </a:solidFill>
              </a:rPr>
              <a:t> </a:t>
            </a:r>
          </a:p>
          <a:p>
            <a:pPr marL="0" indent="0">
              <a:buClr>
                <a:srgbClr val="1CADE4"/>
              </a:buClr>
              <a:buSzPct val="100000"/>
              <a:buNone/>
            </a:pPr>
            <a:endParaRPr lang="pt-BR" sz="2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50655" y="2593137"/>
            <a:ext cx="808569" cy="8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551001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906" y="125751"/>
            <a:ext cx="8717269" cy="1325563"/>
          </a:xfrm>
        </p:spPr>
        <p:txBody>
          <a:bodyPr>
            <a:normAutofit/>
          </a:bodyPr>
          <a:lstStyle/>
          <a:p>
            <a:r>
              <a:rPr lang="pt-BR" dirty="0"/>
              <a:t>Indicadores - Rede de Urgência e Emergência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0" y="6399065"/>
            <a:ext cx="695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38" name="Google Shape;784;p32">
            <a:extLst>
              <a:ext uri="{FF2B5EF4-FFF2-40B4-BE49-F238E27FC236}">
                <a16:creationId xmlns:a16="http://schemas.microsoft.com/office/drawing/2014/main" id="{2F997274-EB98-94F1-2717-3A17782FD0BA}"/>
              </a:ext>
            </a:extLst>
          </p:cNvPr>
          <p:cNvSpPr/>
          <p:nvPr/>
        </p:nvSpPr>
        <p:spPr>
          <a:xfrm>
            <a:off x="4441463" y="1684257"/>
            <a:ext cx="3578845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Google Shape;786;p32">
            <a:extLst>
              <a:ext uri="{FF2B5EF4-FFF2-40B4-BE49-F238E27FC236}">
                <a16:creationId xmlns:a16="http://schemas.microsoft.com/office/drawing/2014/main" id="{0F11EBBB-12EA-E96A-AC9B-8AA5D6675FE1}"/>
              </a:ext>
            </a:extLst>
          </p:cNvPr>
          <p:cNvSpPr/>
          <p:nvPr/>
        </p:nvSpPr>
        <p:spPr>
          <a:xfrm>
            <a:off x="4377474" y="1610769"/>
            <a:ext cx="3578845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AE3889A-622A-46C6-8496-9FD2D862F7E0}"/>
              </a:ext>
            </a:extLst>
          </p:cNvPr>
          <p:cNvSpPr txBox="1"/>
          <p:nvPr/>
        </p:nvSpPr>
        <p:spPr>
          <a:xfrm>
            <a:off x="4553121" y="1649540"/>
            <a:ext cx="3227550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b="1" dirty="0">
                <a:solidFill>
                  <a:prstClr val="black"/>
                </a:solidFill>
              </a:rPr>
              <a:t>Percentual de atendimentos abertos (GAE) com classificação de risco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31387D4-EF52-C34A-F198-D9535B528CB1}"/>
              </a:ext>
            </a:extLst>
          </p:cNvPr>
          <p:cNvSpPr/>
          <p:nvPr/>
        </p:nvSpPr>
        <p:spPr>
          <a:xfrm>
            <a:off x="4406328" y="2611444"/>
            <a:ext cx="3145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100" dirty="0">
                <a:latin typeface="Candara" panose="020E0502030303020204" pitchFamily="34" charset="0"/>
              </a:rPr>
              <a:t>-melhor 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SIM</a:t>
            </a:r>
          </a:p>
        </p:txBody>
      </p:sp>
      <p:sp>
        <p:nvSpPr>
          <p:cNvPr id="22" name="Retângulo Arredondado 21"/>
          <p:cNvSpPr/>
          <p:nvPr/>
        </p:nvSpPr>
        <p:spPr>
          <a:xfrm>
            <a:off x="4128046" y="3154133"/>
            <a:ext cx="1149801" cy="3134890"/>
          </a:xfrm>
          <a:prstGeom prst="roundRect">
            <a:avLst/>
          </a:pr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C6C8D9DB-1A39-F050-8236-3BEA24B4839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4318170"/>
              </p:ext>
            </p:extLst>
          </p:nvPr>
        </p:nvGraphicFramePr>
        <p:xfrm>
          <a:off x="3283038" y="2967392"/>
          <a:ext cx="5391992" cy="33390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84204460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108517454"/>
              </p:ext>
            </p:extLst>
          </p:nvPr>
        </p:nvGraphicFramePr>
        <p:xfrm>
          <a:off x="6015498" y="2916355"/>
          <a:ext cx="4642977" cy="31357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32" y="29439"/>
            <a:ext cx="10515600" cy="1325563"/>
          </a:xfrm>
        </p:spPr>
        <p:txBody>
          <a:bodyPr/>
          <a:lstStyle/>
          <a:p>
            <a:r>
              <a:rPr lang="pt-BR" dirty="0"/>
              <a:t>Indicadores - </a:t>
            </a:r>
            <a:r>
              <a:rPr lang="pt-BR" sz="4400" dirty="0">
                <a:latin typeface="+mj-lt"/>
              </a:rPr>
              <a:t>Rede Cegonha</a:t>
            </a:r>
            <a:endParaRPr lang="pt-BR" dirty="0"/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6717972" y="2433889"/>
            <a:ext cx="329133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MENOR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</p:txBody>
      </p:sp>
      <p:sp>
        <p:nvSpPr>
          <p:cNvPr id="36" name="Retângulo 3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8426" y="6479747"/>
            <a:ext cx="120694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16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1951826" y="1627613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7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1887837" y="1588640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2063485" y="1573450"/>
            <a:ext cx="3100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Percentual de gravidez na adolescência entre as faixas etárias de 10 a 19 anos</a:t>
            </a:r>
          </a:p>
        </p:txBody>
      </p:sp>
      <p:sp>
        <p:nvSpPr>
          <p:cNvPr id="24" name="Retângulo 2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887837" y="2416218"/>
            <a:ext cx="3422980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MENOR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11387482"/>
              </p:ext>
            </p:extLst>
          </p:nvPr>
        </p:nvGraphicFramePr>
        <p:xfrm>
          <a:off x="638175" y="2987933"/>
          <a:ext cx="4804185" cy="303370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7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6781961" y="1636971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28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6717972" y="1597998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CaixaDeTexto 28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6965621" y="1788017"/>
            <a:ext cx="3100784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Número de Óbitos Maternos</a:t>
            </a:r>
          </a:p>
        </p:txBody>
      </p:sp>
    </p:spTree>
    <p:extLst>
      <p:ext uri="{BB962C8B-B14F-4D97-AF65-F5344CB8AC3E}">
        <p14:creationId xmlns:p14="http://schemas.microsoft.com/office/powerpoint/2010/main" val="40319813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9" name="Imagem 6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1" name="Google Shape;784;p32">
            <a:extLst>
              <a:ext uri="{FF2B5EF4-FFF2-40B4-BE49-F238E27FC236}">
                <a16:creationId xmlns:a16="http://schemas.microsoft.com/office/drawing/2014/main" id="{85F1E74A-9669-9C18-4172-FAC92B8EC270}"/>
              </a:ext>
            </a:extLst>
          </p:cNvPr>
          <p:cNvSpPr/>
          <p:nvPr/>
        </p:nvSpPr>
        <p:spPr>
          <a:xfrm>
            <a:off x="5296780" y="892738"/>
            <a:ext cx="5864695" cy="72912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3" name="Google Shape;786;p32">
            <a:extLst>
              <a:ext uri="{FF2B5EF4-FFF2-40B4-BE49-F238E27FC236}">
                <a16:creationId xmlns:a16="http://schemas.microsoft.com/office/drawing/2014/main" id="{5C751C1F-6D2D-C73B-B014-5AA583831E3F}"/>
              </a:ext>
            </a:extLst>
          </p:cNvPr>
          <p:cNvSpPr/>
          <p:nvPr/>
        </p:nvSpPr>
        <p:spPr>
          <a:xfrm>
            <a:off x="5232791" y="819250"/>
            <a:ext cx="5864695" cy="72912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38" name="Título 37">
            <a:extLst>
              <a:ext uri="{FF2B5EF4-FFF2-40B4-BE49-F238E27FC236}">
                <a16:creationId xmlns:a16="http://schemas.microsoft.com/office/drawing/2014/main" id="{C51D1008-603A-98B9-C9E8-262AB3ACDD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16033" y="-19911"/>
            <a:ext cx="2324158" cy="1325563"/>
          </a:xfrm>
        </p:spPr>
        <p:txBody>
          <a:bodyPr/>
          <a:lstStyle/>
          <a:p>
            <a:r>
              <a:rPr lang="pt-BR" dirty="0">
                <a:solidFill>
                  <a:schemeClr val="accent2"/>
                </a:solidFill>
              </a:rPr>
              <a:t>Agenda</a:t>
            </a:r>
          </a:p>
        </p:txBody>
      </p:sp>
      <p:grpSp>
        <p:nvGrpSpPr>
          <p:cNvPr id="84" name="Google Shape;7762;p56">
            <a:extLst>
              <a:ext uri="{FF2B5EF4-FFF2-40B4-BE49-F238E27FC236}">
                <a16:creationId xmlns:a16="http://schemas.microsoft.com/office/drawing/2014/main" id="{CCCE608A-A169-CFAD-8022-A101C39BC373}"/>
              </a:ext>
            </a:extLst>
          </p:cNvPr>
          <p:cNvGrpSpPr/>
          <p:nvPr/>
        </p:nvGrpSpPr>
        <p:grpSpPr>
          <a:xfrm>
            <a:off x="4294050" y="865748"/>
            <a:ext cx="332986" cy="760492"/>
            <a:chOff x="6410063" y="4135124"/>
            <a:chExt cx="159950" cy="364516"/>
          </a:xfrm>
          <a:solidFill>
            <a:srgbClr val="000000"/>
          </a:solidFill>
        </p:grpSpPr>
        <p:sp>
          <p:nvSpPr>
            <p:cNvPr id="85" name="Google Shape;7763;p56">
              <a:extLst>
                <a:ext uri="{FF2B5EF4-FFF2-40B4-BE49-F238E27FC236}">
                  <a16:creationId xmlns:a16="http://schemas.microsoft.com/office/drawing/2014/main" id="{80051A34-A8DE-D609-C039-6D730ACBE0DD}"/>
                </a:ext>
              </a:extLst>
            </p:cNvPr>
            <p:cNvSpPr/>
            <p:nvPr/>
          </p:nvSpPr>
          <p:spPr>
            <a:xfrm>
              <a:off x="6493991" y="4299202"/>
              <a:ext cx="36328" cy="200438"/>
            </a:xfrm>
            <a:custGeom>
              <a:avLst/>
              <a:gdLst/>
              <a:ahLst/>
              <a:cxnLst/>
              <a:rect l="l" t="t" r="r" b="b"/>
              <a:pathLst>
                <a:path w="1144" h="6312" extrusionOk="0">
                  <a:moveTo>
                    <a:pt x="965" y="1"/>
                  </a:moveTo>
                  <a:cubicBezTo>
                    <a:pt x="882" y="1"/>
                    <a:pt x="810" y="72"/>
                    <a:pt x="810" y="168"/>
                  </a:cubicBezTo>
                  <a:lnTo>
                    <a:pt x="810" y="5716"/>
                  </a:lnTo>
                  <a:cubicBezTo>
                    <a:pt x="810" y="5847"/>
                    <a:pt x="703" y="5954"/>
                    <a:pt x="584" y="5966"/>
                  </a:cubicBezTo>
                  <a:cubicBezTo>
                    <a:pt x="453" y="5966"/>
                    <a:pt x="334" y="5859"/>
                    <a:pt x="334" y="5728"/>
                  </a:cubicBezTo>
                  <a:lnTo>
                    <a:pt x="334" y="4656"/>
                  </a:lnTo>
                  <a:cubicBezTo>
                    <a:pt x="334" y="4573"/>
                    <a:pt x="251" y="4490"/>
                    <a:pt x="167" y="4490"/>
                  </a:cubicBezTo>
                  <a:cubicBezTo>
                    <a:pt x="72" y="4490"/>
                    <a:pt x="1" y="4573"/>
                    <a:pt x="1" y="4656"/>
                  </a:cubicBezTo>
                  <a:lnTo>
                    <a:pt x="1" y="5728"/>
                  </a:lnTo>
                  <a:cubicBezTo>
                    <a:pt x="1" y="5966"/>
                    <a:pt x="167" y="6192"/>
                    <a:pt x="394" y="6276"/>
                  </a:cubicBezTo>
                  <a:cubicBezTo>
                    <a:pt x="453" y="6299"/>
                    <a:pt x="525" y="6311"/>
                    <a:pt x="596" y="6311"/>
                  </a:cubicBezTo>
                  <a:cubicBezTo>
                    <a:pt x="906" y="6299"/>
                    <a:pt x="1144" y="6037"/>
                    <a:pt x="1144" y="5728"/>
                  </a:cubicBezTo>
                  <a:lnTo>
                    <a:pt x="1144" y="180"/>
                  </a:lnTo>
                  <a:cubicBezTo>
                    <a:pt x="1144" y="72"/>
                    <a:pt x="1072" y="1"/>
                    <a:pt x="965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6" name="Google Shape;7764;p56">
              <a:extLst>
                <a:ext uri="{FF2B5EF4-FFF2-40B4-BE49-F238E27FC236}">
                  <a16:creationId xmlns:a16="http://schemas.microsoft.com/office/drawing/2014/main" id="{FC12C6FC-622A-9B3C-56CA-75415BA52BFA}"/>
                </a:ext>
              </a:extLst>
            </p:cNvPr>
            <p:cNvSpPr/>
            <p:nvPr/>
          </p:nvSpPr>
          <p:spPr>
            <a:xfrm>
              <a:off x="6454297" y="4135124"/>
              <a:ext cx="71099" cy="71131"/>
            </a:xfrm>
            <a:custGeom>
              <a:avLst/>
              <a:gdLst/>
              <a:ahLst/>
              <a:cxnLst/>
              <a:rect l="l" t="t" r="r" b="b"/>
              <a:pathLst>
                <a:path w="2239" h="2240" extrusionOk="0">
                  <a:moveTo>
                    <a:pt x="1120" y="346"/>
                  </a:moveTo>
                  <a:cubicBezTo>
                    <a:pt x="1548" y="346"/>
                    <a:pt x="1894" y="679"/>
                    <a:pt x="1894" y="1120"/>
                  </a:cubicBezTo>
                  <a:cubicBezTo>
                    <a:pt x="1894" y="1548"/>
                    <a:pt x="1548" y="1894"/>
                    <a:pt x="1120" y="1894"/>
                  </a:cubicBezTo>
                  <a:cubicBezTo>
                    <a:pt x="691" y="1894"/>
                    <a:pt x="346" y="1548"/>
                    <a:pt x="346" y="1120"/>
                  </a:cubicBezTo>
                  <a:cubicBezTo>
                    <a:pt x="346" y="679"/>
                    <a:pt x="691" y="346"/>
                    <a:pt x="1120" y="346"/>
                  </a:cubicBezTo>
                  <a:close/>
                  <a:moveTo>
                    <a:pt x="1120" y="1"/>
                  </a:moveTo>
                  <a:cubicBezTo>
                    <a:pt x="513" y="1"/>
                    <a:pt x="1" y="513"/>
                    <a:pt x="1" y="1120"/>
                  </a:cubicBezTo>
                  <a:cubicBezTo>
                    <a:pt x="1" y="1727"/>
                    <a:pt x="513" y="2239"/>
                    <a:pt x="1120" y="2239"/>
                  </a:cubicBezTo>
                  <a:cubicBezTo>
                    <a:pt x="1727" y="2239"/>
                    <a:pt x="2239" y="1727"/>
                    <a:pt x="2239" y="1120"/>
                  </a:cubicBezTo>
                  <a:cubicBezTo>
                    <a:pt x="2239" y="513"/>
                    <a:pt x="1727" y="1"/>
                    <a:pt x="1120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7" name="Google Shape;7765;p56">
              <a:extLst>
                <a:ext uri="{FF2B5EF4-FFF2-40B4-BE49-F238E27FC236}">
                  <a16:creationId xmlns:a16="http://schemas.microsoft.com/office/drawing/2014/main" id="{5B4B6117-96F7-C727-38D2-176D9B0C8EB8}"/>
                </a:ext>
              </a:extLst>
            </p:cNvPr>
            <p:cNvSpPr/>
            <p:nvPr/>
          </p:nvSpPr>
          <p:spPr>
            <a:xfrm>
              <a:off x="6410063" y="4252712"/>
              <a:ext cx="94566" cy="246927"/>
            </a:xfrm>
            <a:custGeom>
              <a:avLst/>
              <a:gdLst/>
              <a:ahLst/>
              <a:cxnLst/>
              <a:rect l="l" t="t" r="r" b="b"/>
              <a:pathLst>
                <a:path w="2978" h="7776" extrusionOk="0">
                  <a:moveTo>
                    <a:pt x="1191" y="0"/>
                  </a:moveTo>
                  <a:cubicBezTo>
                    <a:pt x="977" y="0"/>
                    <a:pt x="798" y="179"/>
                    <a:pt x="798" y="393"/>
                  </a:cubicBezTo>
                  <a:lnTo>
                    <a:pt x="798" y="2894"/>
                  </a:lnTo>
                  <a:cubicBezTo>
                    <a:pt x="798" y="3025"/>
                    <a:pt x="691" y="3132"/>
                    <a:pt x="560" y="3132"/>
                  </a:cubicBezTo>
                  <a:cubicBezTo>
                    <a:pt x="429" y="3132"/>
                    <a:pt x="322" y="3025"/>
                    <a:pt x="322" y="2894"/>
                  </a:cubicBezTo>
                  <a:lnTo>
                    <a:pt x="322" y="2275"/>
                  </a:lnTo>
                  <a:cubicBezTo>
                    <a:pt x="322" y="2191"/>
                    <a:pt x="251" y="2120"/>
                    <a:pt x="155" y="2120"/>
                  </a:cubicBezTo>
                  <a:cubicBezTo>
                    <a:pt x="72" y="2120"/>
                    <a:pt x="1" y="2191"/>
                    <a:pt x="1" y="2275"/>
                  </a:cubicBezTo>
                  <a:lnTo>
                    <a:pt x="1" y="2894"/>
                  </a:lnTo>
                  <a:cubicBezTo>
                    <a:pt x="1" y="3203"/>
                    <a:pt x="251" y="3465"/>
                    <a:pt x="572" y="3465"/>
                  </a:cubicBezTo>
                  <a:cubicBezTo>
                    <a:pt x="894" y="3465"/>
                    <a:pt x="1156" y="3215"/>
                    <a:pt x="1156" y="2894"/>
                  </a:cubicBezTo>
                  <a:lnTo>
                    <a:pt x="1156" y="393"/>
                  </a:lnTo>
                  <a:cubicBezTo>
                    <a:pt x="1156" y="358"/>
                    <a:pt x="1191" y="334"/>
                    <a:pt x="1215" y="334"/>
                  </a:cubicBezTo>
                  <a:cubicBezTo>
                    <a:pt x="1251" y="334"/>
                    <a:pt x="1275" y="358"/>
                    <a:pt x="1275" y="393"/>
                  </a:cubicBezTo>
                  <a:lnTo>
                    <a:pt x="1275" y="7192"/>
                  </a:lnTo>
                  <a:cubicBezTo>
                    <a:pt x="1275" y="7501"/>
                    <a:pt x="1525" y="7775"/>
                    <a:pt x="1858" y="7775"/>
                  </a:cubicBezTo>
                  <a:cubicBezTo>
                    <a:pt x="2168" y="7775"/>
                    <a:pt x="2441" y="7513"/>
                    <a:pt x="2441" y="7192"/>
                  </a:cubicBezTo>
                  <a:lnTo>
                    <a:pt x="2441" y="4251"/>
                  </a:lnTo>
                  <a:cubicBezTo>
                    <a:pt x="2441" y="4168"/>
                    <a:pt x="2501" y="4132"/>
                    <a:pt x="2560" y="4132"/>
                  </a:cubicBezTo>
                  <a:cubicBezTo>
                    <a:pt x="2632" y="4132"/>
                    <a:pt x="2680" y="4191"/>
                    <a:pt x="2680" y="4251"/>
                  </a:cubicBezTo>
                  <a:lnTo>
                    <a:pt x="2644" y="5442"/>
                  </a:lnTo>
                  <a:cubicBezTo>
                    <a:pt x="2644" y="5525"/>
                    <a:pt x="2715" y="5596"/>
                    <a:pt x="2810" y="5596"/>
                  </a:cubicBezTo>
                  <a:cubicBezTo>
                    <a:pt x="2894" y="5596"/>
                    <a:pt x="2977" y="5525"/>
                    <a:pt x="2977" y="5442"/>
                  </a:cubicBezTo>
                  <a:lnTo>
                    <a:pt x="2977" y="4251"/>
                  </a:lnTo>
                  <a:cubicBezTo>
                    <a:pt x="2977" y="3989"/>
                    <a:pt x="2763" y="3787"/>
                    <a:pt x="2513" y="3787"/>
                  </a:cubicBezTo>
                  <a:cubicBezTo>
                    <a:pt x="2263" y="3787"/>
                    <a:pt x="2048" y="3989"/>
                    <a:pt x="2048" y="4251"/>
                  </a:cubicBezTo>
                  <a:lnTo>
                    <a:pt x="2048" y="7192"/>
                  </a:lnTo>
                  <a:cubicBezTo>
                    <a:pt x="2048" y="7323"/>
                    <a:pt x="1941" y="7430"/>
                    <a:pt x="1810" y="7430"/>
                  </a:cubicBezTo>
                  <a:cubicBezTo>
                    <a:pt x="1679" y="7430"/>
                    <a:pt x="1572" y="7323"/>
                    <a:pt x="1572" y="7192"/>
                  </a:cubicBezTo>
                  <a:lnTo>
                    <a:pt x="1572" y="393"/>
                  </a:lnTo>
                  <a:cubicBezTo>
                    <a:pt x="1572" y="179"/>
                    <a:pt x="1394" y="0"/>
                    <a:pt x="119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88" name="Google Shape;7766;p56">
              <a:extLst>
                <a:ext uri="{FF2B5EF4-FFF2-40B4-BE49-F238E27FC236}">
                  <a16:creationId xmlns:a16="http://schemas.microsoft.com/office/drawing/2014/main" id="{1DBE3338-D877-0724-3120-FDCFEFB76DC8}"/>
                </a:ext>
              </a:extLst>
            </p:cNvPr>
            <p:cNvSpPr/>
            <p:nvPr/>
          </p:nvSpPr>
          <p:spPr>
            <a:xfrm>
              <a:off x="6410063" y="4212638"/>
              <a:ext cx="159950" cy="150519"/>
            </a:xfrm>
            <a:custGeom>
              <a:avLst/>
              <a:gdLst/>
              <a:ahLst/>
              <a:cxnLst/>
              <a:rect l="l" t="t" r="r" b="b"/>
              <a:pathLst>
                <a:path w="5037" h="4740" extrusionOk="0">
                  <a:moveTo>
                    <a:pt x="1429" y="0"/>
                  </a:moveTo>
                  <a:cubicBezTo>
                    <a:pt x="632" y="0"/>
                    <a:pt x="1" y="643"/>
                    <a:pt x="1" y="1429"/>
                  </a:cubicBezTo>
                  <a:lnTo>
                    <a:pt x="1" y="2858"/>
                  </a:lnTo>
                  <a:cubicBezTo>
                    <a:pt x="1" y="2953"/>
                    <a:pt x="72" y="3025"/>
                    <a:pt x="155" y="3025"/>
                  </a:cubicBezTo>
                  <a:cubicBezTo>
                    <a:pt x="251" y="3025"/>
                    <a:pt x="322" y="2953"/>
                    <a:pt x="322" y="2858"/>
                  </a:cubicBezTo>
                  <a:lnTo>
                    <a:pt x="322" y="1429"/>
                  </a:lnTo>
                  <a:cubicBezTo>
                    <a:pt x="322" y="822"/>
                    <a:pt x="810" y="334"/>
                    <a:pt x="1429" y="334"/>
                  </a:cubicBezTo>
                  <a:lnTo>
                    <a:pt x="3608" y="334"/>
                  </a:lnTo>
                  <a:cubicBezTo>
                    <a:pt x="4227" y="334"/>
                    <a:pt x="4715" y="822"/>
                    <a:pt x="4715" y="1429"/>
                  </a:cubicBezTo>
                  <a:lnTo>
                    <a:pt x="4715" y="4144"/>
                  </a:lnTo>
                  <a:cubicBezTo>
                    <a:pt x="4715" y="4275"/>
                    <a:pt x="4608" y="4382"/>
                    <a:pt x="4489" y="4394"/>
                  </a:cubicBezTo>
                  <a:cubicBezTo>
                    <a:pt x="4358" y="4394"/>
                    <a:pt x="4239" y="4287"/>
                    <a:pt x="4239" y="4156"/>
                  </a:cubicBezTo>
                  <a:lnTo>
                    <a:pt x="4239" y="1655"/>
                  </a:lnTo>
                  <a:cubicBezTo>
                    <a:pt x="4239" y="1441"/>
                    <a:pt x="4061" y="1262"/>
                    <a:pt x="3846" y="1262"/>
                  </a:cubicBezTo>
                  <a:cubicBezTo>
                    <a:pt x="3644" y="1262"/>
                    <a:pt x="3465" y="1441"/>
                    <a:pt x="3465" y="1655"/>
                  </a:cubicBezTo>
                  <a:lnTo>
                    <a:pt x="3465" y="2239"/>
                  </a:lnTo>
                  <a:cubicBezTo>
                    <a:pt x="3465" y="2322"/>
                    <a:pt x="3537" y="2394"/>
                    <a:pt x="3632" y="2394"/>
                  </a:cubicBezTo>
                  <a:cubicBezTo>
                    <a:pt x="3715" y="2394"/>
                    <a:pt x="3787" y="2322"/>
                    <a:pt x="3787" y="2239"/>
                  </a:cubicBezTo>
                  <a:lnTo>
                    <a:pt x="3787" y="1655"/>
                  </a:lnTo>
                  <a:cubicBezTo>
                    <a:pt x="3787" y="1620"/>
                    <a:pt x="3814" y="1602"/>
                    <a:pt x="3840" y="1602"/>
                  </a:cubicBezTo>
                  <a:cubicBezTo>
                    <a:pt x="3867" y="1602"/>
                    <a:pt x="3894" y="1620"/>
                    <a:pt x="3894" y="1655"/>
                  </a:cubicBezTo>
                  <a:lnTo>
                    <a:pt x="3894" y="4156"/>
                  </a:lnTo>
                  <a:cubicBezTo>
                    <a:pt x="3894" y="4382"/>
                    <a:pt x="4049" y="4596"/>
                    <a:pt x="4251" y="4691"/>
                  </a:cubicBezTo>
                  <a:cubicBezTo>
                    <a:pt x="4323" y="4715"/>
                    <a:pt x="4406" y="4739"/>
                    <a:pt x="4489" y="4739"/>
                  </a:cubicBezTo>
                  <a:cubicBezTo>
                    <a:pt x="4799" y="4715"/>
                    <a:pt x="5037" y="4465"/>
                    <a:pt x="5037" y="4156"/>
                  </a:cubicBezTo>
                  <a:lnTo>
                    <a:pt x="5037" y="1429"/>
                  </a:lnTo>
                  <a:cubicBezTo>
                    <a:pt x="5037" y="643"/>
                    <a:pt x="4406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89" name="Google Shape;7767;p56">
            <a:extLst>
              <a:ext uri="{FF2B5EF4-FFF2-40B4-BE49-F238E27FC236}">
                <a16:creationId xmlns:a16="http://schemas.microsoft.com/office/drawing/2014/main" id="{59DA616F-187A-D051-B129-E34F5F90EF81}"/>
              </a:ext>
            </a:extLst>
          </p:cNvPr>
          <p:cNvGrpSpPr/>
          <p:nvPr/>
        </p:nvGrpSpPr>
        <p:grpSpPr>
          <a:xfrm>
            <a:off x="4667870" y="866129"/>
            <a:ext cx="446295" cy="759697"/>
            <a:chOff x="6924652" y="4135505"/>
            <a:chExt cx="214378" cy="364135"/>
          </a:xfrm>
          <a:solidFill>
            <a:srgbClr val="000000"/>
          </a:solidFill>
        </p:grpSpPr>
        <p:sp>
          <p:nvSpPr>
            <p:cNvPr id="90" name="Google Shape;7768;p56">
              <a:extLst>
                <a:ext uri="{FF2B5EF4-FFF2-40B4-BE49-F238E27FC236}">
                  <a16:creationId xmlns:a16="http://schemas.microsoft.com/office/drawing/2014/main" id="{38E08855-5201-1AA2-2699-52240B2CBD20}"/>
                </a:ext>
              </a:extLst>
            </p:cNvPr>
            <p:cNvSpPr/>
            <p:nvPr/>
          </p:nvSpPr>
          <p:spPr>
            <a:xfrm>
              <a:off x="6996482" y="4135505"/>
              <a:ext cx="70718" cy="71099"/>
            </a:xfrm>
            <a:custGeom>
              <a:avLst/>
              <a:gdLst/>
              <a:ahLst/>
              <a:cxnLst/>
              <a:rect l="l" t="t" r="r" b="b"/>
              <a:pathLst>
                <a:path w="2227" h="2239" extrusionOk="0">
                  <a:moveTo>
                    <a:pt x="1119" y="346"/>
                  </a:moveTo>
                  <a:cubicBezTo>
                    <a:pt x="1548" y="346"/>
                    <a:pt x="1893" y="691"/>
                    <a:pt x="1893" y="1120"/>
                  </a:cubicBezTo>
                  <a:cubicBezTo>
                    <a:pt x="1893" y="1548"/>
                    <a:pt x="1548" y="1894"/>
                    <a:pt x="1119" y="1894"/>
                  </a:cubicBezTo>
                  <a:cubicBezTo>
                    <a:pt x="679" y="1894"/>
                    <a:pt x="345" y="1548"/>
                    <a:pt x="345" y="1120"/>
                  </a:cubicBezTo>
                  <a:cubicBezTo>
                    <a:pt x="345" y="691"/>
                    <a:pt x="703" y="346"/>
                    <a:pt x="1119" y="346"/>
                  </a:cubicBezTo>
                  <a:close/>
                  <a:moveTo>
                    <a:pt x="1119" y="1"/>
                  </a:moveTo>
                  <a:cubicBezTo>
                    <a:pt x="500" y="1"/>
                    <a:pt x="0" y="513"/>
                    <a:pt x="0" y="1120"/>
                  </a:cubicBezTo>
                  <a:cubicBezTo>
                    <a:pt x="12" y="1727"/>
                    <a:pt x="500" y="2239"/>
                    <a:pt x="1119" y="2239"/>
                  </a:cubicBezTo>
                  <a:cubicBezTo>
                    <a:pt x="1727" y="2239"/>
                    <a:pt x="2227" y="1727"/>
                    <a:pt x="2227" y="1120"/>
                  </a:cubicBezTo>
                  <a:cubicBezTo>
                    <a:pt x="2227" y="513"/>
                    <a:pt x="1727" y="1"/>
                    <a:pt x="111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1" name="Google Shape;7769;p56">
              <a:extLst>
                <a:ext uri="{FF2B5EF4-FFF2-40B4-BE49-F238E27FC236}">
                  <a16:creationId xmlns:a16="http://schemas.microsoft.com/office/drawing/2014/main" id="{94701CBF-F3AE-925C-CF5E-53001197757B}"/>
                </a:ext>
              </a:extLst>
            </p:cNvPr>
            <p:cNvSpPr/>
            <p:nvPr/>
          </p:nvSpPr>
          <p:spPr>
            <a:xfrm>
              <a:off x="7018012" y="4345183"/>
              <a:ext cx="88882" cy="154456"/>
            </a:xfrm>
            <a:custGeom>
              <a:avLst/>
              <a:gdLst/>
              <a:ahLst/>
              <a:cxnLst/>
              <a:rect l="l" t="t" r="r" b="b"/>
              <a:pathLst>
                <a:path w="2799" h="4864" extrusionOk="0">
                  <a:moveTo>
                    <a:pt x="2293" y="0"/>
                  </a:moveTo>
                  <a:cubicBezTo>
                    <a:pt x="2280" y="0"/>
                    <a:pt x="2266" y="2"/>
                    <a:pt x="2251" y="6"/>
                  </a:cubicBezTo>
                  <a:cubicBezTo>
                    <a:pt x="2168" y="41"/>
                    <a:pt x="2108" y="125"/>
                    <a:pt x="2132" y="220"/>
                  </a:cubicBezTo>
                  <a:lnTo>
                    <a:pt x="2358" y="1077"/>
                  </a:lnTo>
                  <a:lnTo>
                    <a:pt x="1549" y="1077"/>
                  </a:lnTo>
                  <a:cubicBezTo>
                    <a:pt x="1465" y="1077"/>
                    <a:pt x="1394" y="1160"/>
                    <a:pt x="1394" y="1244"/>
                  </a:cubicBezTo>
                  <a:lnTo>
                    <a:pt x="1394" y="4280"/>
                  </a:lnTo>
                  <a:cubicBezTo>
                    <a:pt x="1394" y="4411"/>
                    <a:pt x="1287" y="4518"/>
                    <a:pt x="1156" y="4518"/>
                  </a:cubicBezTo>
                  <a:cubicBezTo>
                    <a:pt x="1013" y="4518"/>
                    <a:pt x="918" y="4411"/>
                    <a:pt x="918" y="4280"/>
                  </a:cubicBezTo>
                  <a:lnTo>
                    <a:pt x="918" y="1244"/>
                  </a:lnTo>
                  <a:cubicBezTo>
                    <a:pt x="918" y="1160"/>
                    <a:pt x="834" y="1077"/>
                    <a:pt x="751" y="1077"/>
                  </a:cubicBezTo>
                  <a:lnTo>
                    <a:pt x="168" y="1077"/>
                  </a:lnTo>
                  <a:cubicBezTo>
                    <a:pt x="84" y="1077"/>
                    <a:pt x="1" y="1160"/>
                    <a:pt x="1" y="1244"/>
                  </a:cubicBezTo>
                  <a:lnTo>
                    <a:pt x="1" y="2482"/>
                  </a:lnTo>
                  <a:cubicBezTo>
                    <a:pt x="1" y="2565"/>
                    <a:pt x="84" y="2649"/>
                    <a:pt x="168" y="2649"/>
                  </a:cubicBezTo>
                  <a:cubicBezTo>
                    <a:pt x="263" y="2649"/>
                    <a:pt x="334" y="2565"/>
                    <a:pt x="334" y="2482"/>
                  </a:cubicBezTo>
                  <a:lnTo>
                    <a:pt x="334" y="1422"/>
                  </a:lnTo>
                  <a:lnTo>
                    <a:pt x="584" y="1422"/>
                  </a:lnTo>
                  <a:lnTo>
                    <a:pt x="584" y="4280"/>
                  </a:lnTo>
                  <a:cubicBezTo>
                    <a:pt x="584" y="4589"/>
                    <a:pt x="834" y="4863"/>
                    <a:pt x="1168" y="4863"/>
                  </a:cubicBezTo>
                  <a:cubicBezTo>
                    <a:pt x="1477" y="4863"/>
                    <a:pt x="1751" y="4601"/>
                    <a:pt x="1751" y="4280"/>
                  </a:cubicBezTo>
                  <a:lnTo>
                    <a:pt x="1751" y="1422"/>
                  </a:lnTo>
                  <a:lnTo>
                    <a:pt x="2608" y="1422"/>
                  </a:lnTo>
                  <a:cubicBezTo>
                    <a:pt x="2715" y="1422"/>
                    <a:pt x="2799" y="1315"/>
                    <a:pt x="2775" y="1208"/>
                  </a:cubicBezTo>
                  <a:lnTo>
                    <a:pt x="2465" y="125"/>
                  </a:lnTo>
                  <a:cubicBezTo>
                    <a:pt x="2435" y="54"/>
                    <a:pt x="2370" y="0"/>
                    <a:pt x="229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2" name="Google Shape;7770;p56">
              <a:extLst>
                <a:ext uri="{FF2B5EF4-FFF2-40B4-BE49-F238E27FC236}">
                  <a16:creationId xmlns:a16="http://schemas.microsoft.com/office/drawing/2014/main" id="{40260DFC-DB1C-7DB3-3471-9CC2CE1FEC63}"/>
                </a:ext>
              </a:extLst>
            </p:cNvPr>
            <p:cNvSpPr/>
            <p:nvPr/>
          </p:nvSpPr>
          <p:spPr>
            <a:xfrm>
              <a:off x="6948850" y="4212638"/>
              <a:ext cx="190181" cy="149884"/>
            </a:xfrm>
            <a:custGeom>
              <a:avLst/>
              <a:gdLst/>
              <a:ahLst/>
              <a:cxnLst/>
              <a:rect l="l" t="t" r="r" b="b"/>
              <a:pathLst>
                <a:path w="5989" h="4720" extrusionOk="0">
                  <a:moveTo>
                    <a:pt x="1548" y="0"/>
                  </a:moveTo>
                  <a:cubicBezTo>
                    <a:pt x="917" y="0"/>
                    <a:pt x="369" y="417"/>
                    <a:pt x="179" y="1012"/>
                  </a:cubicBezTo>
                  <a:lnTo>
                    <a:pt x="179" y="1024"/>
                  </a:lnTo>
                  <a:lnTo>
                    <a:pt x="24" y="1596"/>
                  </a:lnTo>
                  <a:cubicBezTo>
                    <a:pt x="0" y="1679"/>
                    <a:pt x="60" y="1774"/>
                    <a:pt x="143" y="1798"/>
                  </a:cubicBezTo>
                  <a:cubicBezTo>
                    <a:pt x="160" y="1805"/>
                    <a:pt x="177" y="1809"/>
                    <a:pt x="194" y="1809"/>
                  </a:cubicBezTo>
                  <a:cubicBezTo>
                    <a:pt x="262" y="1809"/>
                    <a:pt x="329" y="1755"/>
                    <a:pt x="357" y="1679"/>
                  </a:cubicBezTo>
                  <a:lnTo>
                    <a:pt x="500" y="1132"/>
                  </a:lnTo>
                  <a:lnTo>
                    <a:pt x="500" y="1120"/>
                  </a:lnTo>
                  <a:cubicBezTo>
                    <a:pt x="631" y="655"/>
                    <a:pt x="1072" y="334"/>
                    <a:pt x="1548" y="334"/>
                  </a:cubicBezTo>
                  <a:lnTo>
                    <a:pt x="3727" y="334"/>
                  </a:lnTo>
                  <a:cubicBezTo>
                    <a:pt x="4203" y="334"/>
                    <a:pt x="4643" y="655"/>
                    <a:pt x="4774" y="1120"/>
                  </a:cubicBezTo>
                  <a:lnTo>
                    <a:pt x="4774" y="1132"/>
                  </a:lnTo>
                  <a:lnTo>
                    <a:pt x="5596" y="4084"/>
                  </a:lnTo>
                  <a:cubicBezTo>
                    <a:pt x="5620" y="4191"/>
                    <a:pt x="5548" y="4334"/>
                    <a:pt x="5429" y="4382"/>
                  </a:cubicBezTo>
                  <a:cubicBezTo>
                    <a:pt x="5414" y="4385"/>
                    <a:pt x="5398" y="4386"/>
                    <a:pt x="5383" y="4386"/>
                  </a:cubicBezTo>
                  <a:cubicBezTo>
                    <a:pt x="5278" y="4386"/>
                    <a:pt x="5173" y="4319"/>
                    <a:pt x="5132" y="4215"/>
                  </a:cubicBezTo>
                  <a:lnTo>
                    <a:pt x="4382" y="1560"/>
                  </a:lnTo>
                  <a:cubicBezTo>
                    <a:pt x="4346" y="1405"/>
                    <a:pt x="4179" y="1286"/>
                    <a:pt x="4012" y="1286"/>
                  </a:cubicBezTo>
                  <a:cubicBezTo>
                    <a:pt x="3762" y="1286"/>
                    <a:pt x="3572" y="1524"/>
                    <a:pt x="3631" y="1774"/>
                  </a:cubicBezTo>
                  <a:lnTo>
                    <a:pt x="4131" y="3751"/>
                  </a:lnTo>
                  <a:cubicBezTo>
                    <a:pt x="4161" y="3830"/>
                    <a:pt x="4223" y="3876"/>
                    <a:pt x="4298" y="3876"/>
                  </a:cubicBezTo>
                  <a:cubicBezTo>
                    <a:pt x="4313" y="3876"/>
                    <a:pt x="4329" y="3874"/>
                    <a:pt x="4346" y="3870"/>
                  </a:cubicBezTo>
                  <a:cubicBezTo>
                    <a:pt x="4429" y="3834"/>
                    <a:pt x="4489" y="3751"/>
                    <a:pt x="4465" y="3656"/>
                  </a:cubicBezTo>
                  <a:lnTo>
                    <a:pt x="3953" y="1679"/>
                  </a:lnTo>
                  <a:cubicBezTo>
                    <a:pt x="3946" y="1637"/>
                    <a:pt x="3980" y="1607"/>
                    <a:pt x="4012" y="1607"/>
                  </a:cubicBezTo>
                  <a:cubicBezTo>
                    <a:pt x="4034" y="1607"/>
                    <a:pt x="4055" y="1621"/>
                    <a:pt x="4060" y="1655"/>
                  </a:cubicBezTo>
                  <a:lnTo>
                    <a:pt x="4798" y="4299"/>
                  </a:lnTo>
                  <a:cubicBezTo>
                    <a:pt x="4879" y="4552"/>
                    <a:pt x="5116" y="4719"/>
                    <a:pt x="5368" y="4719"/>
                  </a:cubicBezTo>
                  <a:cubicBezTo>
                    <a:pt x="5412" y="4719"/>
                    <a:pt x="5456" y="4714"/>
                    <a:pt x="5501" y="4703"/>
                  </a:cubicBezTo>
                  <a:cubicBezTo>
                    <a:pt x="5810" y="4620"/>
                    <a:pt x="5989" y="4287"/>
                    <a:pt x="5917" y="3989"/>
                  </a:cubicBezTo>
                  <a:lnTo>
                    <a:pt x="5096" y="1024"/>
                  </a:lnTo>
                  <a:lnTo>
                    <a:pt x="5096" y="1012"/>
                  </a:lnTo>
                  <a:cubicBezTo>
                    <a:pt x="4917" y="417"/>
                    <a:pt x="4358" y="0"/>
                    <a:pt x="3727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93" name="Google Shape;7771;p56">
              <a:extLst>
                <a:ext uri="{FF2B5EF4-FFF2-40B4-BE49-F238E27FC236}">
                  <a16:creationId xmlns:a16="http://schemas.microsoft.com/office/drawing/2014/main" id="{CB7D5EA8-0475-7213-AD79-4939ADC70C9D}"/>
                </a:ext>
              </a:extLst>
            </p:cNvPr>
            <p:cNvSpPr/>
            <p:nvPr/>
          </p:nvSpPr>
          <p:spPr>
            <a:xfrm>
              <a:off x="6924652" y="4252331"/>
              <a:ext cx="103617" cy="245815"/>
            </a:xfrm>
            <a:custGeom>
              <a:avLst/>
              <a:gdLst/>
              <a:ahLst/>
              <a:cxnLst/>
              <a:rect l="l" t="t" r="r" b="b"/>
              <a:pathLst>
                <a:path w="3263" h="7741" extrusionOk="0">
                  <a:moveTo>
                    <a:pt x="1988" y="1"/>
                  </a:moveTo>
                  <a:cubicBezTo>
                    <a:pt x="1810" y="1"/>
                    <a:pt x="1667" y="120"/>
                    <a:pt x="1619" y="286"/>
                  </a:cubicBezTo>
                  <a:lnTo>
                    <a:pt x="881" y="2930"/>
                  </a:lnTo>
                  <a:cubicBezTo>
                    <a:pt x="851" y="3030"/>
                    <a:pt x="754" y="3105"/>
                    <a:pt x="645" y="3105"/>
                  </a:cubicBezTo>
                  <a:cubicBezTo>
                    <a:pt x="625" y="3105"/>
                    <a:pt x="604" y="3102"/>
                    <a:pt x="583" y="3096"/>
                  </a:cubicBezTo>
                  <a:cubicBezTo>
                    <a:pt x="464" y="3072"/>
                    <a:pt x="381" y="2930"/>
                    <a:pt x="417" y="2799"/>
                  </a:cubicBezTo>
                  <a:lnTo>
                    <a:pt x="905" y="1048"/>
                  </a:lnTo>
                  <a:cubicBezTo>
                    <a:pt x="941" y="953"/>
                    <a:pt x="881" y="870"/>
                    <a:pt x="786" y="834"/>
                  </a:cubicBezTo>
                  <a:cubicBezTo>
                    <a:pt x="773" y="830"/>
                    <a:pt x="760" y="829"/>
                    <a:pt x="748" y="829"/>
                  </a:cubicBezTo>
                  <a:cubicBezTo>
                    <a:pt x="675" y="829"/>
                    <a:pt x="604" y="882"/>
                    <a:pt x="583" y="953"/>
                  </a:cubicBezTo>
                  <a:lnTo>
                    <a:pt x="83" y="2715"/>
                  </a:lnTo>
                  <a:cubicBezTo>
                    <a:pt x="0" y="3013"/>
                    <a:pt x="191" y="3334"/>
                    <a:pt x="488" y="3406"/>
                  </a:cubicBezTo>
                  <a:cubicBezTo>
                    <a:pt x="541" y="3423"/>
                    <a:pt x="594" y="3430"/>
                    <a:pt x="647" y="3430"/>
                  </a:cubicBezTo>
                  <a:cubicBezTo>
                    <a:pt x="895" y="3430"/>
                    <a:pt x="1132" y="3258"/>
                    <a:pt x="1191" y="3013"/>
                  </a:cubicBezTo>
                  <a:lnTo>
                    <a:pt x="1929" y="358"/>
                  </a:lnTo>
                  <a:cubicBezTo>
                    <a:pt x="1938" y="329"/>
                    <a:pt x="1964" y="315"/>
                    <a:pt x="1988" y="315"/>
                  </a:cubicBezTo>
                  <a:cubicBezTo>
                    <a:pt x="2024" y="315"/>
                    <a:pt x="2057" y="344"/>
                    <a:pt x="2036" y="393"/>
                  </a:cubicBezTo>
                  <a:lnTo>
                    <a:pt x="1083" y="4096"/>
                  </a:lnTo>
                  <a:cubicBezTo>
                    <a:pt x="1060" y="4203"/>
                    <a:pt x="1143" y="4299"/>
                    <a:pt x="1250" y="4299"/>
                  </a:cubicBezTo>
                  <a:lnTo>
                    <a:pt x="2107" y="4299"/>
                  </a:lnTo>
                  <a:lnTo>
                    <a:pt x="2107" y="7156"/>
                  </a:lnTo>
                  <a:cubicBezTo>
                    <a:pt x="2107" y="7478"/>
                    <a:pt x="2346" y="7728"/>
                    <a:pt x="2667" y="7740"/>
                  </a:cubicBezTo>
                  <a:cubicBezTo>
                    <a:pt x="2676" y="7740"/>
                    <a:pt x="2684" y="7740"/>
                    <a:pt x="2693" y="7740"/>
                  </a:cubicBezTo>
                  <a:cubicBezTo>
                    <a:pt x="2922" y="7740"/>
                    <a:pt x="3146" y="7589"/>
                    <a:pt x="3227" y="7371"/>
                  </a:cubicBezTo>
                  <a:cubicBezTo>
                    <a:pt x="3262" y="7311"/>
                    <a:pt x="3262" y="7240"/>
                    <a:pt x="3262" y="7156"/>
                  </a:cubicBezTo>
                  <a:lnTo>
                    <a:pt x="3262" y="6025"/>
                  </a:lnTo>
                  <a:cubicBezTo>
                    <a:pt x="3262" y="5966"/>
                    <a:pt x="3179" y="5894"/>
                    <a:pt x="3096" y="5894"/>
                  </a:cubicBezTo>
                  <a:cubicBezTo>
                    <a:pt x="3000" y="5894"/>
                    <a:pt x="2929" y="5966"/>
                    <a:pt x="2929" y="6061"/>
                  </a:cubicBezTo>
                  <a:lnTo>
                    <a:pt x="2929" y="7192"/>
                  </a:lnTo>
                  <a:cubicBezTo>
                    <a:pt x="2929" y="7323"/>
                    <a:pt x="2810" y="7430"/>
                    <a:pt x="2679" y="7430"/>
                  </a:cubicBezTo>
                  <a:cubicBezTo>
                    <a:pt x="2560" y="7430"/>
                    <a:pt x="2453" y="7311"/>
                    <a:pt x="2453" y="7180"/>
                  </a:cubicBezTo>
                  <a:lnTo>
                    <a:pt x="2453" y="4156"/>
                  </a:lnTo>
                  <a:cubicBezTo>
                    <a:pt x="2453" y="4061"/>
                    <a:pt x="2381" y="3989"/>
                    <a:pt x="2286" y="3989"/>
                  </a:cubicBezTo>
                  <a:lnTo>
                    <a:pt x="1488" y="3989"/>
                  </a:lnTo>
                  <a:lnTo>
                    <a:pt x="2381" y="489"/>
                  </a:lnTo>
                  <a:cubicBezTo>
                    <a:pt x="2441" y="251"/>
                    <a:pt x="2250" y="1"/>
                    <a:pt x="198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95" name="CaixaDeTexto 94">
            <a:extLst>
              <a:ext uri="{FF2B5EF4-FFF2-40B4-BE49-F238E27FC236}">
                <a16:creationId xmlns:a16="http://schemas.microsoft.com/office/drawing/2014/main" id="{6FCAF7A6-E810-221E-5EFF-754156AA85D7}"/>
              </a:ext>
            </a:extLst>
          </p:cNvPr>
          <p:cNvSpPr txBox="1"/>
          <p:nvPr/>
        </p:nvSpPr>
        <p:spPr>
          <a:xfrm>
            <a:off x="5395095" y="1014149"/>
            <a:ext cx="491169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1. Dados Demográficos e Epidemiológicos</a:t>
            </a:r>
          </a:p>
        </p:txBody>
      </p:sp>
      <p:grpSp>
        <p:nvGrpSpPr>
          <p:cNvPr id="96" name="Google Shape;8193;p57">
            <a:extLst>
              <a:ext uri="{FF2B5EF4-FFF2-40B4-BE49-F238E27FC236}">
                <a16:creationId xmlns:a16="http://schemas.microsoft.com/office/drawing/2014/main" id="{53FBCFA0-896F-8D68-42F9-A8621321A9B3}"/>
              </a:ext>
            </a:extLst>
          </p:cNvPr>
          <p:cNvGrpSpPr/>
          <p:nvPr/>
        </p:nvGrpSpPr>
        <p:grpSpPr>
          <a:xfrm>
            <a:off x="10261858" y="1679728"/>
            <a:ext cx="842239" cy="706869"/>
            <a:chOff x="5756399" y="2434456"/>
            <a:chExt cx="367925" cy="367161"/>
          </a:xfrm>
          <a:solidFill>
            <a:srgbClr val="000000"/>
          </a:solidFill>
        </p:grpSpPr>
        <p:sp>
          <p:nvSpPr>
            <p:cNvPr id="97" name="Google Shape;8194;p57">
              <a:extLst>
                <a:ext uri="{FF2B5EF4-FFF2-40B4-BE49-F238E27FC236}">
                  <a16:creationId xmlns:a16="http://schemas.microsoft.com/office/drawing/2014/main" id="{347C3910-70A8-E036-56E7-E2301B78D551}"/>
                </a:ext>
              </a:extLst>
            </p:cNvPr>
            <p:cNvSpPr/>
            <p:nvPr/>
          </p:nvSpPr>
          <p:spPr>
            <a:xfrm>
              <a:off x="5864865" y="2563023"/>
              <a:ext cx="39882" cy="68297"/>
            </a:xfrm>
            <a:custGeom>
              <a:avLst/>
              <a:gdLst/>
              <a:ahLst/>
              <a:cxnLst/>
              <a:rect l="l" t="t" r="r" b="b"/>
              <a:pathLst>
                <a:path w="1252" h="2144" extrusionOk="0">
                  <a:moveTo>
                    <a:pt x="918" y="334"/>
                  </a:moveTo>
                  <a:lnTo>
                    <a:pt x="918" y="1822"/>
                  </a:lnTo>
                  <a:lnTo>
                    <a:pt x="334" y="1822"/>
                  </a:lnTo>
                  <a:lnTo>
                    <a:pt x="334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7"/>
                  </a:cubicBezTo>
                  <a:lnTo>
                    <a:pt x="1" y="1977"/>
                  </a:lnTo>
                  <a:cubicBezTo>
                    <a:pt x="1" y="2072"/>
                    <a:pt x="84" y="2144"/>
                    <a:pt x="168" y="2144"/>
                  </a:cubicBezTo>
                  <a:lnTo>
                    <a:pt x="1096" y="2144"/>
                  </a:lnTo>
                  <a:cubicBezTo>
                    <a:pt x="1180" y="2144"/>
                    <a:pt x="1251" y="2072"/>
                    <a:pt x="1251" y="1977"/>
                  </a:cubicBezTo>
                  <a:lnTo>
                    <a:pt x="1251" y="167"/>
                  </a:lnTo>
                  <a:cubicBezTo>
                    <a:pt x="1251" y="72"/>
                    <a:pt x="1180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8" name="Google Shape;8195;p57">
              <a:extLst>
                <a:ext uri="{FF2B5EF4-FFF2-40B4-BE49-F238E27FC236}">
                  <a16:creationId xmlns:a16="http://schemas.microsoft.com/office/drawing/2014/main" id="{4275C6BD-BF6D-25B8-06A3-0E9334663793}"/>
                </a:ext>
              </a:extLst>
            </p:cNvPr>
            <p:cNvSpPr/>
            <p:nvPr/>
          </p:nvSpPr>
          <p:spPr>
            <a:xfrm>
              <a:off x="5920261" y="2563023"/>
              <a:ext cx="40233" cy="68297"/>
            </a:xfrm>
            <a:custGeom>
              <a:avLst/>
              <a:gdLst/>
              <a:ahLst/>
              <a:cxnLst/>
              <a:rect l="l" t="t" r="r" b="b"/>
              <a:pathLst>
                <a:path w="1263" h="2144" extrusionOk="0">
                  <a:moveTo>
                    <a:pt x="929" y="334"/>
                  </a:moveTo>
                  <a:lnTo>
                    <a:pt x="929" y="1822"/>
                  </a:lnTo>
                  <a:lnTo>
                    <a:pt x="346" y="1822"/>
                  </a:lnTo>
                  <a:lnTo>
                    <a:pt x="346" y="334"/>
                  </a:lnTo>
                  <a:close/>
                  <a:moveTo>
                    <a:pt x="167" y="1"/>
                  </a:moveTo>
                  <a:cubicBezTo>
                    <a:pt x="84" y="1"/>
                    <a:pt x="12" y="72"/>
                    <a:pt x="12" y="167"/>
                  </a:cubicBezTo>
                  <a:lnTo>
                    <a:pt x="12" y="1977"/>
                  </a:lnTo>
                  <a:cubicBezTo>
                    <a:pt x="0" y="2072"/>
                    <a:pt x="84" y="2144"/>
                    <a:pt x="167" y="2144"/>
                  </a:cubicBezTo>
                  <a:lnTo>
                    <a:pt x="1096" y="2144"/>
                  </a:lnTo>
                  <a:cubicBezTo>
                    <a:pt x="1179" y="2144"/>
                    <a:pt x="1262" y="2072"/>
                    <a:pt x="1262" y="1977"/>
                  </a:cubicBezTo>
                  <a:lnTo>
                    <a:pt x="1262" y="167"/>
                  </a:lnTo>
                  <a:cubicBezTo>
                    <a:pt x="1262" y="72"/>
                    <a:pt x="1179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9" name="Google Shape;8196;p57">
              <a:extLst>
                <a:ext uri="{FF2B5EF4-FFF2-40B4-BE49-F238E27FC236}">
                  <a16:creationId xmlns:a16="http://schemas.microsoft.com/office/drawing/2014/main" id="{8866141E-23E5-94F7-FBF2-7FE3B9D0B44A}"/>
                </a:ext>
              </a:extLst>
            </p:cNvPr>
            <p:cNvSpPr/>
            <p:nvPr/>
          </p:nvSpPr>
          <p:spPr>
            <a:xfrm>
              <a:off x="5790165" y="2646451"/>
              <a:ext cx="39851" cy="68329"/>
            </a:xfrm>
            <a:custGeom>
              <a:avLst/>
              <a:gdLst/>
              <a:ahLst/>
              <a:cxnLst/>
              <a:rect l="l" t="t" r="r" b="b"/>
              <a:pathLst>
                <a:path w="1251" h="2145" extrusionOk="0">
                  <a:moveTo>
                    <a:pt x="917" y="334"/>
                  </a:moveTo>
                  <a:lnTo>
                    <a:pt x="917" y="1823"/>
                  </a:lnTo>
                  <a:lnTo>
                    <a:pt x="346" y="1823"/>
                  </a:lnTo>
                  <a:lnTo>
                    <a:pt x="346" y="334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8"/>
                  </a:cubicBezTo>
                  <a:lnTo>
                    <a:pt x="0" y="1977"/>
                  </a:lnTo>
                  <a:cubicBezTo>
                    <a:pt x="0" y="2073"/>
                    <a:pt x="72" y="2144"/>
                    <a:pt x="167" y="2144"/>
                  </a:cubicBezTo>
                  <a:lnTo>
                    <a:pt x="1084" y="2144"/>
                  </a:lnTo>
                  <a:cubicBezTo>
                    <a:pt x="1179" y="2144"/>
                    <a:pt x="1251" y="2073"/>
                    <a:pt x="1251" y="1977"/>
                  </a:cubicBezTo>
                  <a:lnTo>
                    <a:pt x="1251" y="168"/>
                  </a:lnTo>
                  <a:cubicBezTo>
                    <a:pt x="1251" y="72"/>
                    <a:pt x="11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0" name="Google Shape;8197;p57">
              <a:extLst>
                <a:ext uri="{FF2B5EF4-FFF2-40B4-BE49-F238E27FC236}">
                  <a16:creationId xmlns:a16="http://schemas.microsoft.com/office/drawing/2014/main" id="{99879692-448F-4FC6-89EF-5F90C0C744C1}"/>
                </a:ext>
              </a:extLst>
            </p:cNvPr>
            <p:cNvSpPr/>
            <p:nvPr/>
          </p:nvSpPr>
          <p:spPr>
            <a:xfrm>
              <a:off x="6050707" y="2646451"/>
              <a:ext cx="39882" cy="68329"/>
            </a:xfrm>
            <a:custGeom>
              <a:avLst/>
              <a:gdLst/>
              <a:ahLst/>
              <a:cxnLst/>
              <a:rect l="l" t="t" r="r" b="b"/>
              <a:pathLst>
                <a:path w="1252" h="2145" extrusionOk="0">
                  <a:moveTo>
                    <a:pt x="930" y="334"/>
                  </a:moveTo>
                  <a:lnTo>
                    <a:pt x="930" y="1823"/>
                  </a:lnTo>
                  <a:lnTo>
                    <a:pt x="346" y="1823"/>
                  </a:lnTo>
                  <a:lnTo>
                    <a:pt x="346" y="334"/>
                  </a:lnTo>
                  <a:close/>
                  <a:moveTo>
                    <a:pt x="168" y="1"/>
                  </a:moveTo>
                  <a:cubicBezTo>
                    <a:pt x="84" y="1"/>
                    <a:pt x="1" y="72"/>
                    <a:pt x="1" y="168"/>
                  </a:cubicBezTo>
                  <a:lnTo>
                    <a:pt x="1" y="1977"/>
                  </a:lnTo>
                  <a:cubicBezTo>
                    <a:pt x="1" y="2073"/>
                    <a:pt x="72" y="2144"/>
                    <a:pt x="168" y="2144"/>
                  </a:cubicBezTo>
                  <a:lnTo>
                    <a:pt x="1096" y="2144"/>
                  </a:lnTo>
                  <a:cubicBezTo>
                    <a:pt x="1180" y="2144"/>
                    <a:pt x="1251" y="2073"/>
                    <a:pt x="1251" y="1977"/>
                  </a:cubicBezTo>
                  <a:lnTo>
                    <a:pt x="1251" y="168"/>
                  </a:lnTo>
                  <a:cubicBezTo>
                    <a:pt x="1251" y="72"/>
                    <a:pt x="1180" y="1"/>
                    <a:pt x="1096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1" name="Google Shape;8198;p57">
              <a:extLst>
                <a:ext uri="{FF2B5EF4-FFF2-40B4-BE49-F238E27FC236}">
                  <a16:creationId xmlns:a16="http://schemas.microsoft.com/office/drawing/2014/main" id="{3910D466-95D8-7F62-532D-BBC7EDF8FDD4}"/>
                </a:ext>
              </a:extLst>
            </p:cNvPr>
            <p:cNvSpPr/>
            <p:nvPr/>
          </p:nvSpPr>
          <p:spPr>
            <a:xfrm>
              <a:off x="5976007" y="2563023"/>
              <a:ext cx="39851" cy="68297"/>
            </a:xfrm>
            <a:custGeom>
              <a:avLst/>
              <a:gdLst/>
              <a:ahLst/>
              <a:cxnLst/>
              <a:rect l="l" t="t" r="r" b="b"/>
              <a:pathLst>
                <a:path w="1251" h="2144" extrusionOk="0">
                  <a:moveTo>
                    <a:pt x="917" y="334"/>
                  </a:moveTo>
                  <a:lnTo>
                    <a:pt x="917" y="1822"/>
                  </a:lnTo>
                  <a:lnTo>
                    <a:pt x="334" y="1822"/>
                  </a:lnTo>
                  <a:lnTo>
                    <a:pt x="334" y="334"/>
                  </a:lnTo>
                  <a:close/>
                  <a:moveTo>
                    <a:pt x="167" y="1"/>
                  </a:moveTo>
                  <a:cubicBezTo>
                    <a:pt x="72" y="1"/>
                    <a:pt x="0" y="72"/>
                    <a:pt x="0" y="167"/>
                  </a:cubicBezTo>
                  <a:lnTo>
                    <a:pt x="0" y="1977"/>
                  </a:lnTo>
                  <a:cubicBezTo>
                    <a:pt x="0" y="2072"/>
                    <a:pt x="72" y="2144"/>
                    <a:pt x="167" y="2144"/>
                  </a:cubicBezTo>
                  <a:lnTo>
                    <a:pt x="1084" y="2144"/>
                  </a:lnTo>
                  <a:cubicBezTo>
                    <a:pt x="1179" y="2144"/>
                    <a:pt x="1251" y="2072"/>
                    <a:pt x="1251" y="1977"/>
                  </a:cubicBezTo>
                  <a:lnTo>
                    <a:pt x="1251" y="167"/>
                  </a:lnTo>
                  <a:cubicBezTo>
                    <a:pt x="1251" y="72"/>
                    <a:pt x="1179" y="1"/>
                    <a:pt x="108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2" name="Google Shape;8199;p57">
              <a:extLst>
                <a:ext uri="{FF2B5EF4-FFF2-40B4-BE49-F238E27FC236}">
                  <a16:creationId xmlns:a16="http://schemas.microsoft.com/office/drawing/2014/main" id="{26902889-BF0E-5057-2272-8399D6CD7941}"/>
                </a:ext>
              </a:extLst>
            </p:cNvPr>
            <p:cNvSpPr/>
            <p:nvPr/>
          </p:nvSpPr>
          <p:spPr>
            <a:xfrm>
              <a:off x="5919114" y="2453027"/>
              <a:ext cx="42877" cy="43673"/>
            </a:xfrm>
            <a:custGeom>
              <a:avLst/>
              <a:gdLst/>
              <a:ahLst/>
              <a:cxnLst/>
              <a:rect l="l" t="t" r="r" b="b"/>
              <a:pathLst>
                <a:path w="1346" h="1371" extrusionOk="0">
                  <a:moveTo>
                    <a:pt x="679" y="1"/>
                  </a:moveTo>
                  <a:cubicBezTo>
                    <a:pt x="596" y="1"/>
                    <a:pt x="524" y="72"/>
                    <a:pt x="524" y="167"/>
                  </a:cubicBezTo>
                  <a:lnTo>
                    <a:pt x="524" y="525"/>
                  </a:lnTo>
                  <a:lnTo>
                    <a:pt x="167" y="525"/>
                  </a:lnTo>
                  <a:cubicBezTo>
                    <a:pt x="72" y="525"/>
                    <a:pt x="1" y="596"/>
                    <a:pt x="1" y="691"/>
                  </a:cubicBezTo>
                  <a:cubicBezTo>
                    <a:pt x="1" y="775"/>
                    <a:pt x="72" y="846"/>
                    <a:pt x="167" y="846"/>
                  </a:cubicBezTo>
                  <a:lnTo>
                    <a:pt x="524" y="846"/>
                  </a:lnTo>
                  <a:lnTo>
                    <a:pt x="501" y="1203"/>
                  </a:lnTo>
                  <a:cubicBezTo>
                    <a:pt x="501" y="1299"/>
                    <a:pt x="584" y="1370"/>
                    <a:pt x="667" y="1370"/>
                  </a:cubicBezTo>
                  <a:cubicBezTo>
                    <a:pt x="751" y="1370"/>
                    <a:pt x="834" y="1299"/>
                    <a:pt x="834" y="1203"/>
                  </a:cubicBezTo>
                  <a:lnTo>
                    <a:pt x="834" y="846"/>
                  </a:lnTo>
                  <a:lnTo>
                    <a:pt x="1191" y="846"/>
                  </a:lnTo>
                  <a:cubicBezTo>
                    <a:pt x="1274" y="846"/>
                    <a:pt x="1346" y="775"/>
                    <a:pt x="1346" y="691"/>
                  </a:cubicBezTo>
                  <a:cubicBezTo>
                    <a:pt x="1346" y="596"/>
                    <a:pt x="1274" y="525"/>
                    <a:pt x="1191" y="525"/>
                  </a:cubicBezTo>
                  <a:lnTo>
                    <a:pt x="846" y="525"/>
                  </a:lnTo>
                  <a:lnTo>
                    <a:pt x="846" y="167"/>
                  </a:lnTo>
                  <a:cubicBezTo>
                    <a:pt x="846" y="72"/>
                    <a:pt x="774" y="1"/>
                    <a:pt x="67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03" name="Google Shape;8200;p57">
              <a:extLst>
                <a:ext uri="{FF2B5EF4-FFF2-40B4-BE49-F238E27FC236}">
                  <a16:creationId xmlns:a16="http://schemas.microsoft.com/office/drawing/2014/main" id="{52665CFA-32AC-650F-4507-D8CA9A065584}"/>
                </a:ext>
              </a:extLst>
            </p:cNvPr>
            <p:cNvSpPr/>
            <p:nvPr/>
          </p:nvSpPr>
          <p:spPr>
            <a:xfrm>
              <a:off x="5756399" y="2434456"/>
              <a:ext cx="367925" cy="367161"/>
            </a:xfrm>
            <a:custGeom>
              <a:avLst/>
              <a:gdLst/>
              <a:ahLst/>
              <a:cxnLst/>
              <a:rect l="l" t="t" r="r" b="b"/>
              <a:pathLst>
                <a:path w="11550" h="11526" extrusionOk="0">
                  <a:moveTo>
                    <a:pt x="7192" y="334"/>
                  </a:moveTo>
                  <a:lnTo>
                    <a:pt x="7192" y="2215"/>
                  </a:lnTo>
                  <a:lnTo>
                    <a:pt x="6287" y="2215"/>
                  </a:lnTo>
                  <a:cubicBezTo>
                    <a:pt x="6192" y="2215"/>
                    <a:pt x="6121" y="2298"/>
                    <a:pt x="6121" y="2382"/>
                  </a:cubicBezTo>
                  <a:cubicBezTo>
                    <a:pt x="6121" y="2477"/>
                    <a:pt x="6192" y="2548"/>
                    <a:pt x="6287" y="2548"/>
                  </a:cubicBezTo>
                  <a:lnTo>
                    <a:pt x="8859" y="2548"/>
                  </a:lnTo>
                  <a:lnTo>
                    <a:pt x="8859" y="2822"/>
                  </a:lnTo>
                  <a:lnTo>
                    <a:pt x="2692" y="2822"/>
                  </a:lnTo>
                  <a:lnTo>
                    <a:pt x="2692" y="2548"/>
                  </a:lnTo>
                  <a:lnTo>
                    <a:pt x="5335" y="2548"/>
                  </a:lnTo>
                  <a:cubicBezTo>
                    <a:pt x="5418" y="2548"/>
                    <a:pt x="5490" y="2477"/>
                    <a:pt x="5490" y="2382"/>
                  </a:cubicBezTo>
                  <a:cubicBezTo>
                    <a:pt x="5490" y="2298"/>
                    <a:pt x="5418" y="2215"/>
                    <a:pt x="5335" y="2215"/>
                  </a:cubicBezTo>
                  <a:lnTo>
                    <a:pt x="4370" y="2215"/>
                  </a:lnTo>
                  <a:lnTo>
                    <a:pt x="4370" y="334"/>
                  </a:lnTo>
                  <a:close/>
                  <a:moveTo>
                    <a:pt x="2787" y="4287"/>
                  </a:moveTo>
                  <a:lnTo>
                    <a:pt x="2787" y="4560"/>
                  </a:lnTo>
                  <a:lnTo>
                    <a:pt x="346" y="4560"/>
                  </a:lnTo>
                  <a:lnTo>
                    <a:pt x="346" y="4287"/>
                  </a:lnTo>
                  <a:close/>
                  <a:moveTo>
                    <a:pt x="7133" y="8037"/>
                  </a:moveTo>
                  <a:lnTo>
                    <a:pt x="7133" y="10537"/>
                  </a:lnTo>
                  <a:lnTo>
                    <a:pt x="5954" y="10537"/>
                  </a:lnTo>
                  <a:lnTo>
                    <a:pt x="5954" y="8037"/>
                  </a:lnTo>
                  <a:close/>
                  <a:moveTo>
                    <a:pt x="8442" y="3156"/>
                  </a:moveTo>
                  <a:lnTo>
                    <a:pt x="8442" y="10537"/>
                  </a:lnTo>
                  <a:lnTo>
                    <a:pt x="7478" y="10537"/>
                  </a:lnTo>
                  <a:lnTo>
                    <a:pt x="7478" y="7859"/>
                  </a:lnTo>
                  <a:cubicBezTo>
                    <a:pt x="7478" y="7775"/>
                    <a:pt x="7395" y="7704"/>
                    <a:pt x="7311" y="7704"/>
                  </a:cubicBezTo>
                  <a:lnTo>
                    <a:pt x="4287" y="7704"/>
                  </a:lnTo>
                  <a:cubicBezTo>
                    <a:pt x="4204" y="7704"/>
                    <a:pt x="4120" y="7775"/>
                    <a:pt x="4120" y="7859"/>
                  </a:cubicBezTo>
                  <a:lnTo>
                    <a:pt x="4120" y="10537"/>
                  </a:lnTo>
                  <a:lnTo>
                    <a:pt x="3156" y="10537"/>
                  </a:lnTo>
                  <a:lnTo>
                    <a:pt x="3132" y="3156"/>
                  </a:lnTo>
                  <a:close/>
                  <a:moveTo>
                    <a:pt x="5609" y="8061"/>
                  </a:moveTo>
                  <a:lnTo>
                    <a:pt x="5609" y="10561"/>
                  </a:lnTo>
                  <a:lnTo>
                    <a:pt x="4442" y="10561"/>
                  </a:lnTo>
                  <a:lnTo>
                    <a:pt x="4442" y="8061"/>
                  </a:lnTo>
                  <a:close/>
                  <a:moveTo>
                    <a:pt x="10966" y="4906"/>
                  </a:moveTo>
                  <a:lnTo>
                    <a:pt x="10966" y="10561"/>
                  </a:lnTo>
                  <a:lnTo>
                    <a:pt x="8764" y="10561"/>
                  </a:lnTo>
                  <a:lnTo>
                    <a:pt x="8764" y="4906"/>
                  </a:lnTo>
                  <a:close/>
                  <a:moveTo>
                    <a:pt x="11205" y="10883"/>
                  </a:moveTo>
                  <a:lnTo>
                    <a:pt x="11205" y="11180"/>
                  </a:lnTo>
                  <a:lnTo>
                    <a:pt x="334" y="11180"/>
                  </a:lnTo>
                  <a:lnTo>
                    <a:pt x="334" y="10883"/>
                  </a:lnTo>
                  <a:close/>
                  <a:moveTo>
                    <a:pt x="4216" y="0"/>
                  </a:moveTo>
                  <a:cubicBezTo>
                    <a:pt x="4120" y="0"/>
                    <a:pt x="4049" y="72"/>
                    <a:pt x="4049" y="167"/>
                  </a:cubicBezTo>
                  <a:lnTo>
                    <a:pt x="4049" y="2239"/>
                  </a:lnTo>
                  <a:lnTo>
                    <a:pt x="2537" y="2239"/>
                  </a:lnTo>
                  <a:cubicBezTo>
                    <a:pt x="2442" y="2239"/>
                    <a:pt x="2370" y="2310"/>
                    <a:pt x="2370" y="2394"/>
                  </a:cubicBezTo>
                  <a:lnTo>
                    <a:pt x="2370" y="3013"/>
                  </a:lnTo>
                  <a:cubicBezTo>
                    <a:pt x="2370" y="3096"/>
                    <a:pt x="2442" y="3179"/>
                    <a:pt x="2537" y="3179"/>
                  </a:cubicBezTo>
                  <a:lnTo>
                    <a:pt x="2787" y="3179"/>
                  </a:lnTo>
                  <a:lnTo>
                    <a:pt x="2787" y="3965"/>
                  </a:lnTo>
                  <a:lnTo>
                    <a:pt x="167" y="3965"/>
                  </a:lnTo>
                  <a:cubicBezTo>
                    <a:pt x="72" y="3965"/>
                    <a:pt x="1" y="4037"/>
                    <a:pt x="1" y="4132"/>
                  </a:cubicBezTo>
                  <a:lnTo>
                    <a:pt x="1" y="4739"/>
                  </a:lnTo>
                  <a:cubicBezTo>
                    <a:pt x="1" y="4822"/>
                    <a:pt x="72" y="4906"/>
                    <a:pt x="167" y="4906"/>
                  </a:cubicBezTo>
                  <a:lnTo>
                    <a:pt x="239" y="4906"/>
                  </a:lnTo>
                  <a:lnTo>
                    <a:pt x="239" y="6013"/>
                  </a:lnTo>
                  <a:cubicBezTo>
                    <a:pt x="239" y="6108"/>
                    <a:pt x="310" y="6180"/>
                    <a:pt x="406" y="6180"/>
                  </a:cubicBezTo>
                  <a:cubicBezTo>
                    <a:pt x="489" y="6180"/>
                    <a:pt x="572" y="6108"/>
                    <a:pt x="572" y="6013"/>
                  </a:cubicBezTo>
                  <a:lnTo>
                    <a:pt x="572" y="4906"/>
                  </a:lnTo>
                  <a:lnTo>
                    <a:pt x="2763" y="4906"/>
                  </a:lnTo>
                  <a:lnTo>
                    <a:pt x="2763" y="10561"/>
                  </a:lnTo>
                  <a:lnTo>
                    <a:pt x="572" y="10561"/>
                  </a:lnTo>
                  <a:lnTo>
                    <a:pt x="572" y="6870"/>
                  </a:lnTo>
                  <a:cubicBezTo>
                    <a:pt x="572" y="6775"/>
                    <a:pt x="489" y="6704"/>
                    <a:pt x="406" y="6704"/>
                  </a:cubicBezTo>
                  <a:cubicBezTo>
                    <a:pt x="310" y="6704"/>
                    <a:pt x="239" y="6775"/>
                    <a:pt x="239" y="6870"/>
                  </a:cubicBezTo>
                  <a:lnTo>
                    <a:pt x="239" y="10561"/>
                  </a:lnTo>
                  <a:lnTo>
                    <a:pt x="167" y="10561"/>
                  </a:lnTo>
                  <a:cubicBezTo>
                    <a:pt x="72" y="10561"/>
                    <a:pt x="1" y="10633"/>
                    <a:pt x="1" y="10716"/>
                  </a:cubicBezTo>
                  <a:lnTo>
                    <a:pt x="1" y="11359"/>
                  </a:lnTo>
                  <a:cubicBezTo>
                    <a:pt x="1" y="11454"/>
                    <a:pt x="72" y="11526"/>
                    <a:pt x="167" y="11526"/>
                  </a:cubicBezTo>
                  <a:lnTo>
                    <a:pt x="11371" y="11526"/>
                  </a:lnTo>
                  <a:cubicBezTo>
                    <a:pt x="11466" y="11526"/>
                    <a:pt x="11538" y="11454"/>
                    <a:pt x="11538" y="11359"/>
                  </a:cubicBezTo>
                  <a:lnTo>
                    <a:pt x="11538" y="10716"/>
                  </a:lnTo>
                  <a:cubicBezTo>
                    <a:pt x="11538" y="10633"/>
                    <a:pt x="11466" y="10561"/>
                    <a:pt x="11371" y="10561"/>
                  </a:cubicBezTo>
                  <a:lnTo>
                    <a:pt x="11300" y="10561"/>
                  </a:lnTo>
                  <a:lnTo>
                    <a:pt x="11300" y="4906"/>
                  </a:lnTo>
                  <a:lnTo>
                    <a:pt x="11383" y="4906"/>
                  </a:lnTo>
                  <a:cubicBezTo>
                    <a:pt x="11478" y="4906"/>
                    <a:pt x="11550" y="4822"/>
                    <a:pt x="11550" y="4739"/>
                  </a:cubicBezTo>
                  <a:lnTo>
                    <a:pt x="11550" y="4132"/>
                  </a:lnTo>
                  <a:cubicBezTo>
                    <a:pt x="11550" y="4037"/>
                    <a:pt x="11478" y="3965"/>
                    <a:pt x="11383" y="3965"/>
                  </a:cubicBezTo>
                  <a:lnTo>
                    <a:pt x="10359" y="3965"/>
                  </a:lnTo>
                  <a:cubicBezTo>
                    <a:pt x="10276" y="3965"/>
                    <a:pt x="10192" y="4037"/>
                    <a:pt x="10192" y="4132"/>
                  </a:cubicBezTo>
                  <a:cubicBezTo>
                    <a:pt x="10192" y="4215"/>
                    <a:pt x="10276" y="4287"/>
                    <a:pt x="10359" y="4287"/>
                  </a:cubicBezTo>
                  <a:lnTo>
                    <a:pt x="11216" y="4287"/>
                  </a:lnTo>
                  <a:lnTo>
                    <a:pt x="11216" y="4560"/>
                  </a:lnTo>
                  <a:lnTo>
                    <a:pt x="8776" y="4560"/>
                  </a:lnTo>
                  <a:lnTo>
                    <a:pt x="8776" y="4287"/>
                  </a:lnTo>
                  <a:lnTo>
                    <a:pt x="9526" y="4287"/>
                  </a:lnTo>
                  <a:cubicBezTo>
                    <a:pt x="9609" y="4287"/>
                    <a:pt x="9692" y="4215"/>
                    <a:pt x="9692" y="4132"/>
                  </a:cubicBezTo>
                  <a:cubicBezTo>
                    <a:pt x="9692" y="4037"/>
                    <a:pt x="9609" y="3965"/>
                    <a:pt x="9526" y="3965"/>
                  </a:cubicBezTo>
                  <a:lnTo>
                    <a:pt x="8776" y="3965"/>
                  </a:lnTo>
                  <a:lnTo>
                    <a:pt x="8776" y="3179"/>
                  </a:lnTo>
                  <a:lnTo>
                    <a:pt x="9038" y="3179"/>
                  </a:lnTo>
                  <a:cubicBezTo>
                    <a:pt x="9121" y="3179"/>
                    <a:pt x="9192" y="3096"/>
                    <a:pt x="9192" y="3013"/>
                  </a:cubicBezTo>
                  <a:lnTo>
                    <a:pt x="9192" y="2394"/>
                  </a:lnTo>
                  <a:cubicBezTo>
                    <a:pt x="9192" y="2310"/>
                    <a:pt x="9121" y="2239"/>
                    <a:pt x="9038" y="2239"/>
                  </a:cubicBezTo>
                  <a:lnTo>
                    <a:pt x="7525" y="2239"/>
                  </a:lnTo>
                  <a:lnTo>
                    <a:pt x="7525" y="167"/>
                  </a:lnTo>
                  <a:cubicBezTo>
                    <a:pt x="7525" y="72"/>
                    <a:pt x="7454" y="0"/>
                    <a:pt x="7371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106" name="Google Shape;11021;p62">
            <a:extLst>
              <a:ext uri="{FF2B5EF4-FFF2-40B4-BE49-F238E27FC236}">
                <a16:creationId xmlns:a16="http://schemas.microsoft.com/office/drawing/2014/main" id="{4C333B81-63AD-B297-927B-DDD840A18973}"/>
              </a:ext>
            </a:extLst>
          </p:cNvPr>
          <p:cNvGrpSpPr/>
          <p:nvPr/>
        </p:nvGrpSpPr>
        <p:grpSpPr>
          <a:xfrm>
            <a:off x="4302208" y="2604097"/>
            <a:ext cx="765014" cy="634272"/>
            <a:chOff x="4206763" y="2450951"/>
            <a:chExt cx="322151" cy="322374"/>
          </a:xfrm>
          <a:solidFill>
            <a:srgbClr val="000000"/>
          </a:solidFill>
        </p:grpSpPr>
        <p:sp>
          <p:nvSpPr>
            <p:cNvPr id="107" name="Google Shape;11022;p62">
              <a:extLst>
                <a:ext uri="{FF2B5EF4-FFF2-40B4-BE49-F238E27FC236}">
                  <a16:creationId xmlns:a16="http://schemas.microsoft.com/office/drawing/2014/main" id="{DE38AE06-C652-8534-BCB6-621C8C11E9B7}"/>
                </a:ext>
              </a:extLst>
            </p:cNvPr>
            <p:cNvSpPr/>
            <p:nvPr/>
          </p:nvSpPr>
          <p:spPr>
            <a:xfrm>
              <a:off x="4206763" y="2571650"/>
              <a:ext cx="322151" cy="201675"/>
            </a:xfrm>
            <a:custGeom>
              <a:avLst/>
              <a:gdLst/>
              <a:ahLst/>
              <a:cxnLst/>
              <a:rect l="l" t="t" r="r" b="b"/>
              <a:pathLst>
                <a:path w="10121" h="6336" extrusionOk="0">
                  <a:moveTo>
                    <a:pt x="2691" y="2847"/>
                  </a:moveTo>
                  <a:lnTo>
                    <a:pt x="2691" y="6037"/>
                  </a:lnTo>
                  <a:lnTo>
                    <a:pt x="1393" y="6037"/>
                  </a:lnTo>
                  <a:lnTo>
                    <a:pt x="1393" y="2847"/>
                  </a:lnTo>
                  <a:close/>
                  <a:moveTo>
                    <a:pt x="5703" y="2049"/>
                  </a:moveTo>
                  <a:lnTo>
                    <a:pt x="5703" y="6037"/>
                  </a:lnTo>
                  <a:lnTo>
                    <a:pt x="4406" y="6037"/>
                  </a:lnTo>
                  <a:lnTo>
                    <a:pt x="4406" y="2049"/>
                  </a:lnTo>
                  <a:close/>
                  <a:moveTo>
                    <a:pt x="8704" y="299"/>
                  </a:moveTo>
                  <a:lnTo>
                    <a:pt x="8704" y="6037"/>
                  </a:lnTo>
                  <a:lnTo>
                    <a:pt x="7406" y="6037"/>
                  </a:lnTo>
                  <a:lnTo>
                    <a:pt x="7406" y="299"/>
                  </a:lnTo>
                  <a:close/>
                  <a:moveTo>
                    <a:pt x="7275" y="1"/>
                  </a:moveTo>
                  <a:cubicBezTo>
                    <a:pt x="7192" y="1"/>
                    <a:pt x="7132" y="61"/>
                    <a:pt x="7132" y="156"/>
                  </a:cubicBezTo>
                  <a:lnTo>
                    <a:pt x="7132" y="6037"/>
                  </a:lnTo>
                  <a:lnTo>
                    <a:pt x="6001" y="6037"/>
                  </a:lnTo>
                  <a:lnTo>
                    <a:pt x="6001" y="1894"/>
                  </a:lnTo>
                  <a:cubicBezTo>
                    <a:pt x="6001" y="1811"/>
                    <a:pt x="5941" y="1751"/>
                    <a:pt x="5846" y="1751"/>
                  </a:cubicBezTo>
                  <a:lnTo>
                    <a:pt x="4275" y="1751"/>
                  </a:lnTo>
                  <a:cubicBezTo>
                    <a:pt x="4179" y="1751"/>
                    <a:pt x="4120" y="1811"/>
                    <a:pt x="4120" y="1894"/>
                  </a:cubicBezTo>
                  <a:lnTo>
                    <a:pt x="4120" y="6037"/>
                  </a:lnTo>
                  <a:lnTo>
                    <a:pt x="2989" y="6037"/>
                  </a:lnTo>
                  <a:lnTo>
                    <a:pt x="2989" y="2704"/>
                  </a:lnTo>
                  <a:cubicBezTo>
                    <a:pt x="2989" y="2608"/>
                    <a:pt x="2929" y="2549"/>
                    <a:pt x="2846" y="2549"/>
                  </a:cubicBezTo>
                  <a:lnTo>
                    <a:pt x="1262" y="2549"/>
                  </a:lnTo>
                  <a:cubicBezTo>
                    <a:pt x="1167" y="2549"/>
                    <a:pt x="1119" y="2608"/>
                    <a:pt x="1119" y="2704"/>
                  </a:cubicBezTo>
                  <a:lnTo>
                    <a:pt x="1119" y="6037"/>
                  </a:lnTo>
                  <a:lnTo>
                    <a:pt x="143" y="6037"/>
                  </a:lnTo>
                  <a:cubicBezTo>
                    <a:pt x="60" y="6037"/>
                    <a:pt x="0" y="6097"/>
                    <a:pt x="0" y="6180"/>
                  </a:cubicBezTo>
                  <a:cubicBezTo>
                    <a:pt x="0" y="6276"/>
                    <a:pt x="60" y="6335"/>
                    <a:pt x="143" y="6335"/>
                  </a:cubicBezTo>
                  <a:lnTo>
                    <a:pt x="9966" y="6335"/>
                  </a:lnTo>
                  <a:cubicBezTo>
                    <a:pt x="10061" y="6335"/>
                    <a:pt x="10121" y="6276"/>
                    <a:pt x="10121" y="6180"/>
                  </a:cubicBezTo>
                  <a:cubicBezTo>
                    <a:pt x="10121" y="6109"/>
                    <a:pt x="10049" y="6037"/>
                    <a:pt x="9966" y="6037"/>
                  </a:cubicBezTo>
                  <a:lnTo>
                    <a:pt x="9001" y="6037"/>
                  </a:lnTo>
                  <a:lnTo>
                    <a:pt x="9001" y="156"/>
                  </a:lnTo>
                  <a:cubicBezTo>
                    <a:pt x="9001" y="61"/>
                    <a:pt x="8942" y="1"/>
                    <a:pt x="885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08" name="Google Shape;11023;p62">
              <a:extLst>
                <a:ext uri="{FF2B5EF4-FFF2-40B4-BE49-F238E27FC236}">
                  <a16:creationId xmlns:a16="http://schemas.microsoft.com/office/drawing/2014/main" id="{7228FB83-D0B2-2669-E23A-6B11DE6BFDA9}"/>
                </a:ext>
              </a:extLst>
            </p:cNvPr>
            <p:cNvSpPr/>
            <p:nvPr/>
          </p:nvSpPr>
          <p:spPr>
            <a:xfrm>
              <a:off x="4210933" y="2450951"/>
              <a:ext cx="308878" cy="185537"/>
            </a:xfrm>
            <a:custGeom>
              <a:avLst/>
              <a:gdLst/>
              <a:ahLst/>
              <a:cxnLst/>
              <a:rect l="l" t="t" r="r" b="b"/>
              <a:pathLst>
                <a:path w="9704" h="5829" extrusionOk="0">
                  <a:moveTo>
                    <a:pt x="9212" y="1"/>
                  </a:moveTo>
                  <a:cubicBezTo>
                    <a:pt x="9189" y="1"/>
                    <a:pt x="9167" y="3"/>
                    <a:pt x="9144" y="7"/>
                  </a:cubicBezTo>
                  <a:lnTo>
                    <a:pt x="7870" y="162"/>
                  </a:lnTo>
                  <a:cubicBezTo>
                    <a:pt x="7620" y="197"/>
                    <a:pt x="7442" y="435"/>
                    <a:pt x="7477" y="685"/>
                  </a:cubicBezTo>
                  <a:cubicBezTo>
                    <a:pt x="7500" y="920"/>
                    <a:pt x="7711" y="1092"/>
                    <a:pt x="7944" y="1092"/>
                  </a:cubicBezTo>
                  <a:cubicBezTo>
                    <a:pt x="7959" y="1092"/>
                    <a:pt x="7974" y="1092"/>
                    <a:pt x="7989" y="1090"/>
                  </a:cubicBezTo>
                  <a:lnTo>
                    <a:pt x="8096" y="1066"/>
                  </a:lnTo>
                  <a:lnTo>
                    <a:pt x="8096" y="1066"/>
                  </a:lnTo>
                  <a:cubicBezTo>
                    <a:pt x="6537" y="2876"/>
                    <a:pt x="4691" y="3805"/>
                    <a:pt x="3382" y="4269"/>
                  </a:cubicBezTo>
                  <a:cubicBezTo>
                    <a:pt x="1739" y="4853"/>
                    <a:pt x="476" y="4912"/>
                    <a:pt x="465" y="4912"/>
                  </a:cubicBezTo>
                  <a:cubicBezTo>
                    <a:pt x="203" y="4924"/>
                    <a:pt x="0" y="5138"/>
                    <a:pt x="12" y="5388"/>
                  </a:cubicBezTo>
                  <a:cubicBezTo>
                    <a:pt x="36" y="5638"/>
                    <a:pt x="226" y="5829"/>
                    <a:pt x="476" y="5829"/>
                  </a:cubicBezTo>
                  <a:lnTo>
                    <a:pt x="488" y="5829"/>
                  </a:lnTo>
                  <a:cubicBezTo>
                    <a:pt x="548" y="5829"/>
                    <a:pt x="1893" y="5793"/>
                    <a:pt x="3667" y="5150"/>
                  </a:cubicBezTo>
                  <a:cubicBezTo>
                    <a:pt x="4656" y="4793"/>
                    <a:pt x="5596" y="4317"/>
                    <a:pt x="6442" y="3745"/>
                  </a:cubicBezTo>
                  <a:cubicBezTo>
                    <a:pt x="6525" y="3710"/>
                    <a:pt x="6537" y="3614"/>
                    <a:pt x="6489" y="3543"/>
                  </a:cubicBezTo>
                  <a:cubicBezTo>
                    <a:pt x="6458" y="3497"/>
                    <a:pt x="6413" y="3471"/>
                    <a:pt x="6365" y="3471"/>
                  </a:cubicBezTo>
                  <a:cubicBezTo>
                    <a:pt x="6339" y="3471"/>
                    <a:pt x="6312" y="3478"/>
                    <a:pt x="6287" y="3495"/>
                  </a:cubicBezTo>
                  <a:cubicBezTo>
                    <a:pt x="5453" y="4067"/>
                    <a:pt x="4537" y="4519"/>
                    <a:pt x="3560" y="4865"/>
                  </a:cubicBezTo>
                  <a:cubicBezTo>
                    <a:pt x="1834" y="5484"/>
                    <a:pt x="536" y="5519"/>
                    <a:pt x="476" y="5531"/>
                  </a:cubicBezTo>
                  <a:cubicBezTo>
                    <a:pt x="393" y="5531"/>
                    <a:pt x="310" y="5460"/>
                    <a:pt x="310" y="5377"/>
                  </a:cubicBezTo>
                  <a:cubicBezTo>
                    <a:pt x="310" y="5281"/>
                    <a:pt x="393" y="5210"/>
                    <a:pt x="476" y="5198"/>
                  </a:cubicBezTo>
                  <a:cubicBezTo>
                    <a:pt x="488" y="5198"/>
                    <a:pt x="1798" y="5150"/>
                    <a:pt x="3489" y="4543"/>
                  </a:cubicBezTo>
                  <a:cubicBezTo>
                    <a:pt x="4894" y="4031"/>
                    <a:pt x="6918" y="3007"/>
                    <a:pt x="8573" y="947"/>
                  </a:cubicBezTo>
                  <a:cubicBezTo>
                    <a:pt x="8664" y="856"/>
                    <a:pt x="8579" y="709"/>
                    <a:pt x="8456" y="709"/>
                  </a:cubicBezTo>
                  <a:cubicBezTo>
                    <a:pt x="8451" y="709"/>
                    <a:pt x="8447" y="709"/>
                    <a:pt x="8442" y="709"/>
                  </a:cubicBezTo>
                  <a:lnTo>
                    <a:pt x="7966" y="769"/>
                  </a:lnTo>
                  <a:cubicBezTo>
                    <a:pt x="7951" y="772"/>
                    <a:pt x="7937" y="774"/>
                    <a:pt x="7924" y="774"/>
                  </a:cubicBezTo>
                  <a:cubicBezTo>
                    <a:pt x="7850" y="774"/>
                    <a:pt x="7797" y="720"/>
                    <a:pt x="7787" y="650"/>
                  </a:cubicBezTo>
                  <a:cubicBezTo>
                    <a:pt x="7751" y="554"/>
                    <a:pt x="7835" y="459"/>
                    <a:pt x="7930" y="447"/>
                  </a:cubicBezTo>
                  <a:lnTo>
                    <a:pt x="9204" y="281"/>
                  </a:lnTo>
                  <a:cubicBezTo>
                    <a:pt x="9210" y="280"/>
                    <a:pt x="9216" y="280"/>
                    <a:pt x="9222" y="280"/>
                  </a:cubicBezTo>
                  <a:cubicBezTo>
                    <a:pt x="9311" y="280"/>
                    <a:pt x="9394" y="358"/>
                    <a:pt x="9394" y="447"/>
                  </a:cubicBezTo>
                  <a:lnTo>
                    <a:pt x="9394" y="1709"/>
                  </a:lnTo>
                  <a:cubicBezTo>
                    <a:pt x="9394" y="1805"/>
                    <a:pt x="9323" y="1876"/>
                    <a:pt x="9228" y="1876"/>
                  </a:cubicBezTo>
                  <a:cubicBezTo>
                    <a:pt x="9132" y="1876"/>
                    <a:pt x="9061" y="1805"/>
                    <a:pt x="9061" y="1709"/>
                  </a:cubicBezTo>
                  <a:lnTo>
                    <a:pt x="9061" y="1328"/>
                  </a:lnTo>
                  <a:cubicBezTo>
                    <a:pt x="9061" y="1269"/>
                    <a:pt x="9025" y="1209"/>
                    <a:pt x="8978" y="1186"/>
                  </a:cubicBezTo>
                  <a:cubicBezTo>
                    <a:pt x="8963" y="1183"/>
                    <a:pt x="8948" y="1181"/>
                    <a:pt x="8932" y="1181"/>
                  </a:cubicBezTo>
                  <a:cubicBezTo>
                    <a:pt x="8882" y="1181"/>
                    <a:pt x="8829" y="1197"/>
                    <a:pt x="8811" y="1233"/>
                  </a:cubicBezTo>
                  <a:cubicBezTo>
                    <a:pt x="8263" y="1924"/>
                    <a:pt x="7620" y="2531"/>
                    <a:pt x="6930" y="3067"/>
                  </a:cubicBezTo>
                  <a:cubicBezTo>
                    <a:pt x="6870" y="3114"/>
                    <a:pt x="6858" y="3210"/>
                    <a:pt x="6906" y="3269"/>
                  </a:cubicBezTo>
                  <a:cubicBezTo>
                    <a:pt x="6936" y="3307"/>
                    <a:pt x="6985" y="3330"/>
                    <a:pt x="7032" y="3330"/>
                  </a:cubicBezTo>
                  <a:cubicBezTo>
                    <a:pt x="7060" y="3330"/>
                    <a:pt x="7086" y="3322"/>
                    <a:pt x="7108" y="3305"/>
                  </a:cubicBezTo>
                  <a:cubicBezTo>
                    <a:pt x="7704" y="2840"/>
                    <a:pt x="8275" y="2305"/>
                    <a:pt x="8775" y="1745"/>
                  </a:cubicBezTo>
                  <a:cubicBezTo>
                    <a:pt x="8799" y="1995"/>
                    <a:pt x="8989" y="2186"/>
                    <a:pt x="9239" y="2186"/>
                  </a:cubicBezTo>
                  <a:cubicBezTo>
                    <a:pt x="9490" y="2186"/>
                    <a:pt x="9704" y="1983"/>
                    <a:pt x="9704" y="1721"/>
                  </a:cubicBezTo>
                  <a:lnTo>
                    <a:pt x="9704" y="459"/>
                  </a:lnTo>
                  <a:cubicBezTo>
                    <a:pt x="9680" y="328"/>
                    <a:pt x="9620" y="209"/>
                    <a:pt x="9513" y="126"/>
                  </a:cubicBezTo>
                  <a:cubicBezTo>
                    <a:pt x="9425" y="47"/>
                    <a:pt x="9319" y="1"/>
                    <a:pt x="9212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10" name="Google Shape;10780;p62">
            <a:extLst>
              <a:ext uri="{FF2B5EF4-FFF2-40B4-BE49-F238E27FC236}">
                <a16:creationId xmlns:a16="http://schemas.microsoft.com/office/drawing/2014/main" id="{EC3CC0ED-9D0B-2F11-E630-720D72F79089}"/>
              </a:ext>
            </a:extLst>
          </p:cNvPr>
          <p:cNvGrpSpPr/>
          <p:nvPr/>
        </p:nvGrpSpPr>
        <p:grpSpPr>
          <a:xfrm>
            <a:off x="10242902" y="3478542"/>
            <a:ext cx="716223" cy="539327"/>
            <a:chOff x="1781317" y="3391400"/>
            <a:chExt cx="367255" cy="282364"/>
          </a:xfrm>
          <a:solidFill>
            <a:srgbClr val="000000"/>
          </a:solidFill>
        </p:grpSpPr>
        <p:sp>
          <p:nvSpPr>
            <p:cNvPr id="111" name="Google Shape;10781;p62">
              <a:extLst>
                <a:ext uri="{FF2B5EF4-FFF2-40B4-BE49-F238E27FC236}">
                  <a16:creationId xmlns:a16="http://schemas.microsoft.com/office/drawing/2014/main" id="{02221DE6-7624-1B17-97FC-D70F9223FD01}"/>
                </a:ext>
              </a:extLst>
            </p:cNvPr>
            <p:cNvSpPr/>
            <p:nvPr/>
          </p:nvSpPr>
          <p:spPr>
            <a:xfrm>
              <a:off x="1901061" y="3639610"/>
              <a:ext cx="11013" cy="33772"/>
            </a:xfrm>
            <a:custGeom>
              <a:avLst/>
              <a:gdLst/>
              <a:ahLst/>
              <a:cxnLst/>
              <a:rect l="l" t="t" r="r" b="b"/>
              <a:pathLst>
                <a:path w="346" h="1061" extrusionOk="0">
                  <a:moveTo>
                    <a:pt x="167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894"/>
                  </a:lnTo>
                  <a:cubicBezTo>
                    <a:pt x="1" y="977"/>
                    <a:pt x="72" y="1060"/>
                    <a:pt x="167" y="1060"/>
                  </a:cubicBezTo>
                  <a:cubicBezTo>
                    <a:pt x="251" y="1060"/>
                    <a:pt x="334" y="977"/>
                    <a:pt x="334" y="894"/>
                  </a:cubicBezTo>
                  <a:lnTo>
                    <a:pt x="334" y="167"/>
                  </a:lnTo>
                  <a:cubicBezTo>
                    <a:pt x="346" y="72"/>
                    <a:pt x="274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2" name="Google Shape;10782;p62">
              <a:extLst>
                <a:ext uri="{FF2B5EF4-FFF2-40B4-BE49-F238E27FC236}">
                  <a16:creationId xmlns:a16="http://schemas.microsoft.com/office/drawing/2014/main" id="{A406CE6E-5196-B365-214A-5426C700F124}"/>
                </a:ext>
              </a:extLst>
            </p:cNvPr>
            <p:cNvSpPr/>
            <p:nvPr/>
          </p:nvSpPr>
          <p:spPr>
            <a:xfrm>
              <a:off x="2016668" y="3639610"/>
              <a:ext cx="10631" cy="33772"/>
            </a:xfrm>
            <a:custGeom>
              <a:avLst/>
              <a:gdLst/>
              <a:ahLst/>
              <a:cxnLst/>
              <a:rect l="l" t="t" r="r" b="b"/>
              <a:pathLst>
                <a:path w="334" h="1061" extrusionOk="0">
                  <a:moveTo>
                    <a:pt x="167" y="1"/>
                  </a:moveTo>
                  <a:cubicBezTo>
                    <a:pt x="71" y="1"/>
                    <a:pt x="0" y="72"/>
                    <a:pt x="0" y="167"/>
                  </a:cubicBezTo>
                  <a:lnTo>
                    <a:pt x="0" y="894"/>
                  </a:lnTo>
                  <a:cubicBezTo>
                    <a:pt x="0" y="977"/>
                    <a:pt x="71" y="1060"/>
                    <a:pt x="167" y="1060"/>
                  </a:cubicBezTo>
                  <a:cubicBezTo>
                    <a:pt x="250" y="1060"/>
                    <a:pt x="333" y="977"/>
                    <a:pt x="333" y="894"/>
                  </a:cubicBezTo>
                  <a:lnTo>
                    <a:pt x="333" y="167"/>
                  </a:lnTo>
                  <a:cubicBezTo>
                    <a:pt x="333" y="72"/>
                    <a:pt x="250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3" name="Google Shape;10783;p62">
              <a:extLst>
                <a:ext uri="{FF2B5EF4-FFF2-40B4-BE49-F238E27FC236}">
                  <a16:creationId xmlns:a16="http://schemas.microsoft.com/office/drawing/2014/main" id="{0C9BE468-23B8-32B1-5CEA-521A18984261}"/>
                </a:ext>
              </a:extLst>
            </p:cNvPr>
            <p:cNvSpPr/>
            <p:nvPr/>
          </p:nvSpPr>
          <p:spPr>
            <a:xfrm>
              <a:off x="1820340" y="3518720"/>
              <a:ext cx="46281" cy="16329"/>
            </a:xfrm>
            <a:custGeom>
              <a:avLst/>
              <a:gdLst/>
              <a:ahLst/>
              <a:cxnLst/>
              <a:rect l="l" t="t" r="r" b="b"/>
              <a:pathLst>
                <a:path w="1454" h="513" extrusionOk="0">
                  <a:moveTo>
                    <a:pt x="167" y="1"/>
                  </a:moveTo>
                  <a:cubicBezTo>
                    <a:pt x="84" y="1"/>
                    <a:pt x="1" y="72"/>
                    <a:pt x="1" y="167"/>
                  </a:cubicBezTo>
                  <a:cubicBezTo>
                    <a:pt x="1" y="251"/>
                    <a:pt x="84" y="334"/>
                    <a:pt x="167" y="334"/>
                  </a:cubicBezTo>
                  <a:cubicBezTo>
                    <a:pt x="370" y="334"/>
                    <a:pt x="917" y="358"/>
                    <a:pt x="1179" y="489"/>
                  </a:cubicBezTo>
                  <a:cubicBezTo>
                    <a:pt x="1215" y="513"/>
                    <a:pt x="1227" y="513"/>
                    <a:pt x="1263" y="513"/>
                  </a:cubicBezTo>
                  <a:cubicBezTo>
                    <a:pt x="1310" y="513"/>
                    <a:pt x="1382" y="477"/>
                    <a:pt x="1406" y="417"/>
                  </a:cubicBezTo>
                  <a:cubicBezTo>
                    <a:pt x="1453" y="346"/>
                    <a:pt x="1417" y="239"/>
                    <a:pt x="1334" y="191"/>
                  </a:cubicBezTo>
                  <a:cubicBezTo>
                    <a:pt x="941" y="1"/>
                    <a:pt x="203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4" name="Google Shape;10784;p62">
              <a:extLst>
                <a:ext uri="{FF2B5EF4-FFF2-40B4-BE49-F238E27FC236}">
                  <a16:creationId xmlns:a16="http://schemas.microsoft.com/office/drawing/2014/main" id="{337D03F7-D50C-98D4-2614-D7ABFB02EBA4}"/>
                </a:ext>
              </a:extLst>
            </p:cNvPr>
            <p:cNvSpPr/>
            <p:nvPr/>
          </p:nvSpPr>
          <p:spPr>
            <a:xfrm>
              <a:off x="1802898" y="3628247"/>
              <a:ext cx="11045" cy="45135"/>
            </a:xfrm>
            <a:custGeom>
              <a:avLst/>
              <a:gdLst/>
              <a:ahLst/>
              <a:cxnLst/>
              <a:rect l="l" t="t" r="r" b="b"/>
              <a:pathLst>
                <a:path w="347" h="1418" extrusionOk="0">
                  <a:moveTo>
                    <a:pt x="168" y="1"/>
                  </a:moveTo>
                  <a:cubicBezTo>
                    <a:pt x="72" y="1"/>
                    <a:pt x="1" y="72"/>
                    <a:pt x="1" y="167"/>
                  </a:cubicBezTo>
                  <a:lnTo>
                    <a:pt x="1" y="1251"/>
                  </a:lnTo>
                  <a:cubicBezTo>
                    <a:pt x="1" y="1334"/>
                    <a:pt x="72" y="1417"/>
                    <a:pt x="168" y="1417"/>
                  </a:cubicBezTo>
                  <a:cubicBezTo>
                    <a:pt x="263" y="1417"/>
                    <a:pt x="334" y="1334"/>
                    <a:pt x="334" y="1251"/>
                  </a:cubicBezTo>
                  <a:lnTo>
                    <a:pt x="334" y="167"/>
                  </a:lnTo>
                  <a:cubicBezTo>
                    <a:pt x="346" y="72"/>
                    <a:pt x="275" y="1"/>
                    <a:pt x="16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5" name="Google Shape;10785;p62">
              <a:extLst>
                <a:ext uri="{FF2B5EF4-FFF2-40B4-BE49-F238E27FC236}">
                  <a16:creationId xmlns:a16="http://schemas.microsoft.com/office/drawing/2014/main" id="{446DEEA6-DC14-4E43-10B0-41BDE17DD075}"/>
                </a:ext>
              </a:extLst>
            </p:cNvPr>
            <p:cNvSpPr/>
            <p:nvPr/>
          </p:nvSpPr>
          <p:spPr>
            <a:xfrm>
              <a:off x="1781317" y="3391400"/>
              <a:ext cx="367255" cy="282364"/>
            </a:xfrm>
            <a:custGeom>
              <a:avLst/>
              <a:gdLst/>
              <a:ahLst/>
              <a:cxnLst/>
              <a:rect l="l" t="t" r="r" b="b"/>
              <a:pathLst>
                <a:path w="11538" h="8871" extrusionOk="0">
                  <a:moveTo>
                    <a:pt x="9728" y="2703"/>
                  </a:moveTo>
                  <a:cubicBezTo>
                    <a:pt x="10049" y="2703"/>
                    <a:pt x="10287" y="2917"/>
                    <a:pt x="10287" y="3167"/>
                  </a:cubicBezTo>
                  <a:lnTo>
                    <a:pt x="10287" y="3203"/>
                  </a:lnTo>
                  <a:cubicBezTo>
                    <a:pt x="10121" y="3120"/>
                    <a:pt x="9930" y="3096"/>
                    <a:pt x="9728" y="3096"/>
                  </a:cubicBezTo>
                  <a:cubicBezTo>
                    <a:pt x="9537" y="3096"/>
                    <a:pt x="9347" y="3143"/>
                    <a:pt x="9180" y="3203"/>
                  </a:cubicBezTo>
                  <a:lnTo>
                    <a:pt x="9180" y="3167"/>
                  </a:lnTo>
                  <a:cubicBezTo>
                    <a:pt x="9180" y="2917"/>
                    <a:pt x="9430" y="2703"/>
                    <a:pt x="9728" y="2703"/>
                  </a:cubicBezTo>
                  <a:close/>
                  <a:moveTo>
                    <a:pt x="9728" y="3405"/>
                  </a:moveTo>
                  <a:cubicBezTo>
                    <a:pt x="10347" y="3405"/>
                    <a:pt x="10835" y="3893"/>
                    <a:pt x="10835" y="4513"/>
                  </a:cubicBezTo>
                  <a:cubicBezTo>
                    <a:pt x="10835" y="4632"/>
                    <a:pt x="10811" y="4751"/>
                    <a:pt x="10775" y="4846"/>
                  </a:cubicBezTo>
                  <a:cubicBezTo>
                    <a:pt x="10299" y="4358"/>
                    <a:pt x="9454" y="4167"/>
                    <a:pt x="9406" y="4167"/>
                  </a:cubicBezTo>
                  <a:cubicBezTo>
                    <a:pt x="9392" y="4160"/>
                    <a:pt x="9377" y="4157"/>
                    <a:pt x="9362" y="4157"/>
                  </a:cubicBezTo>
                  <a:cubicBezTo>
                    <a:pt x="9325" y="4157"/>
                    <a:pt x="9285" y="4174"/>
                    <a:pt x="9251" y="4191"/>
                  </a:cubicBezTo>
                  <a:cubicBezTo>
                    <a:pt x="9216" y="4227"/>
                    <a:pt x="9192" y="4274"/>
                    <a:pt x="9192" y="4334"/>
                  </a:cubicBezTo>
                  <a:cubicBezTo>
                    <a:pt x="9192" y="4334"/>
                    <a:pt x="9180" y="4441"/>
                    <a:pt x="9061" y="4572"/>
                  </a:cubicBezTo>
                  <a:cubicBezTo>
                    <a:pt x="9001" y="4632"/>
                    <a:pt x="9001" y="4751"/>
                    <a:pt x="9061" y="4810"/>
                  </a:cubicBezTo>
                  <a:cubicBezTo>
                    <a:pt x="9091" y="4840"/>
                    <a:pt x="9135" y="4855"/>
                    <a:pt x="9180" y="4855"/>
                  </a:cubicBezTo>
                  <a:cubicBezTo>
                    <a:pt x="9225" y="4855"/>
                    <a:pt x="9269" y="4840"/>
                    <a:pt x="9299" y="4810"/>
                  </a:cubicBezTo>
                  <a:cubicBezTo>
                    <a:pt x="9394" y="4715"/>
                    <a:pt x="9454" y="4608"/>
                    <a:pt x="9478" y="4536"/>
                  </a:cubicBezTo>
                  <a:cubicBezTo>
                    <a:pt x="9763" y="4632"/>
                    <a:pt x="10359" y="4834"/>
                    <a:pt x="10621" y="5203"/>
                  </a:cubicBezTo>
                  <a:cubicBezTo>
                    <a:pt x="10561" y="5668"/>
                    <a:pt x="10192" y="5977"/>
                    <a:pt x="9728" y="5977"/>
                  </a:cubicBezTo>
                  <a:cubicBezTo>
                    <a:pt x="9251" y="5977"/>
                    <a:pt x="8870" y="5620"/>
                    <a:pt x="8823" y="5167"/>
                  </a:cubicBezTo>
                  <a:cubicBezTo>
                    <a:pt x="8823" y="5132"/>
                    <a:pt x="8811" y="5120"/>
                    <a:pt x="8799" y="5084"/>
                  </a:cubicBezTo>
                  <a:cubicBezTo>
                    <a:pt x="8692" y="4906"/>
                    <a:pt x="8632" y="4715"/>
                    <a:pt x="8632" y="4513"/>
                  </a:cubicBezTo>
                  <a:cubicBezTo>
                    <a:pt x="8632" y="3893"/>
                    <a:pt x="9120" y="3405"/>
                    <a:pt x="9728" y="3405"/>
                  </a:cubicBezTo>
                  <a:close/>
                  <a:moveTo>
                    <a:pt x="3048" y="3405"/>
                  </a:moveTo>
                  <a:lnTo>
                    <a:pt x="3048" y="4108"/>
                  </a:lnTo>
                  <a:cubicBezTo>
                    <a:pt x="3048" y="4227"/>
                    <a:pt x="3024" y="4334"/>
                    <a:pt x="2977" y="4429"/>
                  </a:cubicBezTo>
                  <a:lnTo>
                    <a:pt x="2882" y="4608"/>
                  </a:lnTo>
                  <a:cubicBezTo>
                    <a:pt x="2870" y="4644"/>
                    <a:pt x="2870" y="4655"/>
                    <a:pt x="2870" y="4691"/>
                  </a:cubicBezTo>
                  <a:lnTo>
                    <a:pt x="2870" y="5048"/>
                  </a:lnTo>
                  <a:cubicBezTo>
                    <a:pt x="2870" y="5298"/>
                    <a:pt x="2763" y="5537"/>
                    <a:pt x="2584" y="5703"/>
                  </a:cubicBezTo>
                  <a:cubicBezTo>
                    <a:pt x="2413" y="5885"/>
                    <a:pt x="2203" y="5981"/>
                    <a:pt x="1989" y="5981"/>
                  </a:cubicBezTo>
                  <a:cubicBezTo>
                    <a:pt x="1965" y="5981"/>
                    <a:pt x="1941" y="5979"/>
                    <a:pt x="1917" y="5977"/>
                  </a:cubicBezTo>
                  <a:cubicBezTo>
                    <a:pt x="1429" y="5965"/>
                    <a:pt x="1024" y="5537"/>
                    <a:pt x="1024" y="5013"/>
                  </a:cubicBezTo>
                  <a:lnTo>
                    <a:pt x="1024" y="4703"/>
                  </a:lnTo>
                  <a:cubicBezTo>
                    <a:pt x="1024" y="4667"/>
                    <a:pt x="1024" y="4644"/>
                    <a:pt x="1012" y="4632"/>
                  </a:cubicBezTo>
                  <a:lnTo>
                    <a:pt x="905" y="4417"/>
                  </a:lnTo>
                  <a:cubicBezTo>
                    <a:pt x="858" y="4346"/>
                    <a:pt x="846" y="4251"/>
                    <a:pt x="846" y="4167"/>
                  </a:cubicBezTo>
                  <a:lnTo>
                    <a:pt x="846" y="4144"/>
                  </a:lnTo>
                  <a:cubicBezTo>
                    <a:pt x="846" y="3751"/>
                    <a:pt x="1179" y="3405"/>
                    <a:pt x="1596" y="3405"/>
                  </a:cubicBezTo>
                  <a:close/>
                  <a:moveTo>
                    <a:pt x="5763" y="322"/>
                  </a:moveTo>
                  <a:cubicBezTo>
                    <a:pt x="6358" y="322"/>
                    <a:pt x="6870" y="536"/>
                    <a:pt x="7263" y="905"/>
                  </a:cubicBezTo>
                  <a:cubicBezTo>
                    <a:pt x="7668" y="1298"/>
                    <a:pt x="7882" y="1858"/>
                    <a:pt x="7942" y="2524"/>
                  </a:cubicBezTo>
                  <a:cubicBezTo>
                    <a:pt x="8085" y="4346"/>
                    <a:pt x="8227" y="5346"/>
                    <a:pt x="8287" y="5703"/>
                  </a:cubicBezTo>
                  <a:lnTo>
                    <a:pt x="8287" y="5715"/>
                  </a:lnTo>
                  <a:cubicBezTo>
                    <a:pt x="8108" y="5834"/>
                    <a:pt x="7763" y="6025"/>
                    <a:pt x="7215" y="6179"/>
                  </a:cubicBezTo>
                  <a:lnTo>
                    <a:pt x="6930" y="6060"/>
                  </a:lnTo>
                  <a:cubicBezTo>
                    <a:pt x="6858" y="6025"/>
                    <a:pt x="6811" y="5953"/>
                    <a:pt x="6811" y="5882"/>
                  </a:cubicBezTo>
                  <a:lnTo>
                    <a:pt x="6811" y="5298"/>
                  </a:lnTo>
                  <a:cubicBezTo>
                    <a:pt x="7370" y="4941"/>
                    <a:pt x="7727" y="4334"/>
                    <a:pt x="7727" y="3632"/>
                  </a:cubicBezTo>
                  <a:lnTo>
                    <a:pt x="7727" y="3322"/>
                  </a:lnTo>
                  <a:cubicBezTo>
                    <a:pt x="7727" y="3108"/>
                    <a:pt x="7632" y="2917"/>
                    <a:pt x="7489" y="2786"/>
                  </a:cubicBezTo>
                  <a:cubicBezTo>
                    <a:pt x="7144" y="2489"/>
                    <a:pt x="6370" y="1965"/>
                    <a:pt x="5025" y="1834"/>
                  </a:cubicBezTo>
                  <a:cubicBezTo>
                    <a:pt x="5015" y="1831"/>
                    <a:pt x="5005" y="1830"/>
                    <a:pt x="4995" y="1830"/>
                  </a:cubicBezTo>
                  <a:cubicBezTo>
                    <a:pt x="4920" y="1830"/>
                    <a:pt x="4846" y="1903"/>
                    <a:pt x="4846" y="1977"/>
                  </a:cubicBezTo>
                  <a:cubicBezTo>
                    <a:pt x="4834" y="2072"/>
                    <a:pt x="4906" y="2155"/>
                    <a:pt x="5001" y="2155"/>
                  </a:cubicBezTo>
                  <a:cubicBezTo>
                    <a:pt x="6251" y="2274"/>
                    <a:pt x="6954" y="2750"/>
                    <a:pt x="7263" y="3024"/>
                  </a:cubicBezTo>
                  <a:cubicBezTo>
                    <a:pt x="7335" y="3096"/>
                    <a:pt x="7382" y="3179"/>
                    <a:pt x="7382" y="3298"/>
                  </a:cubicBezTo>
                  <a:lnTo>
                    <a:pt x="7382" y="3620"/>
                  </a:lnTo>
                  <a:cubicBezTo>
                    <a:pt x="7382" y="4525"/>
                    <a:pt x="6632" y="5251"/>
                    <a:pt x="5739" y="5251"/>
                  </a:cubicBezTo>
                  <a:cubicBezTo>
                    <a:pt x="4846" y="5251"/>
                    <a:pt x="4108" y="4513"/>
                    <a:pt x="4108" y="3620"/>
                  </a:cubicBezTo>
                  <a:lnTo>
                    <a:pt x="4108" y="3465"/>
                  </a:lnTo>
                  <a:cubicBezTo>
                    <a:pt x="4108" y="3405"/>
                    <a:pt x="4132" y="3346"/>
                    <a:pt x="4191" y="3298"/>
                  </a:cubicBezTo>
                  <a:cubicBezTo>
                    <a:pt x="4406" y="3179"/>
                    <a:pt x="4691" y="2965"/>
                    <a:pt x="4822" y="2572"/>
                  </a:cubicBezTo>
                  <a:cubicBezTo>
                    <a:pt x="4846" y="2489"/>
                    <a:pt x="4810" y="2393"/>
                    <a:pt x="4715" y="2369"/>
                  </a:cubicBezTo>
                  <a:cubicBezTo>
                    <a:pt x="4696" y="2361"/>
                    <a:pt x="4676" y="2357"/>
                    <a:pt x="4657" y="2357"/>
                  </a:cubicBezTo>
                  <a:cubicBezTo>
                    <a:pt x="4592" y="2357"/>
                    <a:pt x="4531" y="2401"/>
                    <a:pt x="4513" y="2465"/>
                  </a:cubicBezTo>
                  <a:cubicBezTo>
                    <a:pt x="4417" y="2750"/>
                    <a:pt x="4191" y="2917"/>
                    <a:pt x="4048" y="3024"/>
                  </a:cubicBezTo>
                  <a:cubicBezTo>
                    <a:pt x="3882" y="3108"/>
                    <a:pt x="3775" y="3286"/>
                    <a:pt x="3775" y="3465"/>
                  </a:cubicBezTo>
                  <a:lnTo>
                    <a:pt x="3775" y="3620"/>
                  </a:lnTo>
                  <a:cubicBezTo>
                    <a:pt x="3775" y="4310"/>
                    <a:pt x="4132" y="4929"/>
                    <a:pt x="4691" y="5287"/>
                  </a:cubicBezTo>
                  <a:lnTo>
                    <a:pt x="4691" y="5858"/>
                  </a:lnTo>
                  <a:cubicBezTo>
                    <a:pt x="4691" y="5941"/>
                    <a:pt x="4644" y="6013"/>
                    <a:pt x="4572" y="6037"/>
                  </a:cubicBezTo>
                  <a:lnTo>
                    <a:pt x="4287" y="6156"/>
                  </a:lnTo>
                  <a:cubicBezTo>
                    <a:pt x="3739" y="6013"/>
                    <a:pt x="3394" y="5822"/>
                    <a:pt x="3227" y="5715"/>
                  </a:cubicBezTo>
                  <a:lnTo>
                    <a:pt x="3227" y="5703"/>
                  </a:lnTo>
                  <a:cubicBezTo>
                    <a:pt x="3286" y="5346"/>
                    <a:pt x="3441" y="4346"/>
                    <a:pt x="3572" y="2524"/>
                  </a:cubicBezTo>
                  <a:cubicBezTo>
                    <a:pt x="3620" y="1858"/>
                    <a:pt x="3858" y="1310"/>
                    <a:pt x="4251" y="905"/>
                  </a:cubicBezTo>
                  <a:cubicBezTo>
                    <a:pt x="4644" y="524"/>
                    <a:pt x="5168" y="322"/>
                    <a:pt x="5763" y="322"/>
                  </a:cubicBezTo>
                  <a:close/>
                  <a:moveTo>
                    <a:pt x="2917" y="5870"/>
                  </a:moveTo>
                  <a:cubicBezTo>
                    <a:pt x="2941" y="5929"/>
                    <a:pt x="2989" y="5977"/>
                    <a:pt x="3036" y="6013"/>
                  </a:cubicBezTo>
                  <a:cubicBezTo>
                    <a:pt x="3167" y="6096"/>
                    <a:pt x="3417" y="6251"/>
                    <a:pt x="3810" y="6382"/>
                  </a:cubicBezTo>
                  <a:lnTo>
                    <a:pt x="3334" y="6596"/>
                  </a:lnTo>
                  <a:lnTo>
                    <a:pt x="2798" y="6441"/>
                  </a:lnTo>
                  <a:cubicBezTo>
                    <a:pt x="2667" y="6394"/>
                    <a:pt x="2667" y="6382"/>
                    <a:pt x="2667" y="6358"/>
                  </a:cubicBezTo>
                  <a:lnTo>
                    <a:pt x="2667" y="6120"/>
                  </a:lnTo>
                  <a:cubicBezTo>
                    <a:pt x="2727" y="6072"/>
                    <a:pt x="2763" y="6025"/>
                    <a:pt x="2822" y="5977"/>
                  </a:cubicBezTo>
                  <a:cubicBezTo>
                    <a:pt x="2858" y="5953"/>
                    <a:pt x="2882" y="5906"/>
                    <a:pt x="2917" y="5870"/>
                  </a:cubicBezTo>
                  <a:close/>
                  <a:moveTo>
                    <a:pt x="8620" y="5620"/>
                  </a:moveTo>
                  <a:cubicBezTo>
                    <a:pt x="8704" y="5822"/>
                    <a:pt x="8859" y="5977"/>
                    <a:pt x="9037" y="6096"/>
                  </a:cubicBezTo>
                  <a:lnTo>
                    <a:pt x="9037" y="6453"/>
                  </a:lnTo>
                  <a:lnTo>
                    <a:pt x="9013" y="6453"/>
                  </a:lnTo>
                  <a:lnTo>
                    <a:pt x="8478" y="6739"/>
                  </a:lnTo>
                  <a:cubicBezTo>
                    <a:pt x="8478" y="6739"/>
                    <a:pt x="8466" y="6739"/>
                    <a:pt x="8466" y="6727"/>
                  </a:cubicBezTo>
                  <a:lnTo>
                    <a:pt x="7692" y="6382"/>
                  </a:lnTo>
                  <a:cubicBezTo>
                    <a:pt x="8061" y="6251"/>
                    <a:pt x="8335" y="6096"/>
                    <a:pt x="8466" y="6013"/>
                  </a:cubicBezTo>
                  <a:cubicBezTo>
                    <a:pt x="8585" y="5941"/>
                    <a:pt x="8644" y="5798"/>
                    <a:pt x="8620" y="5656"/>
                  </a:cubicBezTo>
                  <a:lnTo>
                    <a:pt x="8620" y="5620"/>
                  </a:lnTo>
                  <a:close/>
                  <a:moveTo>
                    <a:pt x="2322" y="6263"/>
                  </a:moveTo>
                  <a:lnTo>
                    <a:pt x="2322" y="6334"/>
                  </a:lnTo>
                  <a:cubicBezTo>
                    <a:pt x="2322" y="6370"/>
                    <a:pt x="2322" y="6418"/>
                    <a:pt x="2334" y="6441"/>
                  </a:cubicBezTo>
                  <a:lnTo>
                    <a:pt x="1929" y="6834"/>
                  </a:lnTo>
                  <a:lnTo>
                    <a:pt x="1548" y="6441"/>
                  </a:lnTo>
                  <a:cubicBezTo>
                    <a:pt x="1560" y="6418"/>
                    <a:pt x="1560" y="6382"/>
                    <a:pt x="1560" y="6334"/>
                  </a:cubicBezTo>
                  <a:lnTo>
                    <a:pt x="1560" y="6263"/>
                  </a:lnTo>
                  <a:cubicBezTo>
                    <a:pt x="1667" y="6299"/>
                    <a:pt x="1786" y="6322"/>
                    <a:pt x="1905" y="6322"/>
                  </a:cubicBezTo>
                  <a:lnTo>
                    <a:pt x="1953" y="6322"/>
                  </a:lnTo>
                  <a:cubicBezTo>
                    <a:pt x="2084" y="6322"/>
                    <a:pt x="2203" y="6310"/>
                    <a:pt x="2322" y="6263"/>
                  </a:cubicBezTo>
                  <a:close/>
                  <a:moveTo>
                    <a:pt x="10109" y="6275"/>
                  </a:moveTo>
                  <a:lnTo>
                    <a:pt x="10109" y="6453"/>
                  </a:lnTo>
                  <a:cubicBezTo>
                    <a:pt x="10109" y="6513"/>
                    <a:pt x="10121" y="6572"/>
                    <a:pt x="10144" y="6620"/>
                  </a:cubicBezTo>
                  <a:lnTo>
                    <a:pt x="10002" y="6775"/>
                  </a:lnTo>
                  <a:cubicBezTo>
                    <a:pt x="9924" y="6840"/>
                    <a:pt x="9832" y="6873"/>
                    <a:pt x="9740" y="6873"/>
                  </a:cubicBezTo>
                  <a:cubicBezTo>
                    <a:pt x="9647" y="6873"/>
                    <a:pt x="9555" y="6840"/>
                    <a:pt x="9478" y="6775"/>
                  </a:cubicBezTo>
                  <a:lnTo>
                    <a:pt x="9311" y="6620"/>
                  </a:lnTo>
                  <a:cubicBezTo>
                    <a:pt x="9347" y="6572"/>
                    <a:pt x="9359" y="6513"/>
                    <a:pt x="9359" y="6453"/>
                  </a:cubicBezTo>
                  <a:lnTo>
                    <a:pt x="9359" y="6275"/>
                  </a:lnTo>
                  <a:cubicBezTo>
                    <a:pt x="9478" y="6310"/>
                    <a:pt x="9597" y="6334"/>
                    <a:pt x="9728" y="6334"/>
                  </a:cubicBezTo>
                  <a:cubicBezTo>
                    <a:pt x="9859" y="6334"/>
                    <a:pt x="9978" y="6322"/>
                    <a:pt x="10109" y="6275"/>
                  </a:cubicBezTo>
                  <a:close/>
                  <a:moveTo>
                    <a:pt x="6501" y="5477"/>
                  </a:moveTo>
                  <a:lnTo>
                    <a:pt x="6501" y="5882"/>
                  </a:lnTo>
                  <a:cubicBezTo>
                    <a:pt x="6501" y="6084"/>
                    <a:pt x="6620" y="6275"/>
                    <a:pt x="6811" y="6370"/>
                  </a:cubicBezTo>
                  <a:lnTo>
                    <a:pt x="7073" y="6477"/>
                  </a:lnTo>
                  <a:cubicBezTo>
                    <a:pt x="6799" y="6953"/>
                    <a:pt x="6299" y="7263"/>
                    <a:pt x="5739" y="7263"/>
                  </a:cubicBezTo>
                  <a:cubicBezTo>
                    <a:pt x="5191" y="7263"/>
                    <a:pt x="4691" y="6953"/>
                    <a:pt x="4453" y="6477"/>
                  </a:cubicBezTo>
                  <a:lnTo>
                    <a:pt x="4703" y="6370"/>
                  </a:lnTo>
                  <a:cubicBezTo>
                    <a:pt x="4894" y="6275"/>
                    <a:pt x="5013" y="6084"/>
                    <a:pt x="5013" y="5882"/>
                  </a:cubicBezTo>
                  <a:lnTo>
                    <a:pt x="5013" y="5477"/>
                  </a:lnTo>
                  <a:cubicBezTo>
                    <a:pt x="5239" y="5560"/>
                    <a:pt x="5489" y="5620"/>
                    <a:pt x="5763" y="5620"/>
                  </a:cubicBezTo>
                  <a:cubicBezTo>
                    <a:pt x="6025" y="5620"/>
                    <a:pt x="6263" y="5584"/>
                    <a:pt x="6501" y="5477"/>
                  </a:cubicBezTo>
                  <a:close/>
                  <a:moveTo>
                    <a:pt x="5763" y="0"/>
                  </a:moveTo>
                  <a:cubicBezTo>
                    <a:pt x="5072" y="0"/>
                    <a:pt x="4465" y="238"/>
                    <a:pt x="4013" y="679"/>
                  </a:cubicBezTo>
                  <a:cubicBezTo>
                    <a:pt x="3560" y="1131"/>
                    <a:pt x="3286" y="1774"/>
                    <a:pt x="3239" y="2512"/>
                  </a:cubicBezTo>
                  <a:cubicBezTo>
                    <a:pt x="3227" y="2703"/>
                    <a:pt x="3215" y="2905"/>
                    <a:pt x="3203" y="3084"/>
                  </a:cubicBezTo>
                  <a:lnTo>
                    <a:pt x="1608" y="3084"/>
                  </a:lnTo>
                  <a:cubicBezTo>
                    <a:pt x="1012" y="3084"/>
                    <a:pt x="536" y="3560"/>
                    <a:pt x="536" y="4155"/>
                  </a:cubicBezTo>
                  <a:lnTo>
                    <a:pt x="536" y="4167"/>
                  </a:lnTo>
                  <a:cubicBezTo>
                    <a:pt x="536" y="4298"/>
                    <a:pt x="560" y="4453"/>
                    <a:pt x="619" y="4572"/>
                  </a:cubicBezTo>
                  <a:lnTo>
                    <a:pt x="715" y="4751"/>
                  </a:lnTo>
                  <a:lnTo>
                    <a:pt x="715" y="5025"/>
                  </a:lnTo>
                  <a:cubicBezTo>
                    <a:pt x="715" y="5465"/>
                    <a:pt x="941" y="5858"/>
                    <a:pt x="1262" y="6096"/>
                  </a:cubicBezTo>
                  <a:lnTo>
                    <a:pt x="1262" y="6334"/>
                  </a:lnTo>
                  <a:cubicBezTo>
                    <a:pt x="1262" y="6370"/>
                    <a:pt x="1250" y="6394"/>
                    <a:pt x="1215" y="6418"/>
                  </a:cubicBezTo>
                  <a:lnTo>
                    <a:pt x="524" y="6608"/>
                  </a:lnTo>
                  <a:cubicBezTo>
                    <a:pt x="226" y="6691"/>
                    <a:pt x="0" y="6977"/>
                    <a:pt x="0" y="7287"/>
                  </a:cubicBezTo>
                  <a:lnTo>
                    <a:pt x="0" y="8692"/>
                  </a:lnTo>
                  <a:cubicBezTo>
                    <a:pt x="0" y="8775"/>
                    <a:pt x="72" y="8858"/>
                    <a:pt x="167" y="8858"/>
                  </a:cubicBezTo>
                  <a:cubicBezTo>
                    <a:pt x="250" y="8858"/>
                    <a:pt x="322" y="8775"/>
                    <a:pt x="322" y="8692"/>
                  </a:cubicBezTo>
                  <a:lnTo>
                    <a:pt x="322" y="7287"/>
                  </a:lnTo>
                  <a:cubicBezTo>
                    <a:pt x="322" y="7132"/>
                    <a:pt x="441" y="6977"/>
                    <a:pt x="596" y="6930"/>
                  </a:cubicBezTo>
                  <a:lnTo>
                    <a:pt x="1298" y="6739"/>
                  </a:lnTo>
                  <a:cubicBezTo>
                    <a:pt x="1322" y="6739"/>
                    <a:pt x="1334" y="6727"/>
                    <a:pt x="1369" y="6715"/>
                  </a:cubicBezTo>
                  <a:lnTo>
                    <a:pt x="1798" y="7144"/>
                  </a:lnTo>
                  <a:lnTo>
                    <a:pt x="1798" y="8704"/>
                  </a:lnTo>
                  <a:cubicBezTo>
                    <a:pt x="1798" y="8799"/>
                    <a:pt x="1870" y="8870"/>
                    <a:pt x="1965" y="8870"/>
                  </a:cubicBezTo>
                  <a:cubicBezTo>
                    <a:pt x="2048" y="8870"/>
                    <a:pt x="2131" y="8799"/>
                    <a:pt x="2131" y="8704"/>
                  </a:cubicBezTo>
                  <a:lnTo>
                    <a:pt x="2131" y="7144"/>
                  </a:lnTo>
                  <a:lnTo>
                    <a:pt x="2560" y="6715"/>
                  </a:lnTo>
                  <a:cubicBezTo>
                    <a:pt x="2620" y="6739"/>
                    <a:pt x="2679" y="6751"/>
                    <a:pt x="2727" y="6775"/>
                  </a:cubicBezTo>
                  <a:lnTo>
                    <a:pt x="2905" y="6811"/>
                  </a:lnTo>
                  <a:cubicBezTo>
                    <a:pt x="2667" y="6977"/>
                    <a:pt x="2524" y="7251"/>
                    <a:pt x="2524" y="7549"/>
                  </a:cubicBezTo>
                  <a:lnTo>
                    <a:pt x="2524" y="8704"/>
                  </a:lnTo>
                  <a:cubicBezTo>
                    <a:pt x="2524" y="8799"/>
                    <a:pt x="2608" y="8870"/>
                    <a:pt x="2691" y="8870"/>
                  </a:cubicBezTo>
                  <a:cubicBezTo>
                    <a:pt x="2786" y="8870"/>
                    <a:pt x="2858" y="8799"/>
                    <a:pt x="2858" y="8704"/>
                  </a:cubicBezTo>
                  <a:lnTo>
                    <a:pt x="2858" y="7549"/>
                  </a:lnTo>
                  <a:cubicBezTo>
                    <a:pt x="2858" y="7322"/>
                    <a:pt x="2989" y="7132"/>
                    <a:pt x="3179" y="7037"/>
                  </a:cubicBezTo>
                  <a:lnTo>
                    <a:pt x="4156" y="6608"/>
                  </a:lnTo>
                  <a:cubicBezTo>
                    <a:pt x="4453" y="7215"/>
                    <a:pt x="5072" y="7608"/>
                    <a:pt x="5763" y="7608"/>
                  </a:cubicBezTo>
                  <a:cubicBezTo>
                    <a:pt x="6442" y="7608"/>
                    <a:pt x="7073" y="7215"/>
                    <a:pt x="7370" y="6608"/>
                  </a:cubicBezTo>
                  <a:lnTo>
                    <a:pt x="8335" y="7037"/>
                  </a:lnTo>
                  <a:cubicBezTo>
                    <a:pt x="8537" y="7132"/>
                    <a:pt x="8656" y="7322"/>
                    <a:pt x="8656" y="7549"/>
                  </a:cubicBezTo>
                  <a:lnTo>
                    <a:pt x="8656" y="8704"/>
                  </a:lnTo>
                  <a:cubicBezTo>
                    <a:pt x="8656" y="8799"/>
                    <a:pt x="8739" y="8870"/>
                    <a:pt x="8823" y="8870"/>
                  </a:cubicBezTo>
                  <a:cubicBezTo>
                    <a:pt x="8918" y="8870"/>
                    <a:pt x="8989" y="8799"/>
                    <a:pt x="8989" y="8704"/>
                  </a:cubicBezTo>
                  <a:lnTo>
                    <a:pt x="8989" y="7549"/>
                  </a:lnTo>
                  <a:cubicBezTo>
                    <a:pt x="8989" y="7322"/>
                    <a:pt x="8918" y="7132"/>
                    <a:pt x="8775" y="6965"/>
                  </a:cubicBezTo>
                  <a:lnTo>
                    <a:pt x="9049" y="6834"/>
                  </a:lnTo>
                  <a:lnTo>
                    <a:pt x="9240" y="7025"/>
                  </a:lnTo>
                  <a:cubicBezTo>
                    <a:pt x="9370" y="7156"/>
                    <a:pt x="9549" y="7215"/>
                    <a:pt x="9728" y="7215"/>
                  </a:cubicBezTo>
                  <a:cubicBezTo>
                    <a:pt x="9906" y="7215"/>
                    <a:pt x="10085" y="7156"/>
                    <a:pt x="10228" y="7025"/>
                  </a:cubicBezTo>
                  <a:lnTo>
                    <a:pt x="10418" y="6834"/>
                  </a:lnTo>
                  <a:lnTo>
                    <a:pt x="10978" y="7108"/>
                  </a:lnTo>
                  <a:cubicBezTo>
                    <a:pt x="11121" y="7168"/>
                    <a:pt x="11192" y="7311"/>
                    <a:pt x="11192" y="7442"/>
                  </a:cubicBezTo>
                  <a:lnTo>
                    <a:pt x="11192" y="8692"/>
                  </a:lnTo>
                  <a:cubicBezTo>
                    <a:pt x="11192" y="8775"/>
                    <a:pt x="11264" y="8858"/>
                    <a:pt x="11359" y="8858"/>
                  </a:cubicBezTo>
                  <a:cubicBezTo>
                    <a:pt x="11442" y="8858"/>
                    <a:pt x="11514" y="8775"/>
                    <a:pt x="11514" y="8692"/>
                  </a:cubicBezTo>
                  <a:lnTo>
                    <a:pt x="11514" y="7442"/>
                  </a:lnTo>
                  <a:cubicBezTo>
                    <a:pt x="11537" y="7168"/>
                    <a:pt x="11383" y="6930"/>
                    <a:pt x="11145" y="6799"/>
                  </a:cubicBezTo>
                  <a:lnTo>
                    <a:pt x="10466" y="6453"/>
                  </a:lnTo>
                  <a:lnTo>
                    <a:pt x="10466" y="6441"/>
                  </a:lnTo>
                  <a:lnTo>
                    <a:pt x="10466" y="6096"/>
                  </a:lnTo>
                  <a:cubicBezTo>
                    <a:pt x="10740" y="5906"/>
                    <a:pt x="10942" y="5596"/>
                    <a:pt x="11002" y="5239"/>
                  </a:cubicBezTo>
                  <a:cubicBezTo>
                    <a:pt x="11133" y="5013"/>
                    <a:pt x="11192" y="4775"/>
                    <a:pt x="11192" y="4525"/>
                  </a:cubicBezTo>
                  <a:cubicBezTo>
                    <a:pt x="11192" y="4048"/>
                    <a:pt x="10966" y="3632"/>
                    <a:pt x="10609" y="3382"/>
                  </a:cubicBezTo>
                  <a:cubicBezTo>
                    <a:pt x="10621" y="3298"/>
                    <a:pt x="10644" y="3239"/>
                    <a:pt x="10644" y="3167"/>
                  </a:cubicBezTo>
                  <a:cubicBezTo>
                    <a:pt x="10644" y="2727"/>
                    <a:pt x="10240" y="2369"/>
                    <a:pt x="9751" y="2369"/>
                  </a:cubicBezTo>
                  <a:cubicBezTo>
                    <a:pt x="9251" y="2369"/>
                    <a:pt x="8859" y="2727"/>
                    <a:pt x="8859" y="3167"/>
                  </a:cubicBezTo>
                  <a:cubicBezTo>
                    <a:pt x="8859" y="3239"/>
                    <a:pt x="8870" y="3322"/>
                    <a:pt x="8882" y="3382"/>
                  </a:cubicBezTo>
                  <a:cubicBezTo>
                    <a:pt x="8680" y="3536"/>
                    <a:pt x="8513" y="3751"/>
                    <a:pt x="8406" y="3989"/>
                  </a:cubicBezTo>
                  <a:cubicBezTo>
                    <a:pt x="8358" y="3572"/>
                    <a:pt x="8323" y="3084"/>
                    <a:pt x="8275" y="2512"/>
                  </a:cubicBezTo>
                  <a:cubicBezTo>
                    <a:pt x="8216" y="1774"/>
                    <a:pt x="7942" y="1131"/>
                    <a:pt x="7501" y="679"/>
                  </a:cubicBezTo>
                  <a:cubicBezTo>
                    <a:pt x="7049" y="238"/>
                    <a:pt x="6442" y="0"/>
                    <a:pt x="576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16" name="Google Shape;10786;p62">
              <a:extLst>
                <a:ext uri="{FF2B5EF4-FFF2-40B4-BE49-F238E27FC236}">
                  <a16:creationId xmlns:a16="http://schemas.microsoft.com/office/drawing/2014/main" id="{D0B5A191-2A11-D6A6-2985-E7DD88A2D3F1}"/>
                </a:ext>
              </a:extLst>
            </p:cNvPr>
            <p:cNvSpPr/>
            <p:nvPr/>
          </p:nvSpPr>
          <p:spPr>
            <a:xfrm>
              <a:off x="2114800" y="3635440"/>
              <a:ext cx="11045" cy="37941"/>
            </a:xfrm>
            <a:custGeom>
              <a:avLst/>
              <a:gdLst/>
              <a:ahLst/>
              <a:cxnLst/>
              <a:rect l="l" t="t" r="r" b="b"/>
              <a:pathLst>
                <a:path w="347" h="1192" extrusionOk="0">
                  <a:moveTo>
                    <a:pt x="167" y="1"/>
                  </a:moveTo>
                  <a:cubicBezTo>
                    <a:pt x="72" y="1"/>
                    <a:pt x="1" y="72"/>
                    <a:pt x="1" y="156"/>
                  </a:cubicBezTo>
                  <a:lnTo>
                    <a:pt x="1" y="1025"/>
                  </a:lnTo>
                  <a:cubicBezTo>
                    <a:pt x="1" y="1108"/>
                    <a:pt x="72" y="1191"/>
                    <a:pt x="167" y="1191"/>
                  </a:cubicBezTo>
                  <a:cubicBezTo>
                    <a:pt x="251" y="1191"/>
                    <a:pt x="322" y="1108"/>
                    <a:pt x="322" y="1025"/>
                  </a:cubicBezTo>
                  <a:lnTo>
                    <a:pt x="322" y="156"/>
                  </a:lnTo>
                  <a:cubicBezTo>
                    <a:pt x="346" y="72"/>
                    <a:pt x="251" y="1"/>
                    <a:pt x="16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57" name="Google Shape;3280;p47">
            <a:extLst>
              <a:ext uri="{FF2B5EF4-FFF2-40B4-BE49-F238E27FC236}">
                <a16:creationId xmlns:a16="http://schemas.microsoft.com/office/drawing/2014/main" id="{8E21736A-0EE4-2919-EA02-55CF1D672038}"/>
              </a:ext>
            </a:extLst>
          </p:cNvPr>
          <p:cNvGrpSpPr/>
          <p:nvPr/>
        </p:nvGrpSpPr>
        <p:grpSpPr>
          <a:xfrm>
            <a:off x="4284607" y="4324256"/>
            <a:ext cx="819371" cy="764125"/>
            <a:chOff x="1391150" y="1518200"/>
            <a:chExt cx="392000" cy="368550"/>
          </a:xfrm>
          <a:solidFill>
            <a:srgbClr val="000000"/>
          </a:solidFill>
        </p:grpSpPr>
        <p:sp>
          <p:nvSpPr>
            <p:cNvPr id="158" name="Google Shape;3281;p47">
              <a:extLst>
                <a:ext uri="{FF2B5EF4-FFF2-40B4-BE49-F238E27FC236}">
                  <a16:creationId xmlns:a16="http://schemas.microsoft.com/office/drawing/2014/main" id="{15EE1841-7DD0-E8CF-B243-773E1B2BC877}"/>
                </a:ext>
              </a:extLst>
            </p:cNvPr>
            <p:cNvSpPr/>
            <p:nvPr/>
          </p:nvSpPr>
          <p:spPr>
            <a:xfrm>
              <a:off x="1391150" y="1584350"/>
              <a:ext cx="321825" cy="302400"/>
            </a:xfrm>
            <a:custGeom>
              <a:avLst/>
              <a:gdLst/>
              <a:ahLst/>
              <a:cxnLst/>
              <a:rect l="l" t="t" r="r" b="b"/>
              <a:pathLst>
                <a:path w="12873" h="12096" extrusionOk="0">
                  <a:moveTo>
                    <a:pt x="6394" y="1"/>
                  </a:moveTo>
                  <a:cubicBezTo>
                    <a:pt x="4847" y="1"/>
                    <a:pt x="3299" y="592"/>
                    <a:pt x="2118" y="1773"/>
                  </a:cubicBezTo>
                  <a:cubicBezTo>
                    <a:pt x="1958" y="1932"/>
                    <a:pt x="2105" y="2153"/>
                    <a:pt x="2276" y="2153"/>
                  </a:cubicBezTo>
                  <a:cubicBezTo>
                    <a:pt x="2328" y="2153"/>
                    <a:pt x="2381" y="2133"/>
                    <a:pt x="2430" y="2085"/>
                  </a:cubicBezTo>
                  <a:cubicBezTo>
                    <a:pt x="3516" y="998"/>
                    <a:pt x="4944" y="452"/>
                    <a:pt x="6375" y="452"/>
                  </a:cubicBezTo>
                  <a:cubicBezTo>
                    <a:pt x="7719" y="452"/>
                    <a:pt x="9065" y="935"/>
                    <a:pt x="10132" y="1905"/>
                  </a:cubicBezTo>
                  <a:cubicBezTo>
                    <a:pt x="12334" y="3909"/>
                    <a:pt x="12580" y="7283"/>
                    <a:pt x="10690" y="9589"/>
                  </a:cubicBezTo>
                  <a:cubicBezTo>
                    <a:pt x="9587" y="10928"/>
                    <a:pt x="7984" y="11628"/>
                    <a:pt x="6364" y="11628"/>
                  </a:cubicBezTo>
                  <a:cubicBezTo>
                    <a:pt x="5206" y="11628"/>
                    <a:pt x="4041" y="11270"/>
                    <a:pt x="3044" y="10534"/>
                  </a:cubicBezTo>
                  <a:cubicBezTo>
                    <a:pt x="653" y="8757"/>
                    <a:pt x="77" y="5411"/>
                    <a:pt x="1730" y="2935"/>
                  </a:cubicBezTo>
                  <a:cubicBezTo>
                    <a:pt x="1844" y="2761"/>
                    <a:pt x="1693" y="2592"/>
                    <a:pt x="1537" y="2592"/>
                  </a:cubicBezTo>
                  <a:cubicBezTo>
                    <a:pt x="1473" y="2592"/>
                    <a:pt x="1409" y="2621"/>
                    <a:pt x="1362" y="2690"/>
                  </a:cubicBezTo>
                  <a:cubicBezTo>
                    <a:pt x="67" y="4636"/>
                    <a:pt x="1" y="7160"/>
                    <a:pt x="1211" y="9163"/>
                  </a:cubicBezTo>
                  <a:cubicBezTo>
                    <a:pt x="2306" y="10991"/>
                    <a:pt x="4274" y="12095"/>
                    <a:pt x="6376" y="12095"/>
                  </a:cubicBezTo>
                  <a:cubicBezTo>
                    <a:pt x="6578" y="12095"/>
                    <a:pt x="6781" y="12085"/>
                    <a:pt x="6985" y="12065"/>
                  </a:cubicBezTo>
                  <a:cubicBezTo>
                    <a:pt x="9310" y="11838"/>
                    <a:pt x="11304" y="10288"/>
                    <a:pt x="12088" y="8086"/>
                  </a:cubicBezTo>
                  <a:cubicBezTo>
                    <a:pt x="12873" y="5884"/>
                    <a:pt x="12325" y="3427"/>
                    <a:pt x="10671" y="1773"/>
                  </a:cubicBezTo>
                  <a:cubicBezTo>
                    <a:pt x="9489" y="592"/>
                    <a:pt x="7942" y="1"/>
                    <a:pt x="6394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59" name="Google Shape;3282;p47">
              <a:extLst>
                <a:ext uri="{FF2B5EF4-FFF2-40B4-BE49-F238E27FC236}">
                  <a16:creationId xmlns:a16="http://schemas.microsoft.com/office/drawing/2014/main" id="{AB45A641-F0FA-BD04-A063-95A79CD408D2}"/>
                </a:ext>
              </a:extLst>
            </p:cNvPr>
            <p:cNvSpPr/>
            <p:nvPr/>
          </p:nvSpPr>
          <p:spPr>
            <a:xfrm>
              <a:off x="1428500" y="1612975"/>
              <a:ext cx="257075" cy="245100"/>
            </a:xfrm>
            <a:custGeom>
              <a:avLst/>
              <a:gdLst/>
              <a:ahLst/>
              <a:cxnLst/>
              <a:rect l="l" t="t" r="r" b="b"/>
              <a:pathLst>
                <a:path w="10283" h="9804" extrusionOk="0">
                  <a:moveTo>
                    <a:pt x="4902" y="439"/>
                  </a:moveTo>
                  <a:cubicBezTo>
                    <a:pt x="6060" y="439"/>
                    <a:pt x="7200" y="891"/>
                    <a:pt x="8052" y="1743"/>
                  </a:cubicBezTo>
                  <a:cubicBezTo>
                    <a:pt x="9791" y="3491"/>
                    <a:pt x="9791" y="6317"/>
                    <a:pt x="8052" y="8056"/>
                  </a:cubicBezTo>
                  <a:cubicBezTo>
                    <a:pt x="7200" y="8909"/>
                    <a:pt x="6060" y="9360"/>
                    <a:pt x="4902" y="9360"/>
                  </a:cubicBezTo>
                  <a:cubicBezTo>
                    <a:pt x="4326" y="9360"/>
                    <a:pt x="3746" y="9249"/>
                    <a:pt x="3195" y="9020"/>
                  </a:cubicBezTo>
                  <a:cubicBezTo>
                    <a:pt x="1531" y="8330"/>
                    <a:pt x="444" y="6705"/>
                    <a:pt x="444" y="4900"/>
                  </a:cubicBezTo>
                  <a:cubicBezTo>
                    <a:pt x="444" y="3094"/>
                    <a:pt x="1531" y="1469"/>
                    <a:pt x="3195" y="779"/>
                  </a:cubicBezTo>
                  <a:cubicBezTo>
                    <a:pt x="3746" y="550"/>
                    <a:pt x="4326" y="439"/>
                    <a:pt x="4902" y="439"/>
                  </a:cubicBezTo>
                  <a:close/>
                  <a:moveTo>
                    <a:pt x="4899" y="1"/>
                  </a:moveTo>
                  <a:cubicBezTo>
                    <a:pt x="4268" y="1"/>
                    <a:pt x="3631" y="122"/>
                    <a:pt x="3024" y="373"/>
                  </a:cubicBezTo>
                  <a:cubicBezTo>
                    <a:pt x="1191" y="1138"/>
                    <a:pt x="0" y="2924"/>
                    <a:pt x="0" y="4900"/>
                  </a:cubicBezTo>
                  <a:cubicBezTo>
                    <a:pt x="0" y="6884"/>
                    <a:pt x="1191" y="8670"/>
                    <a:pt x="3024" y="9426"/>
                  </a:cubicBezTo>
                  <a:cubicBezTo>
                    <a:pt x="3632" y="9680"/>
                    <a:pt x="4270" y="9803"/>
                    <a:pt x="4902" y="9803"/>
                  </a:cubicBezTo>
                  <a:cubicBezTo>
                    <a:pt x="6177" y="9803"/>
                    <a:pt x="7429" y="9303"/>
                    <a:pt x="8364" y="8368"/>
                  </a:cubicBezTo>
                  <a:cubicBezTo>
                    <a:pt x="10283" y="6459"/>
                    <a:pt x="10283" y="3350"/>
                    <a:pt x="8364" y="1441"/>
                  </a:cubicBezTo>
                  <a:cubicBezTo>
                    <a:pt x="7428" y="499"/>
                    <a:pt x="6175" y="1"/>
                    <a:pt x="4899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0" name="Google Shape;3283;p47">
              <a:extLst>
                <a:ext uri="{FF2B5EF4-FFF2-40B4-BE49-F238E27FC236}">
                  <a16:creationId xmlns:a16="http://schemas.microsoft.com/office/drawing/2014/main" id="{39E6A7CD-726D-A932-A901-ED92372A57BB}"/>
                </a:ext>
              </a:extLst>
            </p:cNvPr>
            <p:cNvSpPr/>
            <p:nvPr/>
          </p:nvSpPr>
          <p:spPr>
            <a:xfrm>
              <a:off x="1496850" y="1518200"/>
              <a:ext cx="286300" cy="269175"/>
            </a:xfrm>
            <a:custGeom>
              <a:avLst/>
              <a:gdLst/>
              <a:ahLst/>
              <a:cxnLst/>
              <a:rect l="l" t="t" r="r" b="b"/>
              <a:pathLst>
                <a:path w="11452" h="10767" extrusionOk="0">
                  <a:moveTo>
                    <a:pt x="4817" y="1"/>
                  </a:moveTo>
                  <a:cubicBezTo>
                    <a:pt x="3272" y="1"/>
                    <a:pt x="1727" y="591"/>
                    <a:pt x="546" y="1773"/>
                  </a:cubicBezTo>
                  <a:cubicBezTo>
                    <a:pt x="404" y="1905"/>
                    <a:pt x="262" y="2056"/>
                    <a:pt x="139" y="2217"/>
                  </a:cubicBezTo>
                  <a:cubicBezTo>
                    <a:pt x="0" y="2384"/>
                    <a:pt x="147" y="2576"/>
                    <a:pt x="310" y="2576"/>
                  </a:cubicBezTo>
                  <a:cubicBezTo>
                    <a:pt x="369" y="2576"/>
                    <a:pt x="429" y="2551"/>
                    <a:pt x="479" y="2491"/>
                  </a:cubicBezTo>
                  <a:cubicBezTo>
                    <a:pt x="602" y="2349"/>
                    <a:pt x="725" y="2207"/>
                    <a:pt x="857" y="2075"/>
                  </a:cubicBezTo>
                  <a:cubicBezTo>
                    <a:pt x="1954" y="979"/>
                    <a:pt x="3388" y="431"/>
                    <a:pt x="4822" y="431"/>
                  </a:cubicBezTo>
                  <a:cubicBezTo>
                    <a:pt x="6256" y="431"/>
                    <a:pt x="7690" y="979"/>
                    <a:pt x="8787" y="2075"/>
                  </a:cubicBezTo>
                  <a:cubicBezTo>
                    <a:pt x="10979" y="4268"/>
                    <a:pt x="10979" y="7812"/>
                    <a:pt x="8787" y="10004"/>
                  </a:cubicBezTo>
                  <a:cubicBezTo>
                    <a:pt x="8654" y="10137"/>
                    <a:pt x="8512" y="10269"/>
                    <a:pt x="8371" y="10382"/>
                  </a:cubicBezTo>
                  <a:cubicBezTo>
                    <a:pt x="8211" y="10535"/>
                    <a:pt x="8339" y="10767"/>
                    <a:pt x="8514" y="10767"/>
                  </a:cubicBezTo>
                  <a:cubicBezTo>
                    <a:pt x="8556" y="10767"/>
                    <a:pt x="8601" y="10754"/>
                    <a:pt x="8645" y="10722"/>
                  </a:cubicBezTo>
                  <a:cubicBezTo>
                    <a:pt x="8796" y="10600"/>
                    <a:pt x="8947" y="10458"/>
                    <a:pt x="9098" y="10316"/>
                  </a:cubicBezTo>
                  <a:cubicBezTo>
                    <a:pt x="11452" y="7953"/>
                    <a:pt x="11452" y="4126"/>
                    <a:pt x="9089" y="1773"/>
                  </a:cubicBezTo>
                  <a:cubicBezTo>
                    <a:pt x="7908" y="591"/>
                    <a:pt x="6362" y="1"/>
                    <a:pt x="4817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1" name="Google Shape;3284;p47">
              <a:extLst>
                <a:ext uri="{FF2B5EF4-FFF2-40B4-BE49-F238E27FC236}">
                  <a16:creationId xmlns:a16="http://schemas.microsoft.com/office/drawing/2014/main" id="{882A261C-658F-3E89-8EE4-F50C10D2F7FF}"/>
                </a:ext>
              </a:extLst>
            </p:cNvPr>
            <p:cNvSpPr/>
            <p:nvPr/>
          </p:nvSpPr>
          <p:spPr>
            <a:xfrm>
              <a:off x="1708650" y="1631525"/>
              <a:ext cx="36225" cy="106075"/>
            </a:xfrm>
            <a:custGeom>
              <a:avLst/>
              <a:gdLst/>
              <a:ahLst/>
              <a:cxnLst/>
              <a:rect l="l" t="t" r="r" b="b"/>
              <a:pathLst>
                <a:path w="1449" h="4243" extrusionOk="0">
                  <a:moveTo>
                    <a:pt x="859" y="0"/>
                  </a:moveTo>
                  <a:cubicBezTo>
                    <a:pt x="729" y="0"/>
                    <a:pt x="596" y="108"/>
                    <a:pt x="636" y="273"/>
                  </a:cubicBezTo>
                  <a:cubicBezTo>
                    <a:pt x="986" y="1502"/>
                    <a:pt x="797" y="2825"/>
                    <a:pt x="107" y="3902"/>
                  </a:cubicBezTo>
                  <a:cubicBezTo>
                    <a:pt x="1" y="4075"/>
                    <a:pt x="150" y="4242"/>
                    <a:pt x="304" y="4242"/>
                  </a:cubicBezTo>
                  <a:cubicBezTo>
                    <a:pt x="370" y="4242"/>
                    <a:pt x="437" y="4212"/>
                    <a:pt x="485" y="4139"/>
                  </a:cubicBezTo>
                  <a:cubicBezTo>
                    <a:pt x="1231" y="2957"/>
                    <a:pt x="1449" y="1502"/>
                    <a:pt x="1061" y="151"/>
                  </a:cubicBezTo>
                  <a:cubicBezTo>
                    <a:pt x="1028" y="46"/>
                    <a:pt x="944" y="0"/>
                    <a:pt x="85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2" name="Google Shape;3285;p47">
              <a:extLst>
                <a:ext uri="{FF2B5EF4-FFF2-40B4-BE49-F238E27FC236}">
                  <a16:creationId xmlns:a16="http://schemas.microsoft.com/office/drawing/2014/main" id="{B05C0680-647F-2C82-60C3-50A37530FA35}"/>
                </a:ext>
              </a:extLst>
            </p:cNvPr>
            <p:cNvSpPr/>
            <p:nvPr/>
          </p:nvSpPr>
          <p:spPr>
            <a:xfrm>
              <a:off x="1546250" y="1546550"/>
              <a:ext cx="182200" cy="74450"/>
            </a:xfrm>
            <a:custGeom>
              <a:avLst/>
              <a:gdLst/>
              <a:ahLst/>
              <a:cxnLst/>
              <a:rect l="l" t="t" r="r" b="b"/>
              <a:pathLst>
                <a:path w="7288" h="2978" extrusionOk="0">
                  <a:moveTo>
                    <a:pt x="2838" y="1"/>
                  </a:moveTo>
                  <a:cubicBezTo>
                    <a:pt x="1939" y="1"/>
                    <a:pt x="1027" y="248"/>
                    <a:pt x="205" y="771"/>
                  </a:cubicBezTo>
                  <a:cubicBezTo>
                    <a:pt x="0" y="897"/>
                    <a:pt x="129" y="1179"/>
                    <a:pt x="319" y="1179"/>
                  </a:cubicBezTo>
                  <a:cubicBezTo>
                    <a:pt x="358" y="1179"/>
                    <a:pt x="399" y="1167"/>
                    <a:pt x="441" y="1140"/>
                  </a:cubicBezTo>
                  <a:cubicBezTo>
                    <a:pt x="1189" y="665"/>
                    <a:pt x="2018" y="441"/>
                    <a:pt x="2836" y="441"/>
                  </a:cubicBezTo>
                  <a:cubicBezTo>
                    <a:pt x="4445" y="441"/>
                    <a:pt x="6008" y="1311"/>
                    <a:pt x="6811" y="2860"/>
                  </a:cubicBezTo>
                  <a:cubicBezTo>
                    <a:pt x="6854" y="2943"/>
                    <a:pt x="6924" y="2978"/>
                    <a:pt x="6995" y="2978"/>
                  </a:cubicBezTo>
                  <a:cubicBezTo>
                    <a:pt x="7141" y="2978"/>
                    <a:pt x="7287" y="2830"/>
                    <a:pt x="7198" y="2652"/>
                  </a:cubicBezTo>
                  <a:lnTo>
                    <a:pt x="7198" y="2652"/>
                  </a:lnTo>
                  <a:lnTo>
                    <a:pt x="7198" y="2661"/>
                  </a:lnTo>
                  <a:cubicBezTo>
                    <a:pt x="6321" y="957"/>
                    <a:pt x="4605" y="1"/>
                    <a:pt x="2838" y="1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63" name="Google Shape;3286;p47">
              <a:extLst>
                <a:ext uri="{FF2B5EF4-FFF2-40B4-BE49-F238E27FC236}">
                  <a16:creationId xmlns:a16="http://schemas.microsoft.com/office/drawing/2014/main" id="{64389BBA-2C1F-432E-54A4-84C57CEEE5D4}"/>
                </a:ext>
              </a:extLst>
            </p:cNvPr>
            <p:cNvSpPr/>
            <p:nvPr/>
          </p:nvSpPr>
          <p:spPr>
            <a:xfrm>
              <a:off x="1511425" y="1661975"/>
              <a:ext cx="79175" cy="147050"/>
            </a:xfrm>
            <a:custGeom>
              <a:avLst/>
              <a:gdLst/>
              <a:ahLst/>
              <a:cxnLst/>
              <a:rect l="l" t="t" r="r" b="b"/>
              <a:pathLst>
                <a:path w="3167" h="5882" extrusionOk="0">
                  <a:moveTo>
                    <a:pt x="1361" y="908"/>
                  </a:moveTo>
                  <a:lnTo>
                    <a:pt x="1361" y="2703"/>
                  </a:lnTo>
                  <a:cubicBezTo>
                    <a:pt x="841" y="2618"/>
                    <a:pt x="445" y="2250"/>
                    <a:pt x="445" y="1805"/>
                  </a:cubicBezTo>
                  <a:cubicBezTo>
                    <a:pt x="445" y="1361"/>
                    <a:pt x="832" y="993"/>
                    <a:pt x="1361" y="908"/>
                  </a:cubicBezTo>
                  <a:close/>
                  <a:moveTo>
                    <a:pt x="1805" y="3185"/>
                  </a:moveTo>
                  <a:cubicBezTo>
                    <a:pt x="2325" y="3261"/>
                    <a:pt x="2722" y="3629"/>
                    <a:pt x="2722" y="4074"/>
                  </a:cubicBezTo>
                  <a:cubicBezTo>
                    <a:pt x="2722" y="4518"/>
                    <a:pt x="2325" y="4886"/>
                    <a:pt x="1805" y="4971"/>
                  </a:cubicBezTo>
                  <a:lnTo>
                    <a:pt x="1805" y="3185"/>
                  </a:lnTo>
                  <a:close/>
                  <a:moveTo>
                    <a:pt x="1583" y="0"/>
                  </a:moveTo>
                  <a:cubicBezTo>
                    <a:pt x="1472" y="0"/>
                    <a:pt x="1361" y="76"/>
                    <a:pt x="1361" y="227"/>
                  </a:cubicBezTo>
                  <a:lnTo>
                    <a:pt x="1361" y="473"/>
                  </a:lnTo>
                  <a:cubicBezTo>
                    <a:pt x="596" y="558"/>
                    <a:pt x="0" y="1125"/>
                    <a:pt x="0" y="1805"/>
                  </a:cubicBezTo>
                  <a:cubicBezTo>
                    <a:pt x="0" y="2495"/>
                    <a:pt x="596" y="3062"/>
                    <a:pt x="1361" y="3147"/>
                  </a:cubicBezTo>
                  <a:lnTo>
                    <a:pt x="1361" y="4971"/>
                  </a:lnTo>
                  <a:cubicBezTo>
                    <a:pt x="841" y="4886"/>
                    <a:pt x="445" y="4518"/>
                    <a:pt x="445" y="4074"/>
                  </a:cubicBezTo>
                  <a:cubicBezTo>
                    <a:pt x="445" y="3927"/>
                    <a:pt x="334" y="3854"/>
                    <a:pt x="222" y="3854"/>
                  </a:cubicBezTo>
                  <a:cubicBezTo>
                    <a:pt x="111" y="3854"/>
                    <a:pt x="0" y="3927"/>
                    <a:pt x="0" y="4074"/>
                  </a:cubicBezTo>
                  <a:cubicBezTo>
                    <a:pt x="0" y="4764"/>
                    <a:pt x="596" y="5321"/>
                    <a:pt x="1361" y="5416"/>
                  </a:cubicBezTo>
                  <a:lnTo>
                    <a:pt x="1361" y="5661"/>
                  </a:lnTo>
                  <a:cubicBezTo>
                    <a:pt x="1361" y="5808"/>
                    <a:pt x="1472" y="5881"/>
                    <a:pt x="1583" y="5881"/>
                  </a:cubicBezTo>
                  <a:cubicBezTo>
                    <a:pt x="1694" y="5881"/>
                    <a:pt x="1805" y="5808"/>
                    <a:pt x="1805" y="5661"/>
                  </a:cubicBezTo>
                  <a:lnTo>
                    <a:pt x="1805" y="5416"/>
                  </a:lnTo>
                  <a:cubicBezTo>
                    <a:pt x="2571" y="5321"/>
                    <a:pt x="3157" y="4764"/>
                    <a:pt x="3157" y="4074"/>
                  </a:cubicBezTo>
                  <a:cubicBezTo>
                    <a:pt x="3157" y="3393"/>
                    <a:pt x="2571" y="2826"/>
                    <a:pt x="1805" y="2741"/>
                  </a:cubicBezTo>
                  <a:lnTo>
                    <a:pt x="1805" y="917"/>
                  </a:lnTo>
                  <a:cubicBezTo>
                    <a:pt x="2325" y="993"/>
                    <a:pt x="2722" y="1371"/>
                    <a:pt x="2722" y="1815"/>
                  </a:cubicBezTo>
                  <a:cubicBezTo>
                    <a:pt x="2722" y="1961"/>
                    <a:pt x="2833" y="2035"/>
                    <a:pt x="2944" y="2035"/>
                  </a:cubicBezTo>
                  <a:cubicBezTo>
                    <a:pt x="3055" y="2035"/>
                    <a:pt x="3166" y="1961"/>
                    <a:pt x="3166" y="1815"/>
                  </a:cubicBezTo>
                  <a:cubicBezTo>
                    <a:pt x="3166" y="1125"/>
                    <a:pt x="2571" y="558"/>
                    <a:pt x="1805" y="473"/>
                  </a:cubicBezTo>
                  <a:lnTo>
                    <a:pt x="1805" y="227"/>
                  </a:lnTo>
                  <a:cubicBezTo>
                    <a:pt x="1805" y="76"/>
                    <a:pt x="1694" y="0"/>
                    <a:pt x="1583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grpSp>
        <p:nvGrpSpPr>
          <p:cNvPr id="170" name="Google Shape;8620;p58">
            <a:extLst>
              <a:ext uri="{FF2B5EF4-FFF2-40B4-BE49-F238E27FC236}">
                <a16:creationId xmlns:a16="http://schemas.microsoft.com/office/drawing/2014/main" id="{A306125E-2075-B273-8AF7-3B8BE12AE8C1}"/>
              </a:ext>
            </a:extLst>
          </p:cNvPr>
          <p:cNvGrpSpPr/>
          <p:nvPr/>
        </p:nvGrpSpPr>
        <p:grpSpPr>
          <a:xfrm>
            <a:off x="10328637" y="5271701"/>
            <a:ext cx="871878" cy="646781"/>
            <a:chOff x="4876780" y="2418064"/>
            <a:chExt cx="407774" cy="356627"/>
          </a:xfrm>
          <a:solidFill>
            <a:srgbClr val="000000"/>
          </a:solidFill>
        </p:grpSpPr>
        <p:sp>
          <p:nvSpPr>
            <p:cNvPr id="171" name="Google Shape;8621;p58">
              <a:extLst>
                <a:ext uri="{FF2B5EF4-FFF2-40B4-BE49-F238E27FC236}">
                  <a16:creationId xmlns:a16="http://schemas.microsoft.com/office/drawing/2014/main" id="{5E4D0610-F0D4-33C1-D3B8-65262B09CAB8}"/>
                </a:ext>
              </a:extLst>
            </p:cNvPr>
            <p:cNvSpPr/>
            <p:nvPr/>
          </p:nvSpPr>
          <p:spPr>
            <a:xfrm>
              <a:off x="4876780" y="2455589"/>
              <a:ext cx="407774" cy="319103"/>
            </a:xfrm>
            <a:custGeom>
              <a:avLst/>
              <a:gdLst/>
              <a:ahLst/>
              <a:cxnLst/>
              <a:rect l="l" t="t" r="r" b="b"/>
              <a:pathLst>
                <a:path w="12812" h="10026" extrusionOk="0">
                  <a:moveTo>
                    <a:pt x="3608" y="393"/>
                  </a:moveTo>
                  <a:cubicBezTo>
                    <a:pt x="3942" y="393"/>
                    <a:pt x="4216" y="619"/>
                    <a:pt x="4216" y="905"/>
                  </a:cubicBezTo>
                  <a:lnTo>
                    <a:pt x="4216" y="929"/>
                  </a:lnTo>
                  <a:cubicBezTo>
                    <a:pt x="4025" y="857"/>
                    <a:pt x="3811" y="810"/>
                    <a:pt x="3608" y="810"/>
                  </a:cubicBezTo>
                  <a:cubicBezTo>
                    <a:pt x="3382" y="810"/>
                    <a:pt x="3192" y="857"/>
                    <a:pt x="2989" y="929"/>
                  </a:cubicBezTo>
                  <a:lnTo>
                    <a:pt x="2989" y="905"/>
                  </a:lnTo>
                  <a:cubicBezTo>
                    <a:pt x="2989" y="619"/>
                    <a:pt x="3275" y="393"/>
                    <a:pt x="3608" y="393"/>
                  </a:cubicBezTo>
                  <a:close/>
                  <a:moveTo>
                    <a:pt x="3620" y="1179"/>
                  </a:moveTo>
                  <a:cubicBezTo>
                    <a:pt x="4287" y="1179"/>
                    <a:pt x="4835" y="1739"/>
                    <a:pt x="4835" y="2405"/>
                  </a:cubicBezTo>
                  <a:cubicBezTo>
                    <a:pt x="4835" y="2536"/>
                    <a:pt x="4823" y="2655"/>
                    <a:pt x="4775" y="2774"/>
                  </a:cubicBezTo>
                  <a:cubicBezTo>
                    <a:pt x="4239" y="2239"/>
                    <a:pt x="3299" y="2012"/>
                    <a:pt x="3263" y="2012"/>
                  </a:cubicBezTo>
                  <a:cubicBezTo>
                    <a:pt x="3248" y="2009"/>
                    <a:pt x="3233" y="2008"/>
                    <a:pt x="3219" y="2008"/>
                  </a:cubicBezTo>
                  <a:cubicBezTo>
                    <a:pt x="3174" y="2008"/>
                    <a:pt x="3132" y="2021"/>
                    <a:pt x="3096" y="2048"/>
                  </a:cubicBezTo>
                  <a:cubicBezTo>
                    <a:pt x="3049" y="2072"/>
                    <a:pt x="3025" y="2131"/>
                    <a:pt x="3037" y="2191"/>
                  </a:cubicBezTo>
                  <a:cubicBezTo>
                    <a:pt x="3037" y="2215"/>
                    <a:pt x="3025" y="2322"/>
                    <a:pt x="2882" y="2465"/>
                  </a:cubicBezTo>
                  <a:cubicBezTo>
                    <a:pt x="2811" y="2536"/>
                    <a:pt x="2811" y="2655"/>
                    <a:pt x="2882" y="2727"/>
                  </a:cubicBezTo>
                  <a:cubicBezTo>
                    <a:pt x="2924" y="2768"/>
                    <a:pt x="2974" y="2789"/>
                    <a:pt x="3023" y="2789"/>
                  </a:cubicBezTo>
                  <a:cubicBezTo>
                    <a:pt x="3073" y="2789"/>
                    <a:pt x="3120" y="2768"/>
                    <a:pt x="3156" y="2727"/>
                  </a:cubicBezTo>
                  <a:cubicBezTo>
                    <a:pt x="3263" y="2631"/>
                    <a:pt x="3323" y="2524"/>
                    <a:pt x="3358" y="2429"/>
                  </a:cubicBezTo>
                  <a:cubicBezTo>
                    <a:pt x="3680" y="2524"/>
                    <a:pt x="4335" y="2762"/>
                    <a:pt x="4632" y="3179"/>
                  </a:cubicBezTo>
                  <a:cubicBezTo>
                    <a:pt x="4537" y="3655"/>
                    <a:pt x="4120" y="4013"/>
                    <a:pt x="3632" y="4013"/>
                  </a:cubicBezTo>
                  <a:cubicBezTo>
                    <a:pt x="3624" y="4013"/>
                    <a:pt x="3616" y="4013"/>
                    <a:pt x="3608" y="4013"/>
                  </a:cubicBezTo>
                  <a:cubicBezTo>
                    <a:pt x="3083" y="4013"/>
                    <a:pt x="2655" y="3636"/>
                    <a:pt x="2608" y="3120"/>
                  </a:cubicBezTo>
                  <a:cubicBezTo>
                    <a:pt x="2608" y="3084"/>
                    <a:pt x="2596" y="3060"/>
                    <a:pt x="2572" y="3048"/>
                  </a:cubicBezTo>
                  <a:cubicBezTo>
                    <a:pt x="2453" y="2846"/>
                    <a:pt x="2394" y="2631"/>
                    <a:pt x="2394" y="2405"/>
                  </a:cubicBezTo>
                  <a:cubicBezTo>
                    <a:pt x="2394" y="1739"/>
                    <a:pt x="2953" y="1179"/>
                    <a:pt x="3620" y="1179"/>
                  </a:cubicBezTo>
                  <a:close/>
                  <a:moveTo>
                    <a:pt x="4013" y="4334"/>
                  </a:moveTo>
                  <a:lnTo>
                    <a:pt x="4013" y="4536"/>
                  </a:lnTo>
                  <a:cubicBezTo>
                    <a:pt x="4025" y="4596"/>
                    <a:pt x="4037" y="4667"/>
                    <a:pt x="4061" y="4715"/>
                  </a:cubicBezTo>
                  <a:lnTo>
                    <a:pt x="3882" y="4870"/>
                  </a:lnTo>
                  <a:cubicBezTo>
                    <a:pt x="3805" y="4947"/>
                    <a:pt x="3701" y="4986"/>
                    <a:pt x="3598" y="4986"/>
                  </a:cubicBezTo>
                  <a:cubicBezTo>
                    <a:pt x="3495" y="4986"/>
                    <a:pt x="3394" y="4947"/>
                    <a:pt x="3323" y="4870"/>
                  </a:cubicBezTo>
                  <a:lnTo>
                    <a:pt x="3144" y="4715"/>
                  </a:lnTo>
                  <a:cubicBezTo>
                    <a:pt x="3168" y="4656"/>
                    <a:pt x="3180" y="4596"/>
                    <a:pt x="3180" y="4536"/>
                  </a:cubicBezTo>
                  <a:lnTo>
                    <a:pt x="3180" y="4334"/>
                  </a:lnTo>
                  <a:cubicBezTo>
                    <a:pt x="3323" y="4382"/>
                    <a:pt x="3454" y="4394"/>
                    <a:pt x="3596" y="4394"/>
                  </a:cubicBezTo>
                  <a:cubicBezTo>
                    <a:pt x="3751" y="4394"/>
                    <a:pt x="3882" y="4382"/>
                    <a:pt x="4013" y="4334"/>
                  </a:cubicBezTo>
                  <a:close/>
                  <a:moveTo>
                    <a:pt x="6013" y="5977"/>
                  </a:moveTo>
                  <a:lnTo>
                    <a:pt x="6013" y="5989"/>
                  </a:lnTo>
                  <a:lnTo>
                    <a:pt x="6025" y="7596"/>
                  </a:lnTo>
                  <a:cubicBezTo>
                    <a:pt x="6025" y="7596"/>
                    <a:pt x="6025" y="7608"/>
                    <a:pt x="6013" y="7608"/>
                  </a:cubicBezTo>
                  <a:lnTo>
                    <a:pt x="3620" y="7608"/>
                  </a:lnTo>
                  <a:cubicBezTo>
                    <a:pt x="3620" y="7608"/>
                    <a:pt x="3608" y="7608"/>
                    <a:pt x="3608" y="7596"/>
                  </a:cubicBezTo>
                  <a:lnTo>
                    <a:pt x="3608" y="5989"/>
                  </a:lnTo>
                  <a:cubicBezTo>
                    <a:pt x="3608" y="5989"/>
                    <a:pt x="3608" y="5977"/>
                    <a:pt x="3620" y="5977"/>
                  </a:cubicBezTo>
                  <a:close/>
                  <a:moveTo>
                    <a:pt x="4358" y="4941"/>
                  </a:moveTo>
                  <a:lnTo>
                    <a:pt x="4989" y="5263"/>
                  </a:lnTo>
                  <a:cubicBezTo>
                    <a:pt x="5120" y="5334"/>
                    <a:pt x="5216" y="5465"/>
                    <a:pt x="5216" y="5620"/>
                  </a:cubicBezTo>
                  <a:lnTo>
                    <a:pt x="3608" y="5620"/>
                  </a:lnTo>
                  <a:cubicBezTo>
                    <a:pt x="3394" y="5620"/>
                    <a:pt x="3215" y="5799"/>
                    <a:pt x="3215" y="6001"/>
                  </a:cubicBezTo>
                  <a:lnTo>
                    <a:pt x="3215" y="6822"/>
                  </a:lnTo>
                  <a:lnTo>
                    <a:pt x="2787" y="6822"/>
                  </a:lnTo>
                  <a:lnTo>
                    <a:pt x="2787" y="6060"/>
                  </a:lnTo>
                  <a:cubicBezTo>
                    <a:pt x="2787" y="5965"/>
                    <a:pt x="2692" y="5870"/>
                    <a:pt x="2596" y="5870"/>
                  </a:cubicBezTo>
                  <a:cubicBezTo>
                    <a:pt x="2489" y="5870"/>
                    <a:pt x="2394" y="5965"/>
                    <a:pt x="2394" y="6060"/>
                  </a:cubicBezTo>
                  <a:lnTo>
                    <a:pt x="2394" y="7013"/>
                  </a:lnTo>
                  <a:cubicBezTo>
                    <a:pt x="2394" y="7120"/>
                    <a:pt x="2489" y="7203"/>
                    <a:pt x="2596" y="7203"/>
                  </a:cubicBezTo>
                  <a:lnTo>
                    <a:pt x="3203" y="7203"/>
                  </a:lnTo>
                  <a:lnTo>
                    <a:pt x="3203" y="7620"/>
                  </a:lnTo>
                  <a:lnTo>
                    <a:pt x="3203" y="7644"/>
                  </a:lnTo>
                  <a:lnTo>
                    <a:pt x="2382" y="7644"/>
                  </a:lnTo>
                  <a:cubicBezTo>
                    <a:pt x="2156" y="7644"/>
                    <a:pt x="1965" y="7465"/>
                    <a:pt x="1965" y="7227"/>
                  </a:cubicBezTo>
                  <a:lnTo>
                    <a:pt x="1965" y="5632"/>
                  </a:lnTo>
                  <a:lnTo>
                    <a:pt x="2001" y="5632"/>
                  </a:lnTo>
                  <a:cubicBezTo>
                    <a:pt x="2001" y="5465"/>
                    <a:pt x="2084" y="5334"/>
                    <a:pt x="2215" y="5263"/>
                  </a:cubicBezTo>
                  <a:lnTo>
                    <a:pt x="2846" y="4941"/>
                  </a:lnTo>
                  <a:lnTo>
                    <a:pt x="3073" y="5156"/>
                  </a:lnTo>
                  <a:cubicBezTo>
                    <a:pt x="3215" y="5298"/>
                    <a:pt x="3406" y="5382"/>
                    <a:pt x="3608" y="5382"/>
                  </a:cubicBezTo>
                  <a:cubicBezTo>
                    <a:pt x="3799" y="5382"/>
                    <a:pt x="3989" y="5298"/>
                    <a:pt x="4144" y="5156"/>
                  </a:cubicBezTo>
                  <a:lnTo>
                    <a:pt x="4358" y="4941"/>
                  </a:lnTo>
                  <a:close/>
                  <a:moveTo>
                    <a:pt x="12026" y="7989"/>
                  </a:moveTo>
                  <a:lnTo>
                    <a:pt x="12026" y="8418"/>
                  </a:lnTo>
                  <a:lnTo>
                    <a:pt x="787" y="8418"/>
                  </a:lnTo>
                  <a:lnTo>
                    <a:pt x="787" y="7989"/>
                  </a:lnTo>
                  <a:close/>
                  <a:moveTo>
                    <a:pt x="3608" y="0"/>
                  </a:moveTo>
                  <a:cubicBezTo>
                    <a:pt x="3049" y="0"/>
                    <a:pt x="2620" y="405"/>
                    <a:pt x="2620" y="893"/>
                  </a:cubicBezTo>
                  <a:cubicBezTo>
                    <a:pt x="2620" y="977"/>
                    <a:pt x="2632" y="1060"/>
                    <a:pt x="2656" y="1131"/>
                  </a:cubicBezTo>
                  <a:cubicBezTo>
                    <a:pt x="2263" y="1417"/>
                    <a:pt x="2013" y="1881"/>
                    <a:pt x="2013" y="2405"/>
                  </a:cubicBezTo>
                  <a:cubicBezTo>
                    <a:pt x="2013" y="2679"/>
                    <a:pt x="2084" y="2953"/>
                    <a:pt x="2215" y="3191"/>
                  </a:cubicBezTo>
                  <a:cubicBezTo>
                    <a:pt x="2275" y="3596"/>
                    <a:pt x="2501" y="3917"/>
                    <a:pt x="2799" y="4144"/>
                  </a:cubicBezTo>
                  <a:lnTo>
                    <a:pt x="2799" y="4525"/>
                  </a:lnTo>
                  <a:lnTo>
                    <a:pt x="2799" y="4548"/>
                  </a:lnTo>
                  <a:lnTo>
                    <a:pt x="2037" y="4917"/>
                  </a:lnTo>
                  <a:cubicBezTo>
                    <a:pt x="1775" y="5048"/>
                    <a:pt x="1608" y="5322"/>
                    <a:pt x="1608" y="5620"/>
                  </a:cubicBezTo>
                  <a:lnTo>
                    <a:pt x="1608" y="7215"/>
                  </a:lnTo>
                  <a:cubicBezTo>
                    <a:pt x="1608" y="7358"/>
                    <a:pt x="1656" y="7513"/>
                    <a:pt x="1727" y="7632"/>
                  </a:cubicBezTo>
                  <a:lnTo>
                    <a:pt x="191" y="7632"/>
                  </a:lnTo>
                  <a:cubicBezTo>
                    <a:pt x="96" y="7632"/>
                    <a:pt x="1" y="7715"/>
                    <a:pt x="1" y="7823"/>
                  </a:cubicBezTo>
                  <a:cubicBezTo>
                    <a:pt x="1" y="7930"/>
                    <a:pt x="96" y="8013"/>
                    <a:pt x="191" y="8013"/>
                  </a:cubicBezTo>
                  <a:lnTo>
                    <a:pt x="406" y="8013"/>
                  </a:lnTo>
                  <a:lnTo>
                    <a:pt x="406" y="9835"/>
                  </a:lnTo>
                  <a:cubicBezTo>
                    <a:pt x="406" y="9930"/>
                    <a:pt x="489" y="10025"/>
                    <a:pt x="596" y="10025"/>
                  </a:cubicBezTo>
                  <a:cubicBezTo>
                    <a:pt x="703" y="10025"/>
                    <a:pt x="787" y="9930"/>
                    <a:pt x="787" y="9835"/>
                  </a:cubicBezTo>
                  <a:lnTo>
                    <a:pt x="787" y="8823"/>
                  </a:lnTo>
                  <a:lnTo>
                    <a:pt x="12026" y="8823"/>
                  </a:lnTo>
                  <a:lnTo>
                    <a:pt x="12026" y="9835"/>
                  </a:lnTo>
                  <a:cubicBezTo>
                    <a:pt x="12026" y="9930"/>
                    <a:pt x="12121" y="10025"/>
                    <a:pt x="12217" y="10025"/>
                  </a:cubicBezTo>
                  <a:cubicBezTo>
                    <a:pt x="12324" y="10025"/>
                    <a:pt x="12419" y="9930"/>
                    <a:pt x="12419" y="9835"/>
                  </a:cubicBezTo>
                  <a:lnTo>
                    <a:pt x="12419" y="8013"/>
                  </a:lnTo>
                  <a:lnTo>
                    <a:pt x="12621" y="8013"/>
                  </a:lnTo>
                  <a:cubicBezTo>
                    <a:pt x="12728" y="8013"/>
                    <a:pt x="12812" y="7930"/>
                    <a:pt x="12812" y="7823"/>
                  </a:cubicBezTo>
                  <a:cubicBezTo>
                    <a:pt x="12800" y="7704"/>
                    <a:pt x="12717" y="7632"/>
                    <a:pt x="12609" y="7632"/>
                  </a:cubicBezTo>
                  <a:lnTo>
                    <a:pt x="6406" y="7632"/>
                  </a:lnTo>
                  <a:lnTo>
                    <a:pt x="6406" y="7608"/>
                  </a:lnTo>
                  <a:lnTo>
                    <a:pt x="6406" y="6001"/>
                  </a:lnTo>
                  <a:cubicBezTo>
                    <a:pt x="6406" y="5799"/>
                    <a:pt x="6228" y="5620"/>
                    <a:pt x="6013" y="5620"/>
                  </a:cubicBezTo>
                  <a:lnTo>
                    <a:pt x="5597" y="5620"/>
                  </a:lnTo>
                  <a:cubicBezTo>
                    <a:pt x="5597" y="5322"/>
                    <a:pt x="5430" y="5048"/>
                    <a:pt x="5168" y="4917"/>
                  </a:cubicBezTo>
                  <a:lnTo>
                    <a:pt x="4406" y="4548"/>
                  </a:lnTo>
                  <a:lnTo>
                    <a:pt x="4406" y="4525"/>
                  </a:lnTo>
                  <a:lnTo>
                    <a:pt x="4406" y="4144"/>
                  </a:lnTo>
                  <a:cubicBezTo>
                    <a:pt x="4716" y="3929"/>
                    <a:pt x="4942" y="3596"/>
                    <a:pt x="4989" y="3191"/>
                  </a:cubicBezTo>
                  <a:cubicBezTo>
                    <a:pt x="5120" y="2953"/>
                    <a:pt x="5192" y="2667"/>
                    <a:pt x="5192" y="2405"/>
                  </a:cubicBezTo>
                  <a:cubicBezTo>
                    <a:pt x="5192" y="1881"/>
                    <a:pt x="4942" y="1417"/>
                    <a:pt x="4561" y="1131"/>
                  </a:cubicBezTo>
                  <a:cubicBezTo>
                    <a:pt x="4585" y="1060"/>
                    <a:pt x="4585" y="988"/>
                    <a:pt x="4585" y="893"/>
                  </a:cubicBezTo>
                  <a:cubicBezTo>
                    <a:pt x="4585" y="405"/>
                    <a:pt x="4144" y="0"/>
                    <a:pt x="3608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2" name="Google Shape;8622;p58">
              <a:extLst>
                <a:ext uri="{FF2B5EF4-FFF2-40B4-BE49-F238E27FC236}">
                  <a16:creationId xmlns:a16="http://schemas.microsoft.com/office/drawing/2014/main" id="{513DDCCD-53E5-46DE-74E2-0017D15C54DC}"/>
                </a:ext>
              </a:extLst>
            </p:cNvPr>
            <p:cNvSpPr/>
            <p:nvPr/>
          </p:nvSpPr>
          <p:spPr>
            <a:xfrm>
              <a:off x="5017012" y="2666287"/>
              <a:ext cx="25016" cy="12158"/>
            </a:xfrm>
            <a:custGeom>
              <a:avLst/>
              <a:gdLst/>
              <a:ahLst/>
              <a:cxnLst/>
              <a:rect l="l" t="t" r="r" b="b"/>
              <a:pathLst>
                <a:path w="786" h="382" extrusionOk="0">
                  <a:moveTo>
                    <a:pt x="191" y="0"/>
                  </a:moveTo>
                  <a:cubicBezTo>
                    <a:pt x="83" y="0"/>
                    <a:pt x="0" y="83"/>
                    <a:pt x="0" y="191"/>
                  </a:cubicBezTo>
                  <a:cubicBezTo>
                    <a:pt x="0" y="298"/>
                    <a:pt x="83" y="381"/>
                    <a:pt x="191" y="381"/>
                  </a:cubicBezTo>
                  <a:lnTo>
                    <a:pt x="595" y="381"/>
                  </a:lnTo>
                  <a:cubicBezTo>
                    <a:pt x="702" y="381"/>
                    <a:pt x="786" y="298"/>
                    <a:pt x="786" y="191"/>
                  </a:cubicBezTo>
                  <a:cubicBezTo>
                    <a:pt x="786" y="83"/>
                    <a:pt x="702" y="0"/>
                    <a:pt x="595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3" name="Google Shape;8623;p58">
              <a:extLst>
                <a:ext uri="{FF2B5EF4-FFF2-40B4-BE49-F238E27FC236}">
                  <a16:creationId xmlns:a16="http://schemas.microsoft.com/office/drawing/2014/main" id="{A9294ECD-54FC-D0F5-F908-6E8276160E42}"/>
                </a:ext>
              </a:extLst>
            </p:cNvPr>
            <p:cNvSpPr/>
            <p:nvPr/>
          </p:nvSpPr>
          <p:spPr>
            <a:xfrm>
              <a:off x="5068159" y="2418064"/>
              <a:ext cx="203155" cy="198222"/>
            </a:xfrm>
            <a:custGeom>
              <a:avLst/>
              <a:gdLst/>
              <a:ahLst/>
              <a:cxnLst/>
              <a:rect l="l" t="t" r="r" b="b"/>
              <a:pathLst>
                <a:path w="6383" h="6228" extrusionOk="0">
                  <a:moveTo>
                    <a:pt x="5608" y="346"/>
                  </a:moveTo>
                  <a:cubicBezTo>
                    <a:pt x="5834" y="346"/>
                    <a:pt x="6025" y="524"/>
                    <a:pt x="6025" y="762"/>
                  </a:cubicBezTo>
                  <a:lnTo>
                    <a:pt x="6025" y="3989"/>
                  </a:lnTo>
                  <a:lnTo>
                    <a:pt x="6013" y="3989"/>
                  </a:lnTo>
                  <a:cubicBezTo>
                    <a:pt x="6013" y="4203"/>
                    <a:pt x="5834" y="4406"/>
                    <a:pt x="5596" y="4406"/>
                  </a:cubicBezTo>
                  <a:lnTo>
                    <a:pt x="3203" y="4406"/>
                  </a:lnTo>
                  <a:cubicBezTo>
                    <a:pt x="3156" y="4406"/>
                    <a:pt x="3132" y="4418"/>
                    <a:pt x="3096" y="4430"/>
                  </a:cubicBezTo>
                  <a:lnTo>
                    <a:pt x="1310" y="5727"/>
                  </a:lnTo>
                  <a:lnTo>
                    <a:pt x="1584" y="4620"/>
                  </a:lnTo>
                  <a:cubicBezTo>
                    <a:pt x="1596" y="4561"/>
                    <a:pt x="1584" y="4501"/>
                    <a:pt x="1548" y="4465"/>
                  </a:cubicBezTo>
                  <a:cubicBezTo>
                    <a:pt x="1512" y="4418"/>
                    <a:pt x="1465" y="4382"/>
                    <a:pt x="1405" y="4382"/>
                  </a:cubicBezTo>
                  <a:lnTo>
                    <a:pt x="810" y="4382"/>
                  </a:lnTo>
                  <a:cubicBezTo>
                    <a:pt x="584" y="4382"/>
                    <a:pt x="393" y="4203"/>
                    <a:pt x="393" y="3965"/>
                  </a:cubicBezTo>
                  <a:lnTo>
                    <a:pt x="393" y="762"/>
                  </a:lnTo>
                  <a:cubicBezTo>
                    <a:pt x="393" y="548"/>
                    <a:pt x="572" y="346"/>
                    <a:pt x="810" y="346"/>
                  </a:cubicBezTo>
                  <a:close/>
                  <a:moveTo>
                    <a:pt x="786" y="0"/>
                  </a:moveTo>
                  <a:cubicBezTo>
                    <a:pt x="358" y="0"/>
                    <a:pt x="0" y="358"/>
                    <a:pt x="0" y="786"/>
                  </a:cubicBezTo>
                  <a:lnTo>
                    <a:pt x="0" y="3989"/>
                  </a:lnTo>
                  <a:cubicBezTo>
                    <a:pt x="0" y="4418"/>
                    <a:pt x="358" y="4775"/>
                    <a:pt x="786" y="4775"/>
                  </a:cubicBezTo>
                  <a:lnTo>
                    <a:pt x="1143" y="4775"/>
                  </a:lnTo>
                  <a:lnTo>
                    <a:pt x="881" y="5870"/>
                  </a:lnTo>
                  <a:cubicBezTo>
                    <a:pt x="846" y="5989"/>
                    <a:pt x="893" y="6108"/>
                    <a:pt x="1000" y="6192"/>
                  </a:cubicBezTo>
                  <a:cubicBezTo>
                    <a:pt x="1048" y="6216"/>
                    <a:pt x="1108" y="6227"/>
                    <a:pt x="1167" y="6227"/>
                  </a:cubicBezTo>
                  <a:cubicBezTo>
                    <a:pt x="1227" y="6227"/>
                    <a:pt x="1286" y="6216"/>
                    <a:pt x="1322" y="6168"/>
                  </a:cubicBezTo>
                  <a:lnTo>
                    <a:pt x="3263" y="4775"/>
                  </a:lnTo>
                  <a:lnTo>
                    <a:pt x="5596" y="4775"/>
                  </a:lnTo>
                  <a:cubicBezTo>
                    <a:pt x="6025" y="4775"/>
                    <a:pt x="6382" y="4418"/>
                    <a:pt x="6382" y="3989"/>
                  </a:cubicBezTo>
                  <a:lnTo>
                    <a:pt x="6382" y="786"/>
                  </a:lnTo>
                  <a:cubicBezTo>
                    <a:pt x="6382" y="358"/>
                    <a:pt x="6025" y="0"/>
                    <a:pt x="559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4" name="Google Shape;8624;p58">
              <a:extLst>
                <a:ext uri="{FF2B5EF4-FFF2-40B4-BE49-F238E27FC236}">
                  <a16:creationId xmlns:a16="http://schemas.microsoft.com/office/drawing/2014/main" id="{7CE8568B-9BB9-85AC-AE1A-6AB587AC30FA}"/>
                </a:ext>
              </a:extLst>
            </p:cNvPr>
            <p:cNvSpPr/>
            <p:nvPr/>
          </p:nvSpPr>
          <p:spPr>
            <a:xfrm>
              <a:off x="5106415" y="2456353"/>
              <a:ext cx="31509" cy="12158"/>
            </a:xfrm>
            <a:custGeom>
              <a:avLst/>
              <a:gdLst/>
              <a:ahLst/>
              <a:cxnLst/>
              <a:rect l="l" t="t" r="r" b="b"/>
              <a:pathLst>
                <a:path w="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799" y="381"/>
                  </a:lnTo>
                  <a:cubicBezTo>
                    <a:pt x="894" y="381"/>
                    <a:pt x="989" y="298"/>
                    <a:pt x="989" y="191"/>
                  </a:cubicBezTo>
                  <a:cubicBezTo>
                    <a:pt x="989" y="83"/>
                    <a:pt x="894" y="0"/>
                    <a:pt x="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5" name="Google Shape;8625;p58">
              <a:extLst>
                <a:ext uri="{FF2B5EF4-FFF2-40B4-BE49-F238E27FC236}">
                  <a16:creationId xmlns:a16="http://schemas.microsoft.com/office/drawing/2014/main" id="{BB6B3413-2669-6E60-0A1D-B558EA81464B}"/>
                </a:ext>
              </a:extLst>
            </p:cNvPr>
            <p:cNvSpPr/>
            <p:nvPr/>
          </p:nvSpPr>
          <p:spPr>
            <a:xfrm>
              <a:off x="5151133" y="2456353"/>
              <a:ext cx="82274" cy="12158"/>
            </a:xfrm>
            <a:custGeom>
              <a:avLst/>
              <a:gdLst/>
              <a:ahLst/>
              <a:cxnLst/>
              <a:rect l="l" t="t" r="r" b="b"/>
              <a:pathLst>
                <a:path w="2585" h="382" extrusionOk="0">
                  <a:moveTo>
                    <a:pt x="191" y="0"/>
                  </a:moveTo>
                  <a:cubicBezTo>
                    <a:pt x="84" y="0"/>
                    <a:pt x="1" y="83"/>
                    <a:pt x="1" y="191"/>
                  </a:cubicBezTo>
                  <a:cubicBezTo>
                    <a:pt x="1" y="298"/>
                    <a:pt x="84" y="381"/>
                    <a:pt x="191" y="381"/>
                  </a:cubicBezTo>
                  <a:lnTo>
                    <a:pt x="2394" y="381"/>
                  </a:lnTo>
                  <a:cubicBezTo>
                    <a:pt x="2501" y="381"/>
                    <a:pt x="2584" y="298"/>
                    <a:pt x="2584" y="191"/>
                  </a:cubicBezTo>
                  <a:cubicBezTo>
                    <a:pt x="2584" y="83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6" name="Google Shape;8626;p58">
              <a:extLst>
                <a:ext uri="{FF2B5EF4-FFF2-40B4-BE49-F238E27FC236}">
                  <a16:creationId xmlns:a16="http://schemas.microsoft.com/office/drawing/2014/main" id="{DCE83A01-CE82-B998-BC40-0048DF1FBDA9}"/>
                </a:ext>
              </a:extLst>
            </p:cNvPr>
            <p:cNvSpPr/>
            <p:nvPr/>
          </p:nvSpPr>
          <p:spPr>
            <a:xfrm>
              <a:off x="5106415" y="2488180"/>
              <a:ext cx="126992" cy="12158"/>
            </a:xfrm>
            <a:custGeom>
              <a:avLst/>
              <a:gdLst/>
              <a:ahLst/>
              <a:cxnLst/>
              <a:rect l="l" t="t" r="r" b="b"/>
              <a:pathLst>
                <a:path w="3990" h="382" extrusionOk="0">
                  <a:moveTo>
                    <a:pt x="203" y="0"/>
                  </a:moveTo>
                  <a:cubicBezTo>
                    <a:pt x="96" y="0"/>
                    <a:pt x="1" y="83"/>
                    <a:pt x="1" y="191"/>
                  </a:cubicBezTo>
                  <a:cubicBezTo>
                    <a:pt x="1" y="298"/>
                    <a:pt x="96" y="381"/>
                    <a:pt x="203" y="381"/>
                  </a:cubicBezTo>
                  <a:lnTo>
                    <a:pt x="3799" y="381"/>
                  </a:lnTo>
                  <a:cubicBezTo>
                    <a:pt x="3906" y="381"/>
                    <a:pt x="3989" y="298"/>
                    <a:pt x="3989" y="191"/>
                  </a:cubicBezTo>
                  <a:cubicBezTo>
                    <a:pt x="3978" y="83"/>
                    <a:pt x="3906" y="0"/>
                    <a:pt x="3799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7" name="Google Shape;8627;p58">
              <a:extLst>
                <a:ext uri="{FF2B5EF4-FFF2-40B4-BE49-F238E27FC236}">
                  <a16:creationId xmlns:a16="http://schemas.microsoft.com/office/drawing/2014/main" id="{AD442715-6F0D-F459-4F17-200B39CC4602}"/>
                </a:ext>
              </a:extLst>
            </p:cNvPr>
            <p:cNvSpPr/>
            <p:nvPr/>
          </p:nvSpPr>
          <p:spPr>
            <a:xfrm>
              <a:off x="5106415" y="2519626"/>
              <a:ext cx="82656" cy="12540"/>
            </a:xfrm>
            <a:custGeom>
              <a:avLst/>
              <a:gdLst/>
              <a:ahLst/>
              <a:cxnLst/>
              <a:rect l="l" t="t" r="r" b="b"/>
              <a:pathLst>
                <a:path w="2597" h="394" extrusionOk="0">
                  <a:moveTo>
                    <a:pt x="203" y="0"/>
                  </a:moveTo>
                  <a:cubicBezTo>
                    <a:pt x="96" y="0"/>
                    <a:pt x="1" y="96"/>
                    <a:pt x="1" y="203"/>
                  </a:cubicBezTo>
                  <a:cubicBezTo>
                    <a:pt x="1" y="298"/>
                    <a:pt x="96" y="393"/>
                    <a:pt x="203" y="393"/>
                  </a:cubicBezTo>
                  <a:lnTo>
                    <a:pt x="2394" y="393"/>
                  </a:lnTo>
                  <a:cubicBezTo>
                    <a:pt x="2501" y="393"/>
                    <a:pt x="2596" y="298"/>
                    <a:pt x="2596" y="203"/>
                  </a:cubicBezTo>
                  <a:cubicBezTo>
                    <a:pt x="2585" y="96"/>
                    <a:pt x="2501" y="0"/>
                    <a:pt x="2394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  <p:sp>
          <p:nvSpPr>
            <p:cNvPr id="178" name="Google Shape;8628;p58">
              <a:extLst>
                <a:ext uri="{FF2B5EF4-FFF2-40B4-BE49-F238E27FC236}">
                  <a16:creationId xmlns:a16="http://schemas.microsoft.com/office/drawing/2014/main" id="{EFD6D830-158E-418E-2073-F81F7CE93915}"/>
                </a:ext>
              </a:extLst>
            </p:cNvPr>
            <p:cNvSpPr/>
            <p:nvPr/>
          </p:nvSpPr>
          <p:spPr>
            <a:xfrm>
              <a:off x="5202312" y="2519626"/>
              <a:ext cx="31095" cy="12540"/>
            </a:xfrm>
            <a:custGeom>
              <a:avLst/>
              <a:gdLst/>
              <a:ahLst/>
              <a:cxnLst/>
              <a:rect l="l" t="t" r="r" b="b"/>
              <a:pathLst>
                <a:path w="977" h="394" extrusionOk="0">
                  <a:moveTo>
                    <a:pt x="191" y="0"/>
                  </a:moveTo>
                  <a:cubicBezTo>
                    <a:pt x="84" y="0"/>
                    <a:pt x="0" y="96"/>
                    <a:pt x="0" y="203"/>
                  </a:cubicBezTo>
                  <a:cubicBezTo>
                    <a:pt x="0" y="298"/>
                    <a:pt x="84" y="393"/>
                    <a:pt x="191" y="393"/>
                  </a:cubicBezTo>
                  <a:lnTo>
                    <a:pt x="786" y="393"/>
                  </a:lnTo>
                  <a:cubicBezTo>
                    <a:pt x="893" y="393"/>
                    <a:pt x="976" y="298"/>
                    <a:pt x="976" y="203"/>
                  </a:cubicBezTo>
                  <a:cubicBezTo>
                    <a:pt x="965" y="96"/>
                    <a:pt x="893" y="0"/>
                    <a:pt x="786" y="0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endParaRPr>
            </a:p>
          </p:txBody>
        </p:sp>
      </p:grpSp>
      <p:sp>
        <p:nvSpPr>
          <p:cNvPr id="179" name="Google Shape;784;p32">
            <a:extLst>
              <a:ext uri="{FF2B5EF4-FFF2-40B4-BE49-F238E27FC236}">
                <a16:creationId xmlns:a16="http://schemas.microsoft.com/office/drawing/2014/main" id="{85A9D460-4B44-7F39-D81C-D1206E8F7D53}"/>
              </a:ext>
            </a:extLst>
          </p:cNvPr>
          <p:cNvSpPr/>
          <p:nvPr/>
        </p:nvSpPr>
        <p:spPr>
          <a:xfrm>
            <a:off x="4240214" y="1742090"/>
            <a:ext cx="5864695" cy="72912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0" name="Google Shape;786;p32">
            <a:extLst>
              <a:ext uri="{FF2B5EF4-FFF2-40B4-BE49-F238E27FC236}">
                <a16:creationId xmlns:a16="http://schemas.microsoft.com/office/drawing/2014/main" id="{3B979D6F-4101-E2BF-EAA1-82F94E2DFF16}"/>
              </a:ext>
            </a:extLst>
          </p:cNvPr>
          <p:cNvSpPr/>
          <p:nvPr/>
        </p:nvSpPr>
        <p:spPr>
          <a:xfrm>
            <a:off x="4176225" y="1668602"/>
            <a:ext cx="5864695" cy="72912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1" name="CaixaDeTexto 180">
            <a:extLst>
              <a:ext uri="{FF2B5EF4-FFF2-40B4-BE49-F238E27FC236}">
                <a16:creationId xmlns:a16="http://schemas.microsoft.com/office/drawing/2014/main" id="{ABED66F8-1DF0-DAEF-9B0E-BDFD83666CE1}"/>
              </a:ext>
            </a:extLst>
          </p:cNvPr>
          <p:cNvSpPr txBox="1"/>
          <p:nvPr/>
        </p:nvSpPr>
        <p:spPr>
          <a:xfrm>
            <a:off x="4294050" y="1858681"/>
            <a:ext cx="5710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2. Rede Física e Prestadora de Serviços ao SUS</a:t>
            </a:r>
          </a:p>
        </p:txBody>
      </p:sp>
      <p:sp>
        <p:nvSpPr>
          <p:cNvPr id="182" name="Google Shape;784;p32">
            <a:extLst>
              <a:ext uri="{FF2B5EF4-FFF2-40B4-BE49-F238E27FC236}">
                <a16:creationId xmlns:a16="http://schemas.microsoft.com/office/drawing/2014/main" id="{8D214D4A-DB77-6FAC-622F-F4614FA365DF}"/>
              </a:ext>
            </a:extLst>
          </p:cNvPr>
          <p:cNvSpPr/>
          <p:nvPr/>
        </p:nvSpPr>
        <p:spPr>
          <a:xfrm>
            <a:off x="5229554" y="2605087"/>
            <a:ext cx="5864695" cy="72912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83" name="Google Shape;786;p32">
            <a:extLst>
              <a:ext uri="{FF2B5EF4-FFF2-40B4-BE49-F238E27FC236}">
                <a16:creationId xmlns:a16="http://schemas.microsoft.com/office/drawing/2014/main" id="{D4C1A385-AAE3-5BF8-A7DC-F42EDC0AC957}"/>
              </a:ext>
            </a:extLst>
          </p:cNvPr>
          <p:cNvSpPr/>
          <p:nvPr/>
        </p:nvSpPr>
        <p:spPr>
          <a:xfrm>
            <a:off x="5165565" y="2531599"/>
            <a:ext cx="5864695" cy="72912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4" name="CaixaDeTexto 193">
            <a:extLst>
              <a:ext uri="{FF2B5EF4-FFF2-40B4-BE49-F238E27FC236}">
                <a16:creationId xmlns:a16="http://schemas.microsoft.com/office/drawing/2014/main" id="{A4EF815B-0C48-4B96-FBBE-22D3C7D85BC7}"/>
              </a:ext>
            </a:extLst>
          </p:cNvPr>
          <p:cNvSpPr txBox="1"/>
          <p:nvPr/>
        </p:nvSpPr>
        <p:spPr>
          <a:xfrm>
            <a:off x="5315103" y="2604097"/>
            <a:ext cx="569900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3. Produção de Serviços no SUS e Indicadores do PDS</a:t>
            </a:r>
          </a:p>
        </p:txBody>
      </p:sp>
      <p:sp>
        <p:nvSpPr>
          <p:cNvPr id="266" name="Google Shape;784;p32">
            <a:extLst>
              <a:ext uri="{FF2B5EF4-FFF2-40B4-BE49-F238E27FC236}">
                <a16:creationId xmlns:a16="http://schemas.microsoft.com/office/drawing/2014/main" id="{B3260808-4D02-02E8-B6B0-ACC459550DC5}"/>
              </a:ext>
            </a:extLst>
          </p:cNvPr>
          <p:cNvSpPr/>
          <p:nvPr/>
        </p:nvSpPr>
        <p:spPr>
          <a:xfrm>
            <a:off x="4240214" y="3478542"/>
            <a:ext cx="5864695" cy="72912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67" name="Google Shape;786;p32">
            <a:extLst>
              <a:ext uri="{FF2B5EF4-FFF2-40B4-BE49-F238E27FC236}">
                <a16:creationId xmlns:a16="http://schemas.microsoft.com/office/drawing/2014/main" id="{2831DC25-546E-32D6-1777-76F88325F5EC}"/>
              </a:ext>
            </a:extLst>
          </p:cNvPr>
          <p:cNvSpPr/>
          <p:nvPr/>
        </p:nvSpPr>
        <p:spPr>
          <a:xfrm>
            <a:off x="4176225" y="3405054"/>
            <a:ext cx="5864695" cy="72912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68" name="CaixaDeTexto 267">
            <a:extLst>
              <a:ext uri="{FF2B5EF4-FFF2-40B4-BE49-F238E27FC236}">
                <a16:creationId xmlns:a16="http://schemas.microsoft.com/office/drawing/2014/main" id="{12E54412-61AE-F8A0-602B-D1BF355E717D}"/>
              </a:ext>
            </a:extLst>
          </p:cNvPr>
          <p:cNvSpPr txBox="1"/>
          <p:nvPr/>
        </p:nvSpPr>
        <p:spPr>
          <a:xfrm>
            <a:off x="4294050" y="3595133"/>
            <a:ext cx="5710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4. Força de Trabalho da SES-DF</a:t>
            </a:r>
          </a:p>
        </p:txBody>
      </p:sp>
      <p:sp>
        <p:nvSpPr>
          <p:cNvPr id="269" name="Google Shape;784;p32">
            <a:extLst>
              <a:ext uri="{FF2B5EF4-FFF2-40B4-BE49-F238E27FC236}">
                <a16:creationId xmlns:a16="http://schemas.microsoft.com/office/drawing/2014/main" id="{EDB13C78-A033-15B5-EFB9-3D83951927BA}"/>
              </a:ext>
            </a:extLst>
          </p:cNvPr>
          <p:cNvSpPr/>
          <p:nvPr/>
        </p:nvSpPr>
        <p:spPr>
          <a:xfrm>
            <a:off x="5229554" y="4341539"/>
            <a:ext cx="5864695" cy="72912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70" name="Google Shape;786;p32">
            <a:extLst>
              <a:ext uri="{FF2B5EF4-FFF2-40B4-BE49-F238E27FC236}">
                <a16:creationId xmlns:a16="http://schemas.microsoft.com/office/drawing/2014/main" id="{39A2B5AA-CFCF-CCBC-8323-33DE55ADCE82}"/>
              </a:ext>
            </a:extLst>
          </p:cNvPr>
          <p:cNvSpPr/>
          <p:nvPr/>
        </p:nvSpPr>
        <p:spPr>
          <a:xfrm>
            <a:off x="5165565" y="4268051"/>
            <a:ext cx="5864695" cy="72912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71" name="CaixaDeTexto 270">
            <a:extLst>
              <a:ext uri="{FF2B5EF4-FFF2-40B4-BE49-F238E27FC236}">
                <a16:creationId xmlns:a16="http://schemas.microsoft.com/office/drawing/2014/main" id="{A0817524-FA43-492F-8740-C0E261D836F9}"/>
              </a:ext>
            </a:extLst>
          </p:cNvPr>
          <p:cNvSpPr txBox="1"/>
          <p:nvPr/>
        </p:nvSpPr>
        <p:spPr>
          <a:xfrm>
            <a:off x="5296780" y="4407185"/>
            <a:ext cx="5699003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5. Execução Orçamentária e Financeira</a:t>
            </a:r>
          </a:p>
        </p:txBody>
      </p:sp>
      <p:sp>
        <p:nvSpPr>
          <p:cNvPr id="286" name="Google Shape;784;p32">
            <a:extLst>
              <a:ext uri="{FF2B5EF4-FFF2-40B4-BE49-F238E27FC236}">
                <a16:creationId xmlns:a16="http://schemas.microsoft.com/office/drawing/2014/main" id="{91ED0348-2739-4364-50B0-B37C15426070}"/>
              </a:ext>
            </a:extLst>
          </p:cNvPr>
          <p:cNvSpPr/>
          <p:nvPr/>
        </p:nvSpPr>
        <p:spPr>
          <a:xfrm>
            <a:off x="4316414" y="5230531"/>
            <a:ext cx="5864695" cy="72912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7" name="Google Shape;786;p32">
            <a:extLst>
              <a:ext uri="{FF2B5EF4-FFF2-40B4-BE49-F238E27FC236}">
                <a16:creationId xmlns:a16="http://schemas.microsoft.com/office/drawing/2014/main" id="{3BD6304E-706B-39A2-6D35-467CD7DD355C}"/>
              </a:ext>
            </a:extLst>
          </p:cNvPr>
          <p:cNvSpPr/>
          <p:nvPr/>
        </p:nvSpPr>
        <p:spPr>
          <a:xfrm>
            <a:off x="4252425" y="5157043"/>
            <a:ext cx="5864695" cy="72912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88" name="CaixaDeTexto 287">
            <a:extLst>
              <a:ext uri="{FF2B5EF4-FFF2-40B4-BE49-F238E27FC236}">
                <a16:creationId xmlns:a16="http://schemas.microsoft.com/office/drawing/2014/main" id="{6666DF4A-B945-C496-02DF-8D1D17B2DDDE}"/>
              </a:ext>
            </a:extLst>
          </p:cNvPr>
          <p:cNvSpPr txBox="1"/>
          <p:nvPr/>
        </p:nvSpPr>
        <p:spPr>
          <a:xfrm>
            <a:off x="4370250" y="5347122"/>
            <a:ext cx="5710322" cy="4001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6. Ouvidoria</a:t>
            </a:r>
          </a:p>
        </p:txBody>
      </p:sp>
    </p:spTree>
    <p:extLst>
      <p:ext uri="{BB962C8B-B14F-4D97-AF65-F5344CB8AC3E}">
        <p14:creationId xmlns:p14="http://schemas.microsoft.com/office/powerpoint/2010/main" val="122797108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51332" y="29439"/>
            <a:ext cx="10515600" cy="1325563"/>
          </a:xfrm>
        </p:spPr>
        <p:txBody>
          <a:bodyPr/>
          <a:lstStyle/>
          <a:p>
            <a:r>
              <a:rPr lang="pt-BR" dirty="0"/>
              <a:t>Indicadores - </a:t>
            </a:r>
            <a:r>
              <a:rPr lang="pt-BR" sz="4400" dirty="0">
                <a:latin typeface="+mj-lt"/>
              </a:rPr>
              <a:t>Rede Cegonha</a:t>
            </a:r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872988" y="2482402"/>
            <a:ext cx="409517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MENOR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61129541"/>
              </p:ext>
            </p:extLst>
          </p:nvPr>
        </p:nvGraphicFramePr>
        <p:xfrm>
          <a:off x="1076325" y="2982540"/>
          <a:ext cx="4474041" cy="31554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Retângulo 3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8426" y="6479747"/>
            <a:ext cx="120694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30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1927760" y="1716677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31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1863771" y="1677704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2111420" y="1815469"/>
            <a:ext cx="310078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Número de Casos Novos de Sífilis Congênita</a:t>
            </a:r>
          </a:p>
        </p:txBody>
      </p:sp>
      <p:sp>
        <p:nvSpPr>
          <p:cNvPr id="20" name="Seta para a Direita 19"/>
          <p:cNvSpPr/>
          <p:nvPr/>
        </p:nvSpPr>
        <p:spPr>
          <a:xfrm rot="786282">
            <a:off x="3790736" y="3496499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6416528" y="2538966"/>
            <a:ext cx="409517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738716305"/>
              </p:ext>
            </p:extLst>
          </p:nvPr>
        </p:nvGraphicFramePr>
        <p:xfrm>
          <a:off x="5845213" y="3039104"/>
          <a:ext cx="4420326" cy="30988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6452553" y="1716677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34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6388564" y="1677704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6638560" y="1673898"/>
            <a:ext cx="3100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Volume (litros) de leite humano doado aos Bancos de Leite Humano do DF</a:t>
            </a:r>
          </a:p>
        </p:txBody>
      </p:sp>
      <p:sp>
        <p:nvSpPr>
          <p:cNvPr id="16" name="Google Shape;784;p32">
            <a:extLst>
              <a:ext uri="{FF2B5EF4-FFF2-40B4-BE49-F238E27FC236}">
                <a16:creationId xmlns:a16="http://schemas.microsoft.com/office/drawing/2014/main" id="{2E91BB2D-B239-1146-96AC-93820758E3F4}"/>
              </a:ext>
            </a:extLst>
          </p:cNvPr>
          <p:cNvSpPr/>
          <p:nvPr/>
        </p:nvSpPr>
        <p:spPr>
          <a:xfrm>
            <a:off x="10263710" y="3314315"/>
            <a:ext cx="1810097" cy="1649574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       </a:t>
            </a:r>
          </a:p>
        </p:txBody>
      </p:sp>
      <p:sp>
        <p:nvSpPr>
          <p:cNvPr id="17" name="Google Shape;203;g1ec7bc2585c_0_156">
            <a:extLst>
              <a:ext uri="{FF2B5EF4-FFF2-40B4-BE49-F238E27FC236}">
                <a16:creationId xmlns:a16="http://schemas.microsoft.com/office/drawing/2014/main" id="{6346BDED-C019-E445-9D5E-817C7D54E5FD}"/>
              </a:ext>
            </a:extLst>
          </p:cNvPr>
          <p:cNvSpPr txBox="1">
            <a:spLocks/>
          </p:cNvSpPr>
          <p:nvPr/>
        </p:nvSpPr>
        <p:spPr>
          <a:xfrm>
            <a:off x="10508094" y="3257824"/>
            <a:ext cx="1488286" cy="100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1CADE4"/>
              </a:buClr>
              <a:buSzPct val="100000"/>
              <a:buNone/>
            </a:pPr>
            <a:r>
              <a:rPr lang="pt-BR" sz="1200" dirty="0">
                <a:solidFill>
                  <a:schemeClr val="accent2"/>
                </a:solidFill>
              </a:rPr>
              <a:t>Brasília é a única cidade do mundo autossuficiente em leite materno para internados</a:t>
            </a:r>
            <a:endParaRPr lang="pt-BR" sz="200" dirty="0">
              <a:solidFill>
                <a:schemeClr val="tx1"/>
              </a:solidFill>
            </a:endParaRP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C5C19707-A71A-FA43-AC8B-8502C042F85B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51908" y="2473856"/>
            <a:ext cx="808569" cy="822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562590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06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2906" y="125751"/>
            <a:ext cx="8717269" cy="1325563"/>
          </a:xfrm>
        </p:spPr>
        <p:txBody>
          <a:bodyPr/>
          <a:lstStyle/>
          <a:p>
            <a:r>
              <a:rPr lang="pt-BR" dirty="0"/>
              <a:t>Indicadores - Rede Pessoas em Situação de Violência 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0" y="6378219"/>
            <a:ext cx="695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14/05/2024. A fonte de dados e metodologia de cálculo de cada indicador está disponível em sua respectiva Ficha de Qualificação do Indicador.  </a:t>
            </a:r>
          </a:p>
        </p:txBody>
      </p:sp>
      <p:sp>
        <p:nvSpPr>
          <p:cNvPr id="38" name="Google Shape;784;p32">
            <a:extLst>
              <a:ext uri="{FF2B5EF4-FFF2-40B4-BE49-F238E27FC236}">
                <a16:creationId xmlns:a16="http://schemas.microsoft.com/office/drawing/2014/main" id="{2F997274-EB98-94F1-2717-3A17782FD0BA}"/>
              </a:ext>
            </a:extLst>
          </p:cNvPr>
          <p:cNvSpPr/>
          <p:nvPr/>
        </p:nvSpPr>
        <p:spPr>
          <a:xfrm>
            <a:off x="3441015" y="1609392"/>
            <a:ext cx="4602318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9" name="Google Shape;786;p32">
            <a:extLst>
              <a:ext uri="{FF2B5EF4-FFF2-40B4-BE49-F238E27FC236}">
                <a16:creationId xmlns:a16="http://schemas.microsoft.com/office/drawing/2014/main" id="{0F11EBBB-12EA-E96A-AC9B-8AA5D6675FE1}"/>
              </a:ext>
            </a:extLst>
          </p:cNvPr>
          <p:cNvSpPr/>
          <p:nvPr/>
        </p:nvSpPr>
        <p:spPr>
          <a:xfrm>
            <a:off x="3377026" y="1535904"/>
            <a:ext cx="4725574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" name="CaixaDeTexto 39">
            <a:extLst>
              <a:ext uri="{FF2B5EF4-FFF2-40B4-BE49-F238E27FC236}">
                <a16:creationId xmlns:a16="http://schemas.microsoft.com/office/drawing/2014/main" id="{EAE3889A-622A-46C6-8496-9FD2D862F7E0}"/>
              </a:ext>
            </a:extLst>
          </p:cNvPr>
          <p:cNvSpPr txBox="1"/>
          <p:nvPr/>
        </p:nvSpPr>
        <p:spPr>
          <a:xfrm>
            <a:off x="3561887" y="1747089"/>
            <a:ext cx="464510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2000" b="1" dirty="0">
                <a:solidFill>
                  <a:prstClr val="black"/>
                </a:solidFill>
              </a:rPr>
              <a:t>Proporção de notificação de violência nas Unidades Básicas de Saúde</a:t>
            </a: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44" name="Retângulo 43">
            <a:extLst>
              <a:ext uri="{FF2B5EF4-FFF2-40B4-BE49-F238E27FC236}">
                <a16:creationId xmlns:a16="http://schemas.microsoft.com/office/drawing/2014/main" id="{531387D4-EF52-C34A-F198-D9535B528CB1}"/>
              </a:ext>
            </a:extLst>
          </p:cNvPr>
          <p:cNvSpPr/>
          <p:nvPr/>
        </p:nvSpPr>
        <p:spPr>
          <a:xfrm>
            <a:off x="1372879" y="2605822"/>
            <a:ext cx="314541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10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100" dirty="0">
                <a:latin typeface="Candara" panose="020E0502030303020204" pitchFamily="34" charset="0"/>
              </a:rPr>
              <a:t>-melhor / </a:t>
            </a:r>
            <a:r>
              <a:rPr lang="pt-BR" sz="1100" b="1" dirty="0">
                <a:latin typeface="Candara" panose="020E0502030303020204" pitchFamily="34" charset="0"/>
              </a:rPr>
              <a:t>Acumulativo: </a:t>
            </a:r>
            <a:r>
              <a:rPr lang="pt-BR" sz="1100" dirty="0">
                <a:latin typeface="Candara" panose="020E0502030303020204" pitchFamily="34" charset="0"/>
              </a:rPr>
              <a:t>SIM</a:t>
            </a:r>
          </a:p>
        </p:txBody>
      </p:sp>
      <p:sp>
        <p:nvSpPr>
          <p:cNvPr id="22" name="Retângulo Arredondado 21"/>
          <p:cNvSpPr/>
          <p:nvPr/>
        </p:nvSpPr>
        <p:spPr>
          <a:xfrm>
            <a:off x="4547146" y="3163658"/>
            <a:ext cx="1149801" cy="3134890"/>
          </a:xfrm>
          <a:prstGeom prst="roundRect">
            <a:avLst/>
          </a:prstGeom>
          <a:solidFill>
            <a:schemeClr val="bg1">
              <a:lumMod val="85000"/>
              <a:alpha val="2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graphicFrame>
        <p:nvGraphicFramePr>
          <p:cNvPr id="31" name="Gráfico 30">
            <a:extLst>
              <a:ext uri="{FF2B5EF4-FFF2-40B4-BE49-F238E27FC236}">
                <a16:creationId xmlns:a16="http://schemas.microsoft.com/office/drawing/2014/main" id="{C6C8D9DB-1A39-F050-8236-3BEA24B4839A}"/>
              </a:ext>
            </a:extLst>
          </p:cNvPr>
          <p:cNvGraphicFramePr/>
          <p:nvPr>
            <p:extLst/>
          </p:nvPr>
        </p:nvGraphicFramePr>
        <p:xfrm>
          <a:off x="1170143" y="2892476"/>
          <a:ext cx="7831767" cy="3189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1" name="Google Shape;784;p32">
            <a:extLst>
              <a:ext uri="{FF2B5EF4-FFF2-40B4-BE49-F238E27FC236}">
                <a16:creationId xmlns:a16="http://schemas.microsoft.com/office/drawing/2014/main" id="{4312B8BB-AF2C-0E68-2C35-4CF93D80B8C5}"/>
              </a:ext>
            </a:extLst>
          </p:cNvPr>
          <p:cNvSpPr/>
          <p:nvPr/>
        </p:nvSpPr>
        <p:spPr>
          <a:xfrm>
            <a:off x="9073950" y="3298994"/>
            <a:ext cx="2626983" cy="180640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0" name="Google Shape;203;g1ec7bc2585c_0_156"/>
          <p:cNvSpPr txBox="1">
            <a:spLocks/>
          </p:cNvSpPr>
          <p:nvPr/>
        </p:nvSpPr>
        <p:spPr>
          <a:xfrm>
            <a:off x="9209885" y="3264467"/>
            <a:ext cx="2286965" cy="100951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1CADE4"/>
              </a:buClr>
              <a:buSzPct val="100000"/>
              <a:buNone/>
            </a:pPr>
            <a:r>
              <a:rPr lang="pt-BR" sz="1200" dirty="0">
                <a:solidFill>
                  <a:schemeClr val="accent2"/>
                </a:solidFill>
              </a:rPr>
              <a:t>O Distrito Federal tornou-se a primeira unidade da Federação a instituir formalmente a Rede de Atenção às Pessoas em Situação de Violência (Portaria 108/2023).</a:t>
            </a:r>
            <a:endParaRPr lang="pt-BR" sz="2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859426" y="2454975"/>
            <a:ext cx="808569" cy="822108"/>
          </a:xfrm>
          <a:prstGeom prst="rect">
            <a:avLst/>
          </a:prstGeom>
        </p:spPr>
      </p:pic>
      <p:sp>
        <p:nvSpPr>
          <p:cNvPr id="26" name="Seta para a Direita 16"/>
          <p:cNvSpPr/>
          <p:nvPr/>
        </p:nvSpPr>
        <p:spPr>
          <a:xfrm rot="21219369">
            <a:off x="5924284" y="3976120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4954072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m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graphicFrame>
        <p:nvGraphicFramePr>
          <p:cNvPr id="24" name="Gráfico 23">
            <a:extLst>
              <a:ext uri="{FF2B5EF4-FFF2-40B4-BE49-F238E27FC236}">
                <a16:creationId xmlns:a16="http://schemas.microsoft.com/office/drawing/2014/main" id="{7D450E5B-5FF7-89FF-C03C-ABDD8F47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95540173"/>
              </p:ext>
            </p:extLst>
          </p:nvPr>
        </p:nvGraphicFramePr>
        <p:xfrm>
          <a:off x="4038176" y="3027195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23" name="Gráfico 22">
            <a:extLst>
              <a:ext uri="{FF2B5EF4-FFF2-40B4-BE49-F238E27FC236}">
                <a16:creationId xmlns:a16="http://schemas.microsoft.com/office/drawing/2014/main" id="{A4D37C87-8EAE-D5FF-CCDE-7E14C90C4D3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818038070"/>
              </p:ext>
            </p:extLst>
          </p:nvPr>
        </p:nvGraphicFramePr>
        <p:xfrm>
          <a:off x="8995" y="3011040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6400" y="31647"/>
            <a:ext cx="9113520" cy="1325563"/>
          </a:xfrm>
        </p:spPr>
        <p:txBody>
          <a:bodyPr/>
          <a:lstStyle/>
          <a:p>
            <a:r>
              <a:rPr lang="pt-BR" dirty="0"/>
              <a:t>Indicadores - </a:t>
            </a:r>
            <a:r>
              <a:rPr lang="pt-BR" sz="4400" dirty="0">
                <a:latin typeface="+mj-lt"/>
              </a:rPr>
              <a:t>Rede Doenças Crônicas Não </a:t>
            </a:r>
            <a:r>
              <a:rPr lang="pt-BR" dirty="0"/>
              <a:t>Transmissíveis</a:t>
            </a:r>
          </a:p>
        </p:txBody>
      </p:sp>
      <p:sp>
        <p:nvSpPr>
          <p:cNvPr id="5" name="Google Shape;784;p32">
            <a:extLst>
              <a:ext uri="{FF2B5EF4-FFF2-40B4-BE49-F238E27FC236}">
                <a16:creationId xmlns:a16="http://schemas.microsoft.com/office/drawing/2014/main" id="{C30C14B2-E40E-E7EF-867C-022A28CFB25D}"/>
              </a:ext>
            </a:extLst>
          </p:cNvPr>
          <p:cNvSpPr/>
          <p:nvPr/>
        </p:nvSpPr>
        <p:spPr>
          <a:xfrm>
            <a:off x="374296" y="1532877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6" name="Google Shape;786;p32">
            <a:extLst>
              <a:ext uri="{FF2B5EF4-FFF2-40B4-BE49-F238E27FC236}">
                <a16:creationId xmlns:a16="http://schemas.microsoft.com/office/drawing/2014/main" id="{80AE3ACA-F970-33DD-6AD4-34178F61BEFB}"/>
              </a:ext>
            </a:extLst>
          </p:cNvPr>
          <p:cNvSpPr/>
          <p:nvPr/>
        </p:nvSpPr>
        <p:spPr>
          <a:xfrm>
            <a:off x="310307" y="1459389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3E948F-1FF9-2FDA-B527-9A4EAB8CD96C}"/>
              </a:ext>
            </a:extLst>
          </p:cNvPr>
          <p:cNvSpPr txBox="1"/>
          <p:nvPr/>
        </p:nvSpPr>
        <p:spPr>
          <a:xfrm>
            <a:off x="483822" y="1570725"/>
            <a:ext cx="3227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Taxa de Internação por Diabetes Mellitus</a:t>
            </a:r>
          </a:p>
        </p:txBody>
      </p:sp>
      <p:sp>
        <p:nvSpPr>
          <p:cNvPr id="8" name="Google Shape;784;p32">
            <a:extLst>
              <a:ext uri="{FF2B5EF4-FFF2-40B4-BE49-F238E27FC236}">
                <a16:creationId xmlns:a16="http://schemas.microsoft.com/office/drawing/2014/main" id="{22043E08-F3B7-57F4-213D-DB2BF5B6C3CC}"/>
              </a:ext>
            </a:extLst>
          </p:cNvPr>
          <p:cNvSpPr/>
          <p:nvPr/>
        </p:nvSpPr>
        <p:spPr>
          <a:xfrm>
            <a:off x="4324776" y="1515224"/>
            <a:ext cx="3578845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9" name="Google Shape;786;p32">
            <a:extLst>
              <a:ext uri="{FF2B5EF4-FFF2-40B4-BE49-F238E27FC236}">
                <a16:creationId xmlns:a16="http://schemas.microsoft.com/office/drawing/2014/main" id="{F312E328-C103-A575-77E9-D2F1B827FFDB}"/>
              </a:ext>
            </a:extLst>
          </p:cNvPr>
          <p:cNvSpPr/>
          <p:nvPr/>
        </p:nvSpPr>
        <p:spPr>
          <a:xfrm>
            <a:off x="4260787" y="1461993"/>
            <a:ext cx="3578845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95381664-786D-FFBE-D98F-F208B0607468}"/>
              </a:ext>
            </a:extLst>
          </p:cNvPr>
          <p:cNvSpPr txBox="1"/>
          <p:nvPr/>
        </p:nvSpPr>
        <p:spPr>
          <a:xfrm>
            <a:off x="4480870" y="1603279"/>
            <a:ext cx="322755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Taxa de Internação por Hipertensão Arterial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299210" y="2409454"/>
            <a:ext cx="2975495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MENOR</a:t>
            </a:r>
            <a:r>
              <a:rPr lang="pt-BR" sz="1000" dirty="0">
                <a:latin typeface="Candara" panose="020E0502030303020204" pitchFamily="34" charset="0"/>
              </a:rPr>
              <a:t>-melhor / </a:t>
            </a:r>
            <a:r>
              <a:rPr lang="pt-BR" sz="1000" b="1" dirty="0">
                <a:latin typeface="Candara" panose="020E0502030303020204" pitchFamily="34" charset="0"/>
              </a:rPr>
              <a:t>Acumulativo: </a:t>
            </a:r>
            <a:r>
              <a:rPr lang="pt-BR" sz="1000" dirty="0">
                <a:latin typeface="Candara" panose="020E0502030303020204" pitchFamily="34" charset="0"/>
              </a:rPr>
              <a:t>SIM</a:t>
            </a:r>
          </a:p>
          <a:p>
            <a:pPr algn="just"/>
            <a:r>
              <a:rPr lang="pt-BR" sz="1000" dirty="0">
                <a:latin typeface="Candara" panose="020E0502030303020204" pitchFamily="34" charset="0"/>
              </a:rPr>
              <a:t>(por 10.000 habitantes)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296106" y="2447221"/>
            <a:ext cx="2975495" cy="4693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MENOR</a:t>
            </a:r>
            <a:r>
              <a:rPr lang="pt-BR" sz="1000" dirty="0">
                <a:latin typeface="Candara" panose="020E0502030303020204" pitchFamily="34" charset="0"/>
              </a:rPr>
              <a:t>-melhor / </a:t>
            </a:r>
            <a:r>
              <a:rPr lang="pt-BR" sz="1000" b="1" dirty="0">
                <a:latin typeface="Candara" panose="020E0502030303020204" pitchFamily="34" charset="0"/>
              </a:rPr>
              <a:t>Acumulativo: </a:t>
            </a:r>
            <a:r>
              <a:rPr lang="pt-BR" sz="1000" dirty="0">
                <a:latin typeface="Candara" panose="020E0502030303020204" pitchFamily="34" charset="0"/>
              </a:rPr>
              <a:t>SIM</a:t>
            </a:r>
          </a:p>
          <a:p>
            <a:pPr algn="just"/>
            <a:r>
              <a:rPr lang="pt-BR" sz="1000" dirty="0">
                <a:latin typeface="Candara" panose="020E0502030303020204" pitchFamily="34" charset="0"/>
              </a:rPr>
              <a:t>(por 10.000 habitantes </a:t>
            </a:r>
            <a:r>
              <a:rPr lang="pt-BR" sz="1000" dirty="0"/>
              <a:t>≥ 18 anos)</a:t>
            </a:r>
            <a:endParaRPr lang="pt-BR" sz="1000" dirty="0">
              <a:latin typeface="Candara" panose="020E0502030303020204" pitchFamily="34" charset="0"/>
            </a:endParaRP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0" y="6567676"/>
            <a:ext cx="1219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15" name="CaixaDeTexto 14"/>
          <p:cNvSpPr txBox="1"/>
          <p:nvPr/>
        </p:nvSpPr>
        <p:spPr>
          <a:xfrm>
            <a:off x="157018" y="5773763"/>
            <a:ext cx="3881158" cy="57708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50" b="1" dirty="0"/>
              <a:t>Obs.:</a:t>
            </a:r>
            <a:r>
              <a:rPr lang="pt-BR" sz="1050" dirty="0"/>
              <a:t>. Autorizações de internações por faixa etária: 55 a 59 anos (11,8%); 50 a 54 anos (9,5%); 10 a 14 anos (9,3%); 60 a 64 anos (9,1%) – representam 40% do total</a:t>
            </a:r>
          </a:p>
        </p:txBody>
      </p:sp>
      <p:sp>
        <p:nvSpPr>
          <p:cNvPr id="17" name="Seta para a Direita 16"/>
          <p:cNvSpPr/>
          <p:nvPr/>
        </p:nvSpPr>
        <p:spPr>
          <a:xfrm rot="786282">
            <a:off x="2467684" y="3177425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9" name="Seta para a Direita 18"/>
          <p:cNvSpPr/>
          <p:nvPr/>
        </p:nvSpPr>
        <p:spPr>
          <a:xfrm rot="786282">
            <a:off x="6418164" y="3753146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Google Shape;784;p32">
            <a:extLst>
              <a:ext uri="{FF2B5EF4-FFF2-40B4-BE49-F238E27FC236}">
                <a16:creationId xmlns:a16="http://schemas.microsoft.com/office/drawing/2014/main" id="{22043E08-F3B7-57F4-213D-DB2BF5B6C3CC}"/>
              </a:ext>
            </a:extLst>
          </p:cNvPr>
          <p:cNvSpPr/>
          <p:nvPr/>
        </p:nvSpPr>
        <p:spPr>
          <a:xfrm>
            <a:off x="8314165" y="1538501"/>
            <a:ext cx="3578845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25" name="Google Shape;786;p32">
            <a:extLst>
              <a:ext uri="{FF2B5EF4-FFF2-40B4-BE49-F238E27FC236}">
                <a16:creationId xmlns:a16="http://schemas.microsoft.com/office/drawing/2014/main" id="{F312E328-C103-A575-77E9-D2F1B827FFDB}"/>
              </a:ext>
            </a:extLst>
          </p:cNvPr>
          <p:cNvSpPr/>
          <p:nvPr/>
        </p:nvSpPr>
        <p:spPr>
          <a:xfrm>
            <a:off x="8250176" y="1485270"/>
            <a:ext cx="3578845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95381664-786D-FFBE-D98F-F208B0607468}"/>
              </a:ext>
            </a:extLst>
          </p:cNvPr>
          <p:cNvSpPr txBox="1"/>
          <p:nvPr/>
        </p:nvSpPr>
        <p:spPr>
          <a:xfrm>
            <a:off x="8489812" y="1536495"/>
            <a:ext cx="3227550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Taxa de mortalidade prematura (30 a 69 anos) pelo conjunto das quatro principais doenças crônicas não transmissíveis.</a:t>
            </a:r>
          </a:p>
        </p:txBody>
      </p:sp>
      <p:sp>
        <p:nvSpPr>
          <p:cNvPr id="27" name="Retângulo 2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289628" y="2468551"/>
            <a:ext cx="290335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MENOR</a:t>
            </a:r>
            <a:r>
              <a:rPr lang="pt-BR" sz="1000" dirty="0">
                <a:latin typeface="Candara" panose="020E0502030303020204" pitchFamily="34" charset="0"/>
              </a:rPr>
              <a:t>-melhor / </a:t>
            </a:r>
            <a:r>
              <a:rPr lang="pt-BR" sz="1000" b="1" dirty="0">
                <a:latin typeface="Candara" panose="020E0502030303020204" pitchFamily="34" charset="0"/>
              </a:rPr>
              <a:t>Acumulativo: </a:t>
            </a:r>
            <a:r>
              <a:rPr lang="pt-BR" sz="1000" dirty="0">
                <a:latin typeface="Candara" panose="020E0502030303020204" pitchFamily="34" charset="0"/>
              </a:rPr>
              <a:t>SIM</a:t>
            </a:r>
          </a:p>
        </p:txBody>
      </p:sp>
      <p:sp>
        <p:nvSpPr>
          <p:cNvPr id="28" name="Retângulo 27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283231" y="2651355"/>
            <a:ext cx="28759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dirty="0">
                <a:latin typeface="Candara" panose="020E0502030303020204" pitchFamily="34" charset="0"/>
              </a:rPr>
              <a:t>Monitoramento Anual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7D450E5B-5FF7-89FF-C03C-ABDD8F47292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656689862"/>
              </p:ext>
            </p:extLst>
          </p:nvPr>
        </p:nvGraphicFramePr>
        <p:xfrm>
          <a:off x="8051803" y="3045650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30" name="Seta para a Direita 29"/>
          <p:cNvSpPr/>
          <p:nvPr/>
        </p:nvSpPr>
        <p:spPr>
          <a:xfrm rot="535980">
            <a:off x="10404110" y="3282565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74549858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graphicFrame>
        <p:nvGraphicFramePr>
          <p:cNvPr id="26" name="Gráfico 25">
            <a:extLst>
              <a:ext uri="{FF2B5EF4-FFF2-40B4-BE49-F238E27FC236}">
                <a16:creationId xmlns:a16="http://schemas.microsoft.com/office/drawing/2014/main" id="{9CB91E00-0B15-466E-5AE8-DC6A3804E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960591"/>
              </p:ext>
            </p:extLst>
          </p:nvPr>
        </p:nvGraphicFramePr>
        <p:xfrm>
          <a:off x="6080740" y="2742241"/>
          <a:ext cx="5228336" cy="3276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86469" y="5287"/>
            <a:ext cx="8969716" cy="1325563"/>
          </a:xfrm>
        </p:spPr>
        <p:txBody>
          <a:bodyPr>
            <a:normAutofit/>
          </a:bodyPr>
          <a:lstStyle/>
          <a:p>
            <a:r>
              <a:rPr lang="pt-BR" sz="3600" dirty="0"/>
              <a:t>Indicadores - Rede Doenças Crônicas Não Transmissíveis</a:t>
            </a:r>
          </a:p>
        </p:txBody>
      </p:sp>
      <p:sp>
        <p:nvSpPr>
          <p:cNvPr id="5" name="Google Shape;784;p32">
            <a:extLst>
              <a:ext uri="{FF2B5EF4-FFF2-40B4-BE49-F238E27FC236}">
                <a16:creationId xmlns:a16="http://schemas.microsoft.com/office/drawing/2014/main" id="{C30C14B2-E40E-E7EF-867C-022A28CFB25D}"/>
              </a:ext>
            </a:extLst>
          </p:cNvPr>
          <p:cNvSpPr/>
          <p:nvPr/>
        </p:nvSpPr>
        <p:spPr>
          <a:xfrm>
            <a:off x="1311217" y="1312176"/>
            <a:ext cx="3556337" cy="89354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6" name="Google Shape;786;p32">
            <a:extLst>
              <a:ext uri="{FF2B5EF4-FFF2-40B4-BE49-F238E27FC236}">
                <a16:creationId xmlns:a16="http://schemas.microsoft.com/office/drawing/2014/main" id="{80AE3ACA-F970-33DD-6AD4-34178F61BEFB}"/>
              </a:ext>
            </a:extLst>
          </p:cNvPr>
          <p:cNvSpPr/>
          <p:nvPr/>
        </p:nvSpPr>
        <p:spPr>
          <a:xfrm>
            <a:off x="1247231" y="1295928"/>
            <a:ext cx="3620323" cy="94043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453E948F-1FF9-2FDA-B527-9A4EAB8CD96C}"/>
              </a:ext>
            </a:extLst>
          </p:cNvPr>
          <p:cNvSpPr txBox="1"/>
          <p:nvPr/>
        </p:nvSpPr>
        <p:spPr>
          <a:xfrm>
            <a:off x="1292783" y="1346691"/>
            <a:ext cx="3574771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50" b="1" dirty="0"/>
              <a:t>Razão de exames de mamografia de rastreamento realizadas em mulheres de 50 a 69 anos </a:t>
            </a:r>
          </a:p>
        </p:txBody>
      </p:sp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01459E73-C67E-1CA8-659A-EC68420474CD}"/>
              </a:ext>
            </a:extLst>
          </p:cNvPr>
          <p:cNvSpPr/>
          <p:nvPr/>
        </p:nvSpPr>
        <p:spPr>
          <a:xfrm>
            <a:off x="6863116" y="1307186"/>
            <a:ext cx="3709827" cy="921813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B7C613BC-D673-796A-F9EE-98E4F0458C30}"/>
              </a:ext>
            </a:extLst>
          </p:cNvPr>
          <p:cNvSpPr/>
          <p:nvPr/>
        </p:nvSpPr>
        <p:spPr>
          <a:xfrm>
            <a:off x="6779873" y="1278959"/>
            <a:ext cx="3876312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9943AA1-5086-235F-E78A-69C50F2FE38D}"/>
              </a:ext>
            </a:extLst>
          </p:cNvPr>
          <p:cNvSpPr txBox="1"/>
          <p:nvPr/>
        </p:nvSpPr>
        <p:spPr>
          <a:xfrm>
            <a:off x="6839995" y="1331908"/>
            <a:ext cx="3709827" cy="85408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50" b="1" dirty="0">
                <a:latin typeface="Candara" panose="020E0502030303020204" pitchFamily="34" charset="0"/>
              </a:rPr>
              <a:t>Razão de exames citopatológicos do colo do útero em mulheres de 25 a 64 anos</a:t>
            </a:r>
            <a:endParaRPr lang="pt-BR" sz="1650" b="1" dirty="0"/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189936" y="2308152"/>
            <a:ext cx="3036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6863116" y="2308152"/>
            <a:ext cx="303640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</p:txBody>
      </p:sp>
      <p:graphicFrame>
        <p:nvGraphicFramePr>
          <p:cNvPr id="18" name="Gráfico 17">
            <a:extLst>
              <a:ext uri="{FF2B5EF4-FFF2-40B4-BE49-F238E27FC236}">
                <a16:creationId xmlns:a16="http://schemas.microsoft.com/office/drawing/2014/main" id="{9CB91E00-0B15-466E-5AE8-DC6A3804E3D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07568830"/>
              </p:ext>
            </p:extLst>
          </p:nvPr>
        </p:nvGraphicFramePr>
        <p:xfrm>
          <a:off x="468114" y="2742241"/>
          <a:ext cx="5224107" cy="33074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3" name="Retângulo 22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0" y="6386136"/>
            <a:ext cx="69558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19" name="Seta para a Direita 18"/>
          <p:cNvSpPr/>
          <p:nvPr/>
        </p:nvSpPr>
        <p:spPr>
          <a:xfrm rot="20895379">
            <a:off x="3481397" y="4215670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Seta para a Direita 19"/>
          <p:cNvSpPr/>
          <p:nvPr/>
        </p:nvSpPr>
        <p:spPr>
          <a:xfrm rot="20895379">
            <a:off x="9149936" y="3507372"/>
            <a:ext cx="1419545" cy="180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003328752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00836" y="8251"/>
            <a:ext cx="10515600" cy="1325563"/>
          </a:xfrm>
        </p:spPr>
        <p:txBody>
          <a:bodyPr/>
          <a:lstStyle/>
          <a:p>
            <a:r>
              <a:rPr lang="pt-BR" dirty="0"/>
              <a:t>Indicadores – Demais áreas temáticas</a:t>
            </a:r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551471" y="2396348"/>
            <a:ext cx="409517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4252836585"/>
              </p:ext>
            </p:extLst>
          </p:nvPr>
        </p:nvGraphicFramePr>
        <p:xfrm>
          <a:off x="-133350" y="3078623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6" name="Retângulo 3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8426" y="6479747"/>
            <a:ext cx="12069435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30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641885" y="1660360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31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577896" y="1621387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CaixaDeTexto 31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548573" y="1647143"/>
            <a:ext cx="3615801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Proporção de cura dos casos novos de Hanseníase diagnosticados nos anos das coortes</a:t>
            </a:r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378216" y="2368037"/>
            <a:ext cx="409517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NÃO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22" name="Gráfico 21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43252336"/>
              </p:ext>
            </p:extLst>
          </p:nvPr>
        </p:nvGraphicFramePr>
        <p:xfrm>
          <a:off x="3931668" y="3131451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3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4460638" y="1657561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34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4396649" y="1618588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CaixaDeTexto 34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4497990" y="1662407"/>
            <a:ext cx="328753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200" b="1" dirty="0"/>
              <a:t>Percentual de usuários do Serviço de Atenção Domiciliar (SAD) procedentes de serviços de internação e de urgência/emergência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474138" y="2375737"/>
            <a:ext cx="409517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SIM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328585609"/>
              </p:ext>
            </p:extLst>
          </p:nvPr>
        </p:nvGraphicFramePr>
        <p:xfrm>
          <a:off x="8010318" y="3094918"/>
          <a:ext cx="4212000" cy="2624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8438506" y="1654061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9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8379277" y="1601464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CaixaDeTexto 23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8629273" y="1597658"/>
            <a:ext cx="310078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600" b="1" dirty="0"/>
              <a:t>Número de Transplantes de Órgãos e Tecidos realizados no Distrito Federal</a:t>
            </a:r>
          </a:p>
        </p:txBody>
      </p:sp>
      <p:sp>
        <p:nvSpPr>
          <p:cNvPr id="26" name="Retângulo 2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534671" y="2625805"/>
            <a:ext cx="2875958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dirty="0">
                <a:latin typeface="Candara" panose="020E0502030303020204" pitchFamily="34" charset="0"/>
              </a:rPr>
              <a:t>Monitoramento Anual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376937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DEE92E-671F-DB8E-8D53-97CEAE3D3236}"/>
              </a:ext>
            </a:extLst>
          </p:cNvPr>
          <p:cNvSpPr txBox="1"/>
          <p:nvPr/>
        </p:nvSpPr>
        <p:spPr>
          <a:xfrm>
            <a:off x="556697" y="1402977"/>
            <a:ext cx="11075895" cy="38574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spcAft>
                <a:spcPts val="800"/>
              </a:spcAft>
              <a:buFont typeface="Arial" panose="020B0604020202020204" pitchFamily="34" charset="0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Mutirão mamografia: </a:t>
            </a:r>
            <a:r>
              <a:rPr lang="pt-BR" sz="1600" dirty="0">
                <a:ea typeface="Candara"/>
                <a:cs typeface="Candara"/>
              </a:rPr>
              <a:t>no 1° quadrimestre do ano foram realizadas 3.508. No segundo quadrimestre foram realizadas 8.738 mamografias. No terceiro quadrimestre foram realizadas 7.792 mamografias. Mais de 20 mil mamografias realizadas,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aumento de 231% em relação à 2022</a:t>
            </a:r>
            <a:r>
              <a:rPr lang="pt-BR" sz="1600" dirty="0">
                <a:ea typeface="Candara"/>
                <a:cs typeface="Candara"/>
              </a:rPr>
              <a:t>. 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ea typeface="Candara"/>
                <a:cs typeface="Candara"/>
              </a:rPr>
              <a:t>Instituição da Comissão Distrital Permanente (CDP) para a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Certificação da Eliminação da Transmissão Vertical da Sífilis - SELO DF</a:t>
            </a:r>
            <a:r>
              <a:rPr lang="pt-BR" sz="1600" dirty="0">
                <a:ea typeface="Candara"/>
                <a:cs typeface="Candara"/>
              </a:rPr>
              <a:t> - Portaria nº 320, de 14 de Agosto de 2023;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pt-BR" sz="1600" dirty="0">
                <a:ea typeface="Candara"/>
                <a:cs typeface="Candara"/>
                <a:sym typeface="Candara"/>
              </a:rPr>
              <a:t>Ampliação do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Teste do Pezinho </a:t>
            </a:r>
            <a:r>
              <a:rPr lang="pt-BR" sz="1600" dirty="0">
                <a:ea typeface="Candara"/>
                <a:cs typeface="Candara"/>
                <a:sym typeface="Candara"/>
              </a:rPr>
              <a:t>o número de doenças detectadas, para 62 – inclusão de doenças </a:t>
            </a:r>
            <a:r>
              <a:rPr lang="pt-BR" sz="1600" dirty="0" err="1">
                <a:ea typeface="Candara"/>
                <a:cs typeface="Candara"/>
                <a:sym typeface="Candara"/>
              </a:rPr>
              <a:t>lisossomais</a:t>
            </a:r>
            <a:r>
              <a:rPr lang="pt-BR" sz="1600" dirty="0">
                <a:ea typeface="Candara"/>
                <a:cs typeface="Candara"/>
                <a:sym typeface="Candara"/>
              </a:rPr>
              <a:t> de depósito, a imunodeficiência combinada grave (SCID) e a atrofia muscular espinhal (AME).</a:t>
            </a:r>
          </a:p>
          <a:p>
            <a:pPr algn="just"/>
            <a:endParaRPr lang="pt-BR" sz="1600" dirty="0">
              <a:ea typeface="Candara"/>
              <a:cs typeface="Candara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80560487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3" name="CaixaDeTexto 2">
            <a:extLst>
              <a:ext uri="{FF2B5EF4-FFF2-40B4-BE49-F238E27FC236}">
                <a16:creationId xmlns:a16="http://schemas.microsoft.com/office/drawing/2014/main" id="{96DEE92E-671F-DB8E-8D53-97CEAE3D3236}"/>
              </a:ext>
            </a:extLst>
          </p:cNvPr>
          <p:cNvSpPr txBox="1"/>
          <p:nvPr/>
        </p:nvSpPr>
        <p:spPr>
          <a:xfrm>
            <a:off x="556697" y="1402977"/>
            <a:ext cx="11075895" cy="25083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1600" dirty="0">
                <a:ea typeface="Candara"/>
                <a:cs typeface="Candara"/>
              </a:rPr>
              <a:t>Desenvolvimento e melhoria do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PRAC – Plataforma de Registro e Acompanhamento de Câncer</a:t>
            </a:r>
          </a:p>
          <a:p>
            <a:pPr marL="285750" indent="-285750" algn="just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Plano de Intervenção </a:t>
            </a:r>
            <a:r>
              <a:rPr lang="pt-BR" sz="1600" dirty="0">
                <a:ea typeface="Candara"/>
                <a:cs typeface="Candara"/>
              </a:rPr>
              <a:t>para ampliação do acesso para mulheres realizarem os exames (ampliação de horário dos laboratórios.</a:t>
            </a:r>
          </a:p>
          <a:p>
            <a:pPr algn="just"/>
            <a:endParaRPr lang="pt-BR" sz="1600" dirty="0">
              <a:ea typeface="Candara"/>
              <a:cs typeface="Candara"/>
            </a:endParaRPr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3313646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BD4F037-F41F-FF4E-DE7B-4F087535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84497" y="162596"/>
            <a:ext cx="12268201" cy="1325563"/>
          </a:xfrm>
        </p:spPr>
        <p:txBody>
          <a:bodyPr>
            <a:normAutofit/>
          </a:bodyPr>
          <a:lstStyle/>
          <a:p>
            <a:r>
              <a:rPr lang="pt-BR" sz="4000" dirty="0"/>
              <a:t>Cirurgia - Redução das filas</a:t>
            </a:r>
          </a:p>
        </p:txBody>
      </p:sp>
      <p:sp>
        <p:nvSpPr>
          <p:cNvPr id="24" name="Google Shape;427;p21"/>
          <p:cNvSpPr txBox="1"/>
          <p:nvPr/>
        </p:nvSpPr>
        <p:spPr>
          <a:xfrm>
            <a:off x="621957" y="3205766"/>
            <a:ext cx="5488963" cy="8851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ct val="100000"/>
              <a:buFont typeface="Candara"/>
              <a:buNone/>
            </a:pPr>
            <a:r>
              <a:rPr lang="pt-BR" sz="2000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Adesão ao Programa Nacional de Redução das Filas de Cirurgias Eletivas</a:t>
            </a:r>
            <a:endParaRPr sz="2000" b="1" dirty="0">
              <a:solidFill>
                <a:schemeClr val="accent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6" name="Google Shape;272;g1ec7bc2585c_0_103"/>
          <p:cNvSpPr/>
          <p:nvPr/>
        </p:nvSpPr>
        <p:spPr>
          <a:xfrm>
            <a:off x="4208087" y="4301482"/>
            <a:ext cx="1270943" cy="701488"/>
          </a:xfrm>
          <a:prstGeom prst="roundRect">
            <a:avLst>
              <a:gd name="adj" fmla="val 16667"/>
            </a:avLst>
          </a:prstGeom>
          <a:solidFill>
            <a:srgbClr val="89D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27" name="Google Shape;274;g1ec7bc2585c_0_103"/>
          <p:cNvSpPr txBox="1"/>
          <p:nvPr/>
        </p:nvSpPr>
        <p:spPr>
          <a:xfrm>
            <a:off x="4092593" y="4316783"/>
            <a:ext cx="1501930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+ de 100%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de execução</a:t>
            </a:r>
          </a:p>
        </p:txBody>
      </p:sp>
      <p:sp>
        <p:nvSpPr>
          <p:cNvPr id="28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159282" y="1864384"/>
            <a:ext cx="6608267" cy="1240408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29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95293" y="1834646"/>
            <a:ext cx="6704175" cy="1217279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30" name="Imagem 29"/>
          <p:cNvPicPr>
            <a:picLocks noChangeAspect="1"/>
          </p:cNvPicPr>
          <p:nvPr/>
        </p:nvPicPr>
        <p:blipFill>
          <a:blip r:embed="rId3">
            <a:duotone>
              <a:prstClr val="black"/>
              <a:schemeClr val="accent1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224793" y="2046121"/>
            <a:ext cx="794328" cy="794328"/>
          </a:xfrm>
          <a:prstGeom prst="rect">
            <a:avLst/>
          </a:prstGeom>
        </p:spPr>
      </p:pic>
      <p:sp>
        <p:nvSpPr>
          <p:cNvPr id="31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928317" y="1771855"/>
            <a:ext cx="114986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1800" dirty="0">
                <a:solidFill>
                  <a:schemeClr val="accent1"/>
                </a:solidFill>
              </a:rPr>
              <a:t>Total de Cirurgias</a:t>
            </a:r>
          </a:p>
          <a:p>
            <a:pPr algn="ctr"/>
            <a:r>
              <a:rPr lang="pt-BR" sz="1800" dirty="0">
                <a:solidFill>
                  <a:schemeClr val="accent1"/>
                </a:solidFill>
              </a:rPr>
              <a:t>113.568</a:t>
            </a: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2910591" y="1812283"/>
            <a:ext cx="1574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1800" dirty="0">
                <a:solidFill>
                  <a:schemeClr val="accent1"/>
                </a:solidFill>
              </a:rPr>
              <a:t>Cirurgias</a:t>
            </a:r>
          </a:p>
          <a:p>
            <a:pPr algn="ctr"/>
            <a:r>
              <a:rPr lang="pt-BR" sz="1800" dirty="0">
                <a:solidFill>
                  <a:schemeClr val="accent1"/>
                </a:solidFill>
              </a:rPr>
              <a:t>na internação (SIH)</a:t>
            </a:r>
          </a:p>
          <a:p>
            <a:pPr algn="ctr"/>
            <a:r>
              <a:rPr lang="pt-BR" sz="1800" dirty="0">
                <a:solidFill>
                  <a:schemeClr val="accent1"/>
                </a:solidFill>
              </a:rPr>
              <a:t>86.943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5193065" y="1806938"/>
            <a:ext cx="157448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1800" dirty="0">
                <a:solidFill>
                  <a:schemeClr val="accent1"/>
                </a:solidFill>
              </a:rPr>
              <a:t>Cirurgias</a:t>
            </a:r>
          </a:p>
          <a:p>
            <a:pPr algn="ctr"/>
            <a:r>
              <a:rPr lang="pt-BR" sz="1800" dirty="0">
                <a:solidFill>
                  <a:schemeClr val="accent1"/>
                </a:solidFill>
              </a:rPr>
              <a:t>ambulatoriais(SIA)</a:t>
            </a:r>
          </a:p>
          <a:p>
            <a:pPr algn="ctr"/>
            <a:r>
              <a:rPr lang="pt-BR" sz="1800" dirty="0">
                <a:solidFill>
                  <a:schemeClr val="accent1"/>
                </a:solidFill>
              </a:rPr>
              <a:t>26.625</a:t>
            </a:r>
          </a:p>
        </p:txBody>
      </p:sp>
      <p:pic>
        <p:nvPicPr>
          <p:cNvPr id="34" name="Imagem 33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024663" y="1960707"/>
            <a:ext cx="949917" cy="949917"/>
          </a:xfrm>
          <a:prstGeom prst="rect">
            <a:avLst/>
          </a:prstGeom>
        </p:spPr>
      </p:pic>
      <p:pic>
        <p:nvPicPr>
          <p:cNvPr id="35" name="Imagem 34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457944" y="2046121"/>
            <a:ext cx="822578" cy="822578"/>
          </a:xfrm>
          <a:prstGeom prst="rect">
            <a:avLst/>
          </a:prstGeom>
        </p:spPr>
      </p:pic>
      <p:graphicFrame>
        <p:nvGraphicFramePr>
          <p:cNvPr id="36" name="Gráfico 35">
            <a:extLst>
              <a:ext uri="{FF2B5EF4-FFF2-40B4-BE49-F238E27FC236}">
                <a16:creationId xmlns:a16="http://schemas.microsoft.com/office/drawing/2014/main" id="{9CB91E00-0B15-466E-5AE8-DC6A3804E3DD}"/>
              </a:ext>
            </a:extLst>
          </p:cNvPr>
          <p:cNvGraphicFramePr/>
          <p:nvPr>
            <p:extLst/>
          </p:nvPr>
        </p:nvGraphicFramePr>
        <p:xfrm>
          <a:off x="662838" y="4188805"/>
          <a:ext cx="3818210" cy="22036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37" name="Google Shape;272;g1ec7bc2585c_0_103"/>
          <p:cNvSpPr/>
          <p:nvPr/>
        </p:nvSpPr>
        <p:spPr>
          <a:xfrm>
            <a:off x="4633903" y="5233312"/>
            <a:ext cx="1336615" cy="391895"/>
          </a:xfrm>
          <a:prstGeom prst="roundRect">
            <a:avLst>
              <a:gd name="adj" fmla="val 16667"/>
            </a:avLst>
          </a:prstGeom>
          <a:solidFill>
            <a:srgbClr val="89D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100"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8" name="Google Shape;274;g1ec7bc2585c_0_103"/>
          <p:cNvSpPr txBox="1"/>
          <p:nvPr/>
        </p:nvSpPr>
        <p:spPr>
          <a:xfrm>
            <a:off x="4561785" y="5173878"/>
            <a:ext cx="150024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6.092 pacientes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atendidos</a:t>
            </a:r>
            <a:endParaRPr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39" name="Seta em Curva para Baixo 38"/>
          <p:cNvSpPr/>
          <p:nvPr/>
        </p:nvSpPr>
        <p:spPr>
          <a:xfrm rot="20744613">
            <a:off x="2582273" y="4081078"/>
            <a:ext cx="1584000" cy="432000"/>
          </a:xfrm>
          <a:prstGeom prst="curved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pic>
        <p:nvPicPr>
          <p:cNvPr id="40" name="Imagem 39"/>
          <p:cNvPicPr>
            <a:picLocks noChangeAspect="1"/>
          </p:cNvPicPr>
          <p:nvPr/>
        </p:nvPicPr>
        <p:blipFill>
          <a:blip r:embed="rId7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902804" y="5735716"/>
            <a:ext cx="768163" cy="768163"/>
          </a:xfrm>
          <a:prstGeom prst="rect">
            <a:avLst/>
          </a:prstGeom>
        </p:spPr>
      </p:pic>
      <p:sp>
        <p:nvSpPr>
          <p:cNvPr id="41" name="Google Shape;427;p21"/>
          <p:cNvSpPr txBox="1"/>
          <p:nvPr/>
        </p:nvSpPr>
        <p:spPr>
          <a:xfrm>
            <a:off x="10381524" y="4005331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Cabeça e Pescoço</a:t>
            </a:r>
          </a:p>
        </p:txBody>
      </p:sp>
      <p:sp>
        <p:nvSpPr>
          <p:cNvPr id="42" name="Google Shape;427;p21"/>
          <p:cNvSpPr txBox="1"/>
          <p:nvPr/>
        </p:nvSpPr>
        <p:spPr>
          <a:xfrm>
            <a:off x="8665471" y="4288201"/>
            <a:ext cx="2189988" cy="77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ctr">
              <a:buClr>
                <a:srgbClr val="1CADE4"/>
              </a:buClr>
              <a:buSzPct val="100000"/>
            </a:pPr>
            <a:r>
              <a:rPr lang="pt-BR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Colo</a:t>
            </a:r>
          </a:p>
          <a:p>
            <a:pPr marL="0" lvl="1" algn="ctr">
              <a:buClr>
                <a:srgbClr val="1CADE4"/>
              </a:buClr>
              <a:buSzPct val="100000"/>
            </a:pPr>
            <a:r>
              <a:rPr lang="pt-BR" b="1" dirty="0" err="1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proctologia</a:t>
            </a:r>
            <a:endParaRPr lang="pt-BR" b="1" dirty="0">
              <a:solidFill>
                <a:schemeClr val="accent2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  <p:sp>
        <p:nvSpPr>
          <p:cNvPr id="43" name="Google Shape;427;p21"/>
          <p:cNvSpPr txBox="1"/>
          <p:nvPr/>
        </p:nvSpPr>
        <p:spPr>
          <a:xfrm>
            <a:off x="7186632" y="3288328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1.769</a:t>
            </a:r>
          </a:p>
        </p:txBody>
      </p:sp>
      <p:sp>
        <p:nvSpPr>
          <p:cNvPr id="44" name="Google Shape;427;p21"/>
          <p:cNvSpPr txBox="1"/>
          <p:nvPr/>
        </p:nvSpPr>
        <p:spPr>
          <a:xfrm>
            <a:off x="7016932" y="1548422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Vascular</a:t>
            </a:r>
          </a:p>
        </p:txBody>
      </p:sp>
      <p:sp>
        <p:nvSpPr>
          <p:cNvPr id="45" name="Google Shape;427;p21"/>
          <p:cNvSpPr txBox="1"/>
          <p:nvPr/>
        </p:nvSpPr>
        <p:spPr>
          <a:xfrm>
            <a:off x="8572097" y="1637154"/>
            <a:ext cx="1807625" cy="1188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b="1" dirty="0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Otorrinolaringológica</a:t>
            </a:r>
            <a:endParaRPr lang="pt-BR" b="1" dirty="0">
              <a:solidFill>
                <a:schemeClr val="accent2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  <p:sp>
        <p:nvSpPr>
          <p:cNvPr id="46" name="Google Shape;427;p21"/>
          <p:cNvSpPr txBox="1"/>
          <p:nvPr/>
        </p:nvSpPr>
        <p:spPr>
          <a:xfrm>
            <a:off x="8856334" y="3303159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1.525</a:t>
            </a:r>
          </a:p>
        </p:txBody>
      </p:sp>
      <p:sp>
        <p:nvSpPr>
          <p:cNvPr id="47" name="Google Shape;427;p21"/>
          <p:cNvSpPr txBox="1"/>
          <p:nvPr/>
        </p:nvSpPr>
        <p:spPr>
          <a:xfrm>
            <a:off x="7016212" y="3995272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b="1" dirty="0" err="1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Oftalmo</a:t>
            </a:r>
            <a:endParaRPr lang="pt-BR" b="1" dirty="0">
              <a:solidFill>
                <a:schemeClr val="accent2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  <p:sp>
        <p:nvSpPr>
          <p:cNvPr id="48" name="Google Shape;427;p21"/>
          <p:cNvSpPr txBox="1"/>
          <p:nvPr/>
        </p:nvSpPr>
        <p:spPr>
          <a:xfrm>
            <a:off x="10558539" y="3312323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468</a:t>
            </a: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57921" y="2514775"/>
            <a:ext cx="1092578" cy="1092578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9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56300" y="2502851"/>
            <a:ext cx="1213635" cy="1213635"/>
          </a:xfrm>
          <a:prstGeom prst="rect">
            <a:avLst/>
          </a:prstGeom>
        </p:spPr>
      </p:pic>
      <p:sp>
        <p:nvSpPr>
          <p:cNvPr id="51" name="Retângulo Arredondado 50"/>
          <p:cNvSpPr/>
          <p:nvPr/>
        </p:nvSpPr>
        <p:spPr>
          <a:xfrm>
            <a:off x="7412296" y="2025982"/>
            <a:ext cx="1298236" cy="21018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Arredondado 51"/>
          <p:cNvSpPr/>
          <p:nvPr/>
        </p:nvSpPr>
        <p:spPr>
          <a:xfrm>
            <a:off x="9052832" y="2018763"/>
            <a:ext cx="1298236" cy="21018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/>
          <p:cNvSpPr/>
          <p:nvPr/>
        </p:nvSpPr>
        <p:spPr>
          <a:xfrm>
            <a:off x="10715983" y="2040118"/>
            <a:ext cx="1298236" cy="21018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Arredondado 53"/>
          <p:cNvSpPr/>
          <p:nvPr/>
        </p:nvSpPr>
        <p:spPr>
          <a:xfrm>
            <a:off x="7396940" y="4420280"/>
            <a:ext cx="1298236" cy="21018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Arredondado 54"/>
          <p:cNvSpPr/>
          <p:nvPr/>
        </p:nvSpPr>
        <p:spPr>
          <a:xfrm>
            <a:off x="9111347" y="4406974"/>
            <a:ext cx="1298236" cy="21018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Arredondado 55"/>
          <p:cNvSpPr/>
          <p:nvPr/>
        </p:nvSpPr>
        <p:spPr>
          <a:xfrm>
            <a:off x="10713302" y="4401987"/>
            <a:ext cx="1298236" cy="21018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7" name="Imagem 56"/>
          <p:cNvPicPr>
            <a:picLocks noChangeAspect="1"/>
          </p:cNvPicPr>
          <p:nvPr/>
        </p:nvPicPr>
        <p:blipFill>
          <a:blip r:embed="rId10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767615" y="2523966"/>
            <a:ext cx="1180138" cy="1180138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11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520361" y="4901190"/>
            <a:ext cx="1041290" cy="1041290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12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299727" y="5074445"/>
            <a:ext cx="934445" cy="934445"/>
          </a:xfrm>
          <a:prstGeom prst="rect">
            <a:avLst/>
          </a:pr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1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844147" y="5018600"/>
            <a:ext cx="1041907" cy="1041907"/>
          </a:xfrm>
          <a:prstGeom prst="rect">
            <a:avLst/>
          </a:prstGeom>
        </p:spPr>
      </p:pic>
      <p:sp>
        <p:nvSpPr>
          <p:cNvPr id="61" name="Google Shape;427;p21"/>
          <p:cNvSpPr txBox="1"/>
          <p:nvPr/>
        </p:nvSpPr>
        <p:spPr>
          <a:xfrm>
            <a:off x="10589483" y="5625207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424</a:t>
            </a:r>
          </a:p>
        </p:txBody>
      </p:sp>
      <p:sp>
        <p:nvSpPr>
          <p:cNvPr id="62" name="Google Shape;427;p21"/>
          <p:cNvSpPr txBox="1"/>
          <p:nvPr/>
        </p:nvSpPr>
        <p:spPr>
          <a:xfrm>
            <a:off x="8944415" y="5668855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207</a:t>
            </a:r>
          </a:p>
        </p:txBody>
      </p:sp>
      <p:sp>
        <p:nvSpPr>
          <p:cNvPr id="63" name="Google Shape;427;p21"/>
          <p:cNvSpPr txBox="1"/>
          <p:nvPr/>
        </p:nvSpPr>
        <p:spPr>
          <a:xfrm>
            <a:off x="7167829" y="5678955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1.106</a:t>
            </a:r>
            <a:endParaRPr lang="pt-BR" sz="2000" b="1" dirty="0">
              <a:solidFill>
                <a:schemeClr val="accent2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  <p:grpSp>
        <p:nvGrpSpPr>
          <p:cNvPr id="64" name="Agrupar 63"/>
          <p:cNvGrpSpPr/>
          <p:nvPr/>
        </p:nvGrpSpPr>
        <p:grpSpPr>
          <a:xfrm>
            <a:off x="7151762" y="918935"/>
            <a:ext cx="5230373" cy="1150543"/>
            <a:chOff x="7107518" y="3256316"/>
            <a:chExt cx="5230373" cy="1150543"/>
          </a:xfrm>
        </p:grpSpPr>
        <p:sp>
          <p:nvSpPr>
            <p:cNvPr id="65" name="Google Shape;427;p21"/>
            <p:cNvSpPr txBox="1"/>
            <p:nvPr/>
          </p:nvSpPr>
          <p:spPr>
            <a:xfrm>
              <a:off x="7494689" y="3256316"/>
              <a:ext cx="4349746" cy="88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2"/>
                </a:buClr>
                <a:buSzPct val="100000"/>
              </a:pPr>
              <a:r>
                <a:rPr lang="pt-BR" sz="2000" b="1" dirty="0">
                  <a:solidFill>
                    <a:schemeClr val="accent2"/>
                  </a:solidFill>
                  <a:ea typeface="Candara"/>
                  <a:cs typeface="Candara"/>
                  <a:sym typeface="Candara"/>
                </a:rPr>
                <a:t>Editais de Cirurgias Eletivas 2023</a:t>
              </a:r>
            </a:p>
          </p:txBody>
        </p:sp>
        <p:sp>
          <p:nvSpPr>
            <p:cNvPr id="66" name="Google Shape;427;p21"/>
            <p:cNvSpPr txBox="1"/>
            <p:nvPr/>
          </p:nvSpPr>
          <p:spPr>
            <a:xfrm>
              <a:off x="7107518" y="3521758"/>
              <a:ext cx="5230373" cy="88510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lvl="0" algn="ctr">
                <a:lnSpc>
                  <a:spcPct val="90000"/>
                </a:lnSpc>
                <a:buClr>
                  <a:schemeClr val="dk2"/>
                </a:buClr>
                <a:buSzPct val="100000"/>
              </a:pPr>
              <a:r>
                <a:rPr lang="pt-BR" b="1" dirty="0">
                  <a:solidFill>
                    <a:schemeClr val="accent2"/>
                  </a:solidFill>
                  <a:ea typeface="Candara"/>
                  <a:cs typeface="Candara"/>
                  <a:sym typeface="Candara"/>
                </a:rPr>
                <a:t>(complementariedade: 5.499 contratadas)</a:t>
              </a:r>
            </a:p>
          </p:txBody>
        </p:sp>
      </p:grpSp>
      <p:sp>
        <p:nvSpPr>
          <p:cNvPr id="67" name="Google Shape;427;p21"/>
          <p:cNvSpPr txBox="1"/>
          <p:nvPr/>
        </p:nvSpPr>
        <p:spPr>
          <a:xfrm>
            <a:off x="10283625" y="1597760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Urológica</a:t>
            </a: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594017" y="758488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000" dirty="0"/>
              <a:t>Procedimentos Cirúrgicos, 2023</a:t>
            </a:r>
          </a:p>
        </p:txBody>
      </p:sp>
    </p:spTree>
    <p:extLst>
      <p:ext uri="{BB962C8B-B14F-4D97-AF65-F5344CB8AC3E}">
        <p14:creationId xmlns:p14="http://schemas.microsoft.com/office/powerpoint/2010/main" val="67576437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384" name="Google Shape;384;g1ec7bc2585c_0_279"/>
          <p:cNvSpPr txBox="1">
            <a:spLocks noGrp="1"/>
          </p:cNvSpPr>
          <p:nvPr>
            <p:ph type="body" idx="1"/>
          </p:nvPr>
        </p:nvSpPr>
        <p:spPr>
          <a:xfrm>
            <a:off x="836845" y="1581993"/>
            <a:ext cx="105156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</a:pPr>
            <a:r>
              <a:rPr lang="pt-BR" sz="2400" dirty="0"/>
              <a:t>Mais de</a:t>
            </a:r>
            <a:r>
              <a:rPr lang="pt-BR" sz="3600" dirty="0"/>
              <a:t> </a:t>
            </a:r>
            <a:r>
              <a:rPr lang="pt-BR" sz="3600" b="1" dirty="0">
                <a:solidFill>
                  <a:schemeClr val="accent2"/>
                </a:solidFill>
              </a:rPr>
              <a:t>4.000 Equipamentos adquiridos</a:t>
            </a:r>
            <a:r>
              <a:rPr lang="pt-BR" sz="2400" dirty="0"/>
              <a:t>, entre:</a:t>
            </a:r>
            <a:endParaRPr dirty="0"/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Incubadoras: 68</a:t>
            </a:r>
            <a:endParaRPr sz="1800" dirty="0">
              <a:solidFill>
                <a:schemeClr val="tx1"/>
              </a:solidFill>
            </a:endParaRP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Raio-X móveis: 48</a:t>
            </a:r>
            <a:endParaRPr sz="1800" dirty="0">
              <a:solidFill>
                <a:schemeClr val="tx1"/>
              </a:solidFill>
            </a:endParaRP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Ar-condicionado: 409</a:t>
            </a:r>
            <a:endParaRPr sz="1800" dirty="0">
              <a:solidFill>
                <a:schemeClr val="tx1"/>
              </a:solidFill>
            </a:endParaRP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Carrinhos de Anestesia: 64</a:t>
            </a:r>
            <a:endParaRPr sz="1800" dirty="0">
              <a:solidFill>
                <a:schemeClr val="tx1"/>
              </a:solidFill>
            </a:endParaRP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Tomógrafo Odontológico: 1</a:t>
            </a:r>
            <a:endParaRPr sz="1800" dirty="0">
              <a:solidFill>
                <a:schemeClr val="tx1"/>
              </a:solidFill>
            </a:endParaRP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Câmaras Conservadoras: 52</a:t>
            </a:r>
            <a:endParaRPr sz="1800" dirty="0">
              <a:solidFill>
                <a:schemeClr val="tx1"/>
              </a:solidFill>
            </a:endParaRP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Bisturis Elétricos: 54</a:t>
            </a: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/>
              <a:t>Focos Cirúrgicos: 10</a:t>
            </a:r>
          </a:p>
          <a:p>
            <a:pPr marL="742950" indent="-228600">
              <a:lnSpc>
                <a:spcPct val="90000"/>
              </a:lnSpc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Laringoscópios de Fibra ótica: 10</a:t>
            </a:r>
            <a:endParaRPr sz="1800" dirty="0">
              <a:solidFill>
                <a:schemeClr val="tx1"/>
              </a:solidFill>
            </a:endParaRPr>
          </a:p>
          <a:p>
            <a:pPr marL="685800" lvl="1" indent="-762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6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34" y="41719"/>
            <a:ext cx="9106064" cy="1325563"/>
          </a:xfrm>
        </p:spPr>
        <p:txBody>
          <a:bodyPr>
            <a:normAutofit/>
          </a:bodyPr>
          <a:lstStyle/>
          <a:p>
            <a:r>
              <a:rPr lang="pt-BR" dirty="0"/>
              <a:t>AÇÕES E RESULTADOS RELEVANTES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20774" y="2495749"/>
            <a:ext cx="1378310" cy="1378310"/>
          </a:xfrm>
          <a:prstGeom prst="rect">
            <a:avLst/>
          </a:prstGeom>
        </p:spPr>
      </p:pic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094652" y="4340591"/>
            <a:ext cx="1275126" cy="1275126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836859" y="4340591"/>
            <a:ext cx="1275126" cy="1275126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97623" y="2495749"/>
            <a:ext cx="1261844" cy="1261844"/>
          </a:xfrm>
          <a:prstGeom prst="rect">
            <a:avLst/>
          </a:prstGeom>
        </p:spPr>
      </p:pic>
      <p:sp>
        <p:nvSpPr>
          <p:cNvPr id="9" name="CaixaDeTexto 8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6719955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11" name="Google Shape;202;g1ec7bc2585c_0_156"/>
          <p:cNvSpPr txBox="1">
            <a:spLocks noGrp="1"/>
          </p:cNvSpPr>
          <p:nvPr>
            <p:ph type="title"/>
          </p:nvPr>
        </p:nvSpPr>
        <p:spPr>
          <a:xfrm>
            <a:off x="818018" y="1237748"/>
            <a:ext cx="4561378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/>
            <a:r>
              <a:rPr lang="pt-BR" sz="3600" dirty="0"/>
              <a:t>Obras Concluídas</a:t>
            </a:r>
            <a:endParaRPr sz="3600" dirty="0"/>
          </a:p>
        </p:txBody>
      </p:sp>
      <p:sp>
        <p:nvSpPr>
          <p:cNvPr id="12" name="Google Shape;208;g1ec7bc2585c_0_162"/>
          <p:cNvSpPr txBox="1">
            <a:spLocks/>
          </p:cNvSpPr>
          <p:nvPr/>
        </p:nvSpPr>
        <p:spPr>
          <a:xfrm>
            <a:off x="6382966" y="1279548"/>
            <a:ext cx="5552873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Font typeface="Candara"/>
              <a:buNone/>
              <a:defRPr sz="4400" b="1" i="0" u="none" strike="noStrike" cap="none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SzPts val="4400"/>
            </a:pPr>
            <a:r>
              <a:rPr lang="pt-BR" sz="3600" dirty="0"/>
              <a:t>Obras em andamento</a:t>
            </a:r>
          </a:p>
        </p:txBody>
      </p:sp>
      <p:sp>
        <p:nvSpPr>
          <p:cNvPr id="15" name="Google Shape;203;g1ec7bc2585c_0_156"/>
          <p:cNvSpPr txBox="1">
            <a:spLocks/>
          </p:cNvSpPr>
          <p:nvPr/>
        </p:nvSpPr>
        <p:spPr>
          <a:xfrm>
            <a:off x="419909" y="1996052"/>
            <a:ext cx="6079786" cy="41129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>
              <a:lnSpc>
                <a:spcPct val="80000"/>
              </a:lnSpc>
              <a:buClr>
                <a:srgbClr val="1CADE4"/>
              </a:buClr>
              <a:buSzPct val="100000"/>
              <a:buNone/>
            </a:pPr>
            <a:r>
              <a:rPr lang="pt-BR" sz="1900" b="1" dirty="0">
                <a:solidFill>
                  <a:schemeClr val="accent2"/>
                </a:solidFill>
              </a:rPr>
              <a:t>- Hospitais (reformas e revitalizações):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Regional de Planaltina – HRPL (Subestação, Radiologia, cozinha e outros espaços); 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Materno Infantil – HMIB (Bloco Cirúrgico e Bloco Materno);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de Apoio de Brasília – HAB (Revitalização de consultórios, enfermarias e elétrica em geral); 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Regional de Sobradinho – HRS (Pronto-Socorro da Pediatria); 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Regional de Taguatinga – HRT (Oncologia, Telhado); 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Regional de Ceilândia – HRC (Pronto-Socorro da Pediatria e Sala Vermelha);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Regional de </a:t>
            </a:r>
            <a:r>
              <a:rPr lang="pt-BR" sz="1600" dirty="0" err="1">
                <a:solidFill>
                  <a:schemeClr val="tx1"/>
                </a:solidFill>
                <a:latin typeface="+mn-lt"/>
              </a:rPr>
              <a:t>Brazlândia</a:t>
            </a:r>
            <a:r>
              <a:rPr lang="pt-BR" sz="1600" dirty="0">
                <a:solidFill>
                  <a:schemeClr val="tx1"/>
                </a:solidFill>
                <a:latin typeface="+mn-lt"/>
              </a:rPr>
              <a:t> – </a:t>
            </a:r>
            <a:r>
              <a:rPr lang="pt-BR" sz="1600" dirty="0" err="1">
                <a:solidFill>
                  <a:schemeClr val="tx1"/>
                </a:solidFill>
                <a:latin typeface="+mn-lt"/>
              </a:rPr>
              <a:t>HRBz</a:t>
            </a:r>
            <a:r>
              <a:rPr lang="pt-BR" sz="1600" dirty="0">
                <a:solidFill>
                  <a:schemeClr val="tx1"/>
                </a:solidFill>
                <a:latin typeface="+mn-lt"/>
              </a:rPr>
              <a:t> (Pronto-Socorro).</a:t>
            </a:r>
          </a:p>
          <a:p>
            <a:pPr marL="285750" indent="-285750">
              <a:lnSpc>
                <a:spcPct val="80000"/>
              </a:lnSpc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</a:rPr>
              <a:t>Hospital Regional Asa Norte - HRAN (Revitalização do Pronto-Socorro e do Centro Cirúrgico).</a:t>
            </a:r>
          </a:p>
          <a:p>
            <a:pPr indent="-457200">
              <a:buClr>
                <a:srgbClr val="1CADE4"/>
              </a:buClr>
              <a:buSzPct val="100000"/>
              <a:buFont typeface="Wingdings" panose="05000000000000000000" pitchFamily="2" charset="2"/>
              <a:buChar char="ü"/>
            </a:pPr>
            <a:endParaRPr lang="pt-BR" sz="600" dirty="0">
              <a:solidFill>
                <a:schemeClr val="tx1"/>
              </a:solidFill>
            </a:endParaRPr>
          </a:p>
        </p:txBody>
      </p:sp>
      <p:sp>
        <p:nvSpPr>
          <p:cNvPr id="16" name="Google Shape;209;g1ec7bc2585c_0_162"/>
          <p:cNvSpPr txBox="1">
            <a:spLocks noGrp="1"/>
          </p:cNvSpPr>
          <p:nvPr>
            <p:ph type="body" idx="1"/>
          </p:nvPr>
        </p:nvSpPr>
        <p:spPr>
          <a:xfrm>
            <a:off x="6499695" y="1986324"/>
            <a:ext cx="5572331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indent="0">
              <a:lnSpc>
                <a:spcPct val="100000"/>
              </a:lnSpc>
              <a:buClr>
                <a:srgbClr val="1CADE4"/>
              </a:buClr>
              <a:buSzPct val="100000"/>
              <a:buNone/>
            </a:pPr>
            <a:r>
              <a:rPr lang="pt-BR" sz="2100" b="1" dirty="0">
                <a:solidFill>
                  <a:schemeClr val="accent2"/>
                </a:solidFill>
              </a:rPr>
              <a:t>- Hospitais:</a:t>
            </a:r>
          </a:p>
          <a:p>
            <a:pPr marL="285750" indent="-285750"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Hospital Regional de Planaltina – HRPL</a:t>
            </a:r>
            <a:r>
              <a:rPr lang="pt-BR" sz="1700" dirty="0">
                <a:solidFill>
                  <a:schemeClr val="tx1"/>
                </a:solidFill>
                <a:latin typeface="+mn-lt"/>
              </a:rPr>
              <a:t> (Construção do Bloco Auxiliar);</a:t>
            </a:r>
          </a:p>
          <a:p>
            <a:pPr marL="285750" indent="-285750">
              <a:buClr>
                <a:srgbClr val="1CADE4"/>
              </a:buClr>
              <a:buSzPct val="100000"/>
            </a:pPr>
            <a:r>
              <a:rPr lang="pt-BR" sz="1700" dirty="0">
                <a:solidFill>
                  <a:schemeClr val="tx1"/>
                </a:solidFill>
                <a:latin typeface="+mn-lt"/>
              </a:rPr>
              <a:t>Construção do Hospital Oncológico Dr. </a:t>
            </a:r>
            <a:r>
              <a:rPr lang="pt-BR" sz="1700" dirty="0" err="1">
                <a:solidFill>
                  <a:schemeClr val="tx1"/>
                </a:solidFill>
                <a:latin typeface="+mn-lt"/>
              </a:rPr>
              <a:t>Jofran</a:t>
            </a:r>
            <a:r>
              <a:rPr lang="pt-BR" sz="1700" dirty="0">
                <a:solidFill>
                  <a:schemeClr val="tx1"/>
                </a:solidFill>
                <a:latin typeface="+mn-lt"/>
              </a:rPr>
              <a:t> Frejat;</a:t>
            </a:r>
          </a:p>
          <a:p>
            <a:pPr marL="285750" indent="-285750">
              <a:buClr>
                <a:srgbClr val="1CADE4"/>
              </a:buClr>
              <a:buSzPct val="100000"/>
            </a:pPr>
            <a:r>
              <a:rPr lang="pt-BR" sz="1700" dirty="0">
                <a:solidFill>
                  <a:schemeClr val="tx1"/>
                </a:solidFill>
                <a:latin typeface="+mn-lt"/>
              </a:rPr>
              <a:t>Hospital de Apoio de Brasília – H</a:t>
            </a:r>
            <a:r>
              <a:rPr lang="pt-BR" sz="1800" dirty="0">
                <a:solidFill>
                  <a:schemeClr val="tx1"/>
                </a:solidFill>
              </a:rPr>
              <a:t>AB</a:t>
            </a:r>
            <a:r>
              <a:rPr lang="pt-BR" sz="1700" dirty="0">
                <a:solidFill>
                  <a:schemeClr val="tx1"/>
                </a:solidFill>
                <a:latin typeface="+mn-lt"/>
              </a:rPr>
              <a:t> (Revitalizações em geral);</a:t>
            </a:r>
          </a:p>
          <a:p>
            <a:pPr marL="285750" indent="-285750">
              <a:buClr>
                <a:srgbClr val="1CADE4"/>
              </a:buClr>
              <a:buSzPct val="100000"/>
            </a:pPr>
            <a:r>
              <a:rPr lang="pt-BR" sz="1700" dirty="0">
                <a:solidFill>
                  <a:schemeClr val="tx1"/>
                </a:solidFill>
                <a:latin typeface="+mn-lt"/>
              </a:rPr>
              <a:t>Hospital Regional de Sobradinho  </a:t>
            </a:r>
            <a:r>
              <a:rPr lang="pt-BR" sz="1800" dirty="0">
                <a:solidFill>
                  <a:schemeClr val="tx1"/>
                </a:solidFill>
              </a:rPr>
              <a:t>- </a:t>
            </a:r>
            <a:r>
              <a:rPr lang="pt-BR" sz="1700" dirty="0">
                <a:solidFill>
                  <a:schemeClr val="tx1"/>
                </a:solidFill>
                <a:latin typeface="+mn-lt"/>
              </a:rPr>
              <a:t>HRS (Revitalizações em geral);</a:t>
            </a:r>
          </a:p>
          <a:p>
            <a:pPr marL="285750" indent="-285750">
              <a:buClr>
                <a:srgbClr val="1CADE4"/>
              </a:buClr>
              <a:buSzPct val="100000"/>
            </a:pPr>
            <a:r>
              <a:rPr lang="pt-BR" sz="1700" dirty="0">
                <a:solidFill>
                  <a:schemeClr val="tx1"/>
                </a:solidFill>
                <a:latin typeface="+mn-lt"/>
              </a:rPr>
              <a:t>Hospital Regional Leste - HRL (Revitalizações em geral);</a:t>
            </a:r>
          </a:p>
          <a:p>
            <a:pPr marL="285750" indent="-285750">
              <a:buClr>
                <a:srgbClr val="1CADE4"/>
              </a:buClr>
              <a:buSzPct val="100000"/>
            </a:pPr>
            <a:r>
              <a:rPr lang="pt-BR" sz="1800" dirty="0">
                <a:solidFill>
                  <a:schemeClr val="tx1"/>
                </a:solidFill>
              </a:rPr>
              <a:t>Hospital Regional de Ceilândia</a:t>
            </a:r>
            <a:r>
              <a:rPr lang="pt-BR" sz="1700" dirty="0">
                <a:solidFill>
                  <a:schemeClr val="tx1"/>
                </a:solidFill>
                <a:latin typeface="+mn-lt"/>
              </a:rPr>
              <a:t> (Revitalizações em geral).</a:t>
            </a:r>
          </a:p>
          <a:p>
            <a:pPr indent="-457200">
              <a:buClr>
                <a:schemeClr val="accent2">
                  <a:lumMod val="40000"/>
                  <a:lumOff val="60000"/>
                </a:schemeClr>
              </a:buClr>
              <a:buSzPts val="2800"/>
              <a:buFont typeface="Wingdings" panose="05000000000000000000" pitchFamily="2" charset="2"/>
              <a:buChar char="ü"/>
            </a:pPr>
            <a:endParaRPr lang="pt-BR" sz="2000" dirty="0">
              <a:solidFill>
                <a:schemeClr val="tx1"/>
              </a:solidFill>
            </a:endParaRPr>
          </a:p>
          <a:p>
            <a:pPr indent="-457200">
              <a:buClr>
                <a:schemeClr val="accent2">
                  <a:lumMod val="40000"/>
                  <a:lumOff val="60000"/>
                </a:schemeClr>
              </a:buClr>
              <a:buSzPts val="28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/>
              </a:solidFill>
            </a:endParaRPr>
          </a:p>
          <a:p>
            <a:pPr indent="-457200">
              <a:buClr>
                <a:schemeClr val="accent2">
                  <a:lumMod val="40000"/>
                  <a:lumOff val="60000"/>
                </a:schemeClr>
              </a:buClr>
              <a:buSzPts val="28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/>
              </a:solidFill>
            </a:endParaRPr>
          </a:p>
          <a:p>
            <a:pPr marL="0" indent="0">
              <a:buClr>
                <a:schemeClr val="accent2">
                  <a:lumMod val="40000"/>
                  <a:lumOff val="60000"/>
                </a:schemeClr>
              </a:buClr>
              <a:buSzPts val="2800"/>
              <a:buNone/>
            </a:pPr>
            <a:endParaRPr lang="pt-BR" dirty="0">
              <a:solidFill>
                <a:schemeClr val="tx1"/>
              </a:solidFill>
            </a:endParaRPr>
          </a:p>
          <a:p>
            <a:pPr indent="-457200">
              <a:buClr>
                <a:schemeClr val="accent2">
                  <a:lumMod val="40000"/>
                  <a:lumOff val="60000"/>
                </a:schemeClr>
              </a:buClr>
              <a:buSzPts val="2800"/>
              <a:buFont typeface="Wingdings" panose="05000000000000000000" pitchFamily="2" charset="2"/>
              <a:buChar char="ü"/>
            </a:pPr>
            <a:endParaRPr lang="pt-BR" dirty="0">
              <a:solidFill>
                <a:schemeClr val="tx1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lang="pt-BR"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8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sp>
        <p:nvSpPr>
          <p:cNvPr id="9" name="CaixaDeTexto 8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7413089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123951" y="2493033"/>
            <a:ext cx="969645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1. Dados Demográficos e Epidemiológicos</a:t>
            </a:r>
          </a:p>
        </p:txBody>
      </p:sp>
    </p:spTree>
    <p:extLst>
      <p:ext uri="{BB962C8B-B14F-4D97-AF65-F5344CB8AC3E}">
        <p14:creationId xmlns:p14="http://schemas.microsoft.com/office/powerpoint/2010/main" val="233965229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6" name="Google Shape;323;g1ec7bc2585c_0_273"/>
          <p:cNvSpPr txBox="1">
            <a:spLocks noGrp="1"/>
          </p:cNvSpPr>
          <p:nvPr/>
        </p:nvSpPr>
        <p:spPr>
          <a:xfrm>
            <a:off x="549203" y="1250924"/>
            <a:ext cx="10515600" cy="53520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fontScale="92500" lnSpcReduction="2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285750" lvl="0" indent="-285750" algn="just">
              <a:lnSpc>
                <a:spcPct val="170000"/>
              </a:lnSpc>
              <a:spcBef>
                <a:spcPts val="0"/>
              </a:spcBef>
              <a:buClr>
                <a:srgbClr val="1CADE4"/>
              </a:buClr>
              <a:buSzPct val="100000"/>
            </a:pPr>
            <a:r>
              <a:rPr lang="pt-BR" sz="1900" dirty="0">
                <a:solidFill>
                  <a:schemeClr val="tx1"/>
                </a:solidFill>
                <a:latin typeface="+mn-lt"/>
              </a:rPr>
              <a:t>Fortalecimento da </a:t>
            </a:r>
            <a:r>
              <a:rPr lang="pt-BR" sz="19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Rede de DCNT</a:t>
            </a:r>
            <a:r>
              <a:rPr lang="pt-BR" sz="1900" dirty="0">
                <a:solidFill>
                  <a:schemeClr val="tx1"/>
                </a:solidFill>
                <a:latin typeface="+mn-lt"/>
              </a:rPr>
              <a:t>: planos regionais implementados, reuniões periódicas com os Grupos Condutores Regionais para avaliar as ações, ações de prevenção e cuidado do doente crônico.</a:t>
            </a:r>
          </a:p>
          <a:p>
            <a:pPr marL="285750" lvl="0" indent="-285750" algn="just">
              <a:lnSpc>
                <a:spcPct val="170000"/>
              </a:lnSpc>
              <a:spcBef>
                <a:spcPts val="0"/>
              </a:spcBef>
              <a:buClr>
                <a:srgbClr val="1CADE4"/>
              </a:buClr>
              <a:buSzPct val="100000"/>
            </a:pPr>
            <a:r>
              <a:rPr lang="pt-BR" sz="1900" dirty="0">
                <a:solidFill>
                  <a:schemeClr val="tx1"/>
                </a:solidFill>
                <a:latin typeface="+mn-lt"/>
              </a:rPr>
              <a:t>Instituição do Comitê Técnico de Segurança do Paciente - Portaria nº 296, de 1 de Agosto de 2023 e publicação do </a:t>
            </a:r>
            <a:r>
              <a:rPr lang="pt-BR" sz="19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PLANO DISTRITAL DE SEGURANÇA DO PACIENTE</a:t>
            </a:r>
            <a:r>
              <a:rPr lang="pt-BR" sz="1900" dirty="0">
                <a:solidFill>
                  <a:schemeClr val="tx1"/>
                </a:solidFill>
                <a:latin typeface="+mn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1900" dirty="0">
              <a:solidFill>
                <a:schemeClr val="tx1"/>
              </a:solidFill>
              <a:latin typeface="+mn-lt"/>
            </a:endParaRPr>
          </a:p>
          <a:p>
            <a:pPr marL="285750" lvl="0" indent="-285750" algn="just">
              <a:lnSpc>
                <a:spcPct val="170000"/>
              </a:lnSpc>
              <a:spcBef>
                <a:spcPts val="0"/>
              </a:spcBef>
              <a:buClr>
                <a:srgbClr val="1CADE4"/>
              </a:buClr>
              <a:buSzPct val="100000"/>
            </a:pPr>
            <a:r>
              <a:rPr lang="pt-BR" sz="1900" dirty="0">
                <a:solidFill>
                  <a:schemeClr val="tx1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Desenvolvimento de </a:t>
            </a:r>
            <a:r>
              <a:rPr lang="pt-BR" sz="19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Planos de Ação para Saúde:</a:t>
            </a:r>
          </a:p>
          <a:p>
            <a:pPr marL="1200150" lvl="2" indent="-285750" algn="just">
              <a:lnSpc>
                <a:spcPct val="120000"/>
              </a:lnSpc>
              <a:spcBef>
                <a:spcPts val="0"/>
              </a:spcBef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Serviços Cirúrgicos </a:t>
            </a:r>
            <a:r>
              <a:rPr lang="pt-BR" sz="1600" dirty="0">
                <a:solidFill>
                  <a:schemeClr val="tx1"/>
                </a:solidFill>
                <a:latin typeface="+mn-lt"/>
              </a:rPr>
              <a:t>(apresentadas informações do cenário assistencial, capacidade operacional dos serviços)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Cirurgia Pediátrica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Vitrectomia</a:t>
            </a: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– Oftalmologia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Regularização das CONSULTAS e PROCEDIMENTOS na especialidade de CIRURGIA DE CABEÇA E PESCOÇO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Cuidado em rede da criança na sazonalidade de doenças respiratórias 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Terapia Renal Substitutiva </a:t>
            </a:r>
            <a:r>
              <a:rPr lang="pt-BR" sz="1600" dirty="0">
                <a:solidFill>
                  <a:schemeClr val="tx1"/>
                </a:solidFill>
              </a:rPr>
              <a:t>(redução das filas e celeridade no tratamento dos pacientes renais crônicos)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Transporte de paciente da Nefrologia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Mamografia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Tomografia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Ultrassonografia</a:t>
            </a:r>
            <a:r>
              <a:rPr lang="pt-BR" sz="1600" dirty="0">
                <a:solidFill>
                  <a:schemeClr val="tx1"/>
                </a:solidFill>
              </a:rPr>
              <a:t>.</a:t>
            </a:r>
          </a:p>
          <a:p>
            <a:pPr marL="1200150" lvl="2" indent="-285750">
              <a:lnSpc>
                <a:spcPct val="120000"/>
              </a:lnSpc>
              <a:buClr>
                <a:srgbClr val="1CADE4"/>
              </a:buClr>
              <a:buSzPct val="100000"/>
            </a:pP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Programa de </a:t>
            </a:r>
            <a:r>
              <a:rPr lang="pt-BR" sz="1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Oxigenoterapia</a:t>
            </a:r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Domiciliar</a:t>
            </a:r>
            <a:endParaRPr lang="pt-BR" sz="1600" dirty="0">
              <a:solidFill>
                <a:schemeClr val="tx1"/>
              </a:solidFill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6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sp>
        <p:nvSpPr>
          <p:cNvPr id="9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66934" y="41719"/>
            <a:ext cx="9106064" cy="1325563"/>
          </a:xfrm>
        </p:spPr>
        <p:txBody>
          <a:bodyPr>
            <a:normAutofit/>
          </a:bodyPr>
          <a:lstStyle/>
          <a:p>
            <a:r>
              <a:rPr lang="pt-BR" dirty="0"/>
              <a:t>AÇÕES E RESULTADOS RELEVANTES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158368" y="4589405"/>
            <a:ext cx="1597404" cy="1597404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375604177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m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561" name="Google Shape;561;p22"/>
          <p:cNvSpPr txBox="1">
            <a:spLocks noGrp="1"/>
          </p:cNvSpPr>
          <p:nvPr>
            <p:ph type="title"/>
          </p:nvPr>
        </p:nvSpPr>
        <p:spPr>
          <a:xfrm>
            <a:off x="239603" y="1133792"/>
            <a:ext cx="5191863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4400"/>
              <a:buFont typeface="Candara"/>
              <a:buNone/>
            </a:pPr>
            <a:r>
              <a:rPr lang="pt-BR" dirty="0"/>
              <a:t>Cirurgia Intrauterina</a:t>
            </a:r>
            <a:endParaRPr dirty="0"/>
          </a:p>
        </p:txBody>
      </p:sp>
      <p:sp>
        <p:nvSpPr>
          <p:cNvPr id="565" name="Google Shape;565;p22"/>
          <p:cNvSpPr txBox="1"/>
          <p:nvPr/>
        </p:nvSpPr>
        <p:spPr>
          <a:xfrm>
            <a:off x="4073" y="2037046"/>
            <a:ext cx="5186485" cy="33069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15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Saúde do DF realiza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cirurgia inédita de bebê ainda no útero da mãe</a:t>
            </a:r>
            <a:endParaRPr sz="26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15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Parceria entre HMIB e HCB possibilitou a realização da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cirurgia de correção da “espinha bífida”</a:t>
            </a:r>
            <a:endParaRPr sz="26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66" name="Google Shape;566;p2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666995" y="1889000"/>
            <a:ext cx="5890491" cy="390565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 txBox="1">
            <a:spLocks/>
          </p:cNvSpPr>
          <p:nvPr/>
        </p:nvSpPr>
        <p:spPr>
          <a:xfrm>
            <a:off x="1666934" y="41719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/>
              <a:t>AÇÕES E RESULTADOS RELEVANTES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86265779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899362" y="2869979"/>
            <a:ext cx="773129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3.3. Atenção Psicossocial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6E6245D2-7ECB-976D-21CE-2004B99B50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12825" y="2098235"/>
            <a:ext cx="2661529" cy="26615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422011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Imagem 2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44399" y="-453562"/>
            <a:ext cx="11049000" cy="168203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Especializada Psicossocial</a:t>
            </a:r>
            <a:endParaRPr lang="pt-BR" dirty="0"/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3EE40363-4E46-4AC7-7F1D-9E72FD30B66E}"/>
              </a:ext>
            </a:extLst>
          </p:cNvPr>
          <p:cNvSpPr txBox="1"/>
          <p:nvPr/>
        </p:nvSpPr>
        <p:spPr>
          <a:xfrm>
            <a:off x="13742704" y="3262186"/>
            <a:ext cx="6727021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Aumento significativo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"Ações de Redução de Danos”: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2.405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" panose="05000000000000000000" pitchFamily="2" charset="2"/>
              </a:rPr>
              <a:t>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11.127 (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363%)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; 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"Acolhimento Diurno de Paciente em Centro de Atenção Psicossocial”: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7.576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11.592 (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53%)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"Fortalecimento do Protagonismo de Usuários de Centro de Atenção Psicossocial e Seus Familiares”: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4.304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" panose="05000000000000000000" pitchFamily="2" charset="2"/>
              </a:rPr>
              <a:t>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6.135 (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  <a:sym typeface="Wingdings 3" panose="05040102010807070707" pitchFamily="18" charset="2"/>
              </a:rPr>
              <a:t>43%)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47B3961-00CC-EB30-5867-3AEE4023E8D7}"/>
              </a:ext>
            </a:extLst>
          </p:cNvPr>
          <p:cNvSpPr txBox="1"/>
          <p:nvPr/>
        </p:nvSpPr>
        <p:spPr>
          <a:xfrm>
            <a:off x="13742704" y="1095938"/>
            <a:ext cx="6424087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Principais internações: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"Psicose Não-Orgânica Não Especificada"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(158 autorizações)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"Esquizofrenia </a:t>
            </a:r>
            <a:r>
              <a:rPr kumimoji="0" lang="pt-BR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Paranóide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(126 autorizações)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"Transtorno Afetivo Bipolar"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(125 autorizações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Faixas etárias: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20 a 24 anos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(202 autorizações),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25 a 29 anos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(181 autorizações) e </a:t>
            </a: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35 a 39 anos 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(155 autorizações).</a:t>
            </a:r>
          </a:p>
        </p:txBody>
      </p:sp>
      <p:sp>
        <p:nvSpPr>
          <p:cNvPr id="7" name="Retângulo 6"/>
          <p:cNvSpPr/>
          <p:nvPr/>
        </p:nvSpPr>
        <p:spPr>
          <a:xfrm>
            <a:off x="1644399" y="561432"/>
            <a:ext cx="11858625" cy="5693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3100" b="1" dirty="0">
                <a:solidFill>
                  <a:srgbClr val="009DD9"/>
                </a:solidFill>
                <a:ea typeface="+mj-ea"/>
                <a:cs typeface="Segoe UI Light" panose="020B0502040204020203" pitchFamily="34" charset="0"/>
              </a:rPr>
              <a:t>Procedimentos realizados, por forma de organização</a:t>
            </a:r>
            <a:endParaRPr lang="pt-BR" dirty="0"/>
          </a:p>
        </p:txBody>
      </p:sp>
      <p:sp>
        <p:nvSpPr>
          <p:cNvPr id="10" name="Retângulo 9"/>
          <p:cNvSpPr/>
          <p:nvPr/>
        </p:nvSpPr>
        <p:spPr>
          <a:xfrm>
            <a:off x="0" y="6447899"/>
            <a:ext cx="11306175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</a:pPr>
            <a:r>
              <a:rPr lang="pt-BR" sz="1000" b="1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Fonte:</a:t>
            </a:r>
            <a:r>
              <a:rPr lang="pt-BR" sz="1000" dirty="0"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SES/SUPLANS/CCONS/DICS/GEPI. Sistema de Informações Ambulatoriais (SIA) e Sistema de Informações Hospitalares (SIH). Dados de setembro a dezembro de 2022 e setembro a dezembro de 2023. Extraído em 12/02/2024. Dados sujeitos a alterações.</a:t>
            </a:r>
            <a:endParaRPr lang="pt-BR" sz="1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2" name="Imagem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50976" y="1274487"/>
            <a:ext cx="9188524" cy="3549662"/>
          </a:xfrm>
          <a:prstGeom prst="rect">
            <a:avLst/>
          </a:prstGeom>
        </p:spPr>
      </p:pic>
      <p:sp>
        <p:nvSpPr>
          <p:cNvPr id="17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191553" y="4054996"/>
            <a:ext cx="2121251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800" dirty="0"/>
              <a:t>2ª Quadrimestre</a:t>
            </a:r>
          </a:p>
        </p:txBody>
      </p:sp>
      <p:sp>
        <p:nvSpPr>
          <p:cNvPr id="20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191553" y="4919295"/>
            <a:ext cx="2121251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800" dirty="0"/>
              <a:t>3ª Quadrimestre</a:t>
            </a:r>
          </a:p>
        </p:txBody>
      </p:sp>
      <p:sp>
        <p:nvSpPr>
          <p:cNvPr id="22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4297852" y="4424329"/>
            <a:ext cx="4809072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000" b="0" dirty="0">
                <a:solidFill>
                  <a:schemeClr val="tx1"/>
                </a:solidFill>
              </a:rPr>
              <a:t>Comparativo: 2º Q 2023 – 1ª Q 2023	</a:t>
            </a:r>
          </a:p>
        </p:txBody>
      </p:sp>
      <p:sp>
        <p:nvSpPr>
          <p:cNvPr id="23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9160862" y="4424329"/>
            <a:ext cx="4809072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000" b="0" dirty="0">
                <a:solidFill>
                  <a:schemeClr val="tx1"/>
                </a:solidFill>
              </a:rPr>
              <a:t>Comparativo: 2º Q 2023 – 1ª Q 2023	</a:t>
            </a:r>
          </a:p>
        </p:txBody>
      </p:sp>
      <p:sp>
        <p:nvSpPr>
          <p:cNvPr id="24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4297852" y="5313369"/>
            <a:ext cx="4809072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000" b="0" dirty="0">
                <a:solidFill>
                  <a:schemeClr val="tx1"/>
                </a:solidFill>
              </a:rPr>
              <a:t>Comparativo: 3º Q 2023 – 3ª Q 2022	</a:t>
            </a:r>
          </a:p>
        </p:txBody>
      </p:sp>
      <p:sp>
        <p:nvSpPr>
          <p:cNvPr id="25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9160862" y="5311773"/>
            <a:ext cx="4809072" cy="83615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000" b="0" dirty="0">
                <a:solidFill>
                  <a:schemeClr val="tx1"/>
                </a:solidFill>
              </a:rPr>
              <a:t>Comparativo: 3º Q 2023 – 3ª Q 2022	</a:t>
            </a:r>
          </a:p>
        </p:txBody>
      </p:sp>
      <p:sp>
        <p:nvSpPr>
          <p:cNvPr id="26" name="Retângulo Arredondado 25"/>
          <p:cNvSpPr/>
          <p:nvPr/>
        </p:nvSpPr>
        <p:spPr>
          <a:xfrm>
            <a:off x="2050976" y="4989625"/>
            <a:ext cx="4378399" cy="63093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dirty="0">
                <a:solidFill>
                  <a:srgbClr val="000000"/>
                </a:solidFill>
              </a:rPr>
              <a:t>Procedimentos: 101.668 </a:t>
            </a:r>
            <a:r>
              <a:rPr lang="pt-BR" sz="1900" b="1" dirty="0">
                <a:solidFill>
                  <a:prstClr val="black"/>
                </a:solidFill>
                <a:sym typeface="Wingdings 3" panose="05040102010807070707" pitchFamily="18" charset="2"/>
              </a:rPr>
              <a:t>( 36,4%) </a:t>
            </a:r>
          </a:p>
        </p:txBody>
      </p:sp>
      <p:sp>
        <p:nvSpPr>
          <p:cNvPr id="27" name="Retângulo Arredondado 26"/>
          <p:cNvSpPr/>
          <p:nvPr/>
        </p:nvSpPr>
        <p:spPr>
          <a:xfrm>
            <a:off x="6670601" y="4989625"/>
            <a:ext cx="4568899" cy="630937"/>
          </a:xfrm>
          <a:prstGeom prst="roundRect">
            <a:avLst/>
          </a:prstGeom>
          <a:solidFill>
            <a:schemeClr val="accent5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900" dirty="0">
                <a:solidFill>
                  <a:srgbClr val="000000"/>
                </a:solidFill>
              </a:rPr>
              <a:t>Procedimentos: 1.504 </a:t>
            </a:r>
            <a:r>
              <a:rPr lang="pt-BR" sz="1900" b="1" dirty="0">
                <a:solidFill>
                  <a:prstClr val="black"/>
                </a:solidFill>
                <a:sym typeface="Wingdings 3" panose="05040102010807070707" pitchFamily="18" charset="2"/>
              </a:rPr>
              <a:t>( 0,3%) </a:t>
            </a: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068091" y="4448617"/>
            <a:ext cx="2524989" cy="295316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42619" y="4231036"/>
            <a:ext cx="3427261" cy="485408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2804" y="4180847"/>
            <a:ext cx="3647453" cy="354416"/>
          </a:xfrm>
          <a:prstGeom prst="rect">
            <a:avLst/>
          </a:prstGeom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9153" y="4238656"/>
            <a:ext cx="3486148" cy="341775"/>
          </a:xfrm>
          <a:prstGeom prst="rect">
            <a:avLst/>
          </a:prstGeom>
        </p:spPr>
      </p:pic>
      <p:pic>
        <p:nvPicPr>
          <p:cNvPr id="14" name="Imagem 1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4840" y="4293552"/>
            <a:ext cx="3114517" cy="2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5540408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graphicFrame>
        <p:nvGraphicFramePr>
          <p:cNvPr id="3" name="Gráfico 2">
            <a:extLst>
              <a:ext uri="{FF2B5EF4-FFF2-40B4-BE49-F238E27FC236}">
                <a16:creationId xmlns:a16="http://schemas.microsoft.com/office/drawing/2014/main" id="{353E22D0-2A2D-DFE8-988E-E397482E6C9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15244494"/>
              </p:ext>
            </p:extLst>
          </p:nvPr>
        </p:nvGraphicFramePr>
        <p:xfrm>
          <a:off x="6185589" y="2937304"/>
          <a:ext cx="5840656" cy="29462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099394924"/>
              </p:ext>
            </p:extLst>
          </p:nvPr>
        </p:nvGraphicFramePr>
        <p:xfrm>
          <a:off x="488466" y="3013356"/>
          <a:ext cx="5576282" cy="280576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150" y="91909"/>
            <a:ext cx="10515600" cy="1325563"/>
          </a:xfrm>
        </p:spPr>
        <p:txBody>
          <a:bodyPr/>
          <a:lstStyle/>
          <a:p>
            <a:r>
              <a:rPr lang="pt-BR" dirty="0"/>
              <a:t>Indicadores - </a:t>
            </a:r>
            <a:r>
              <a:rPr lang="pt-BR" sz="4400" dirty="0">
                <a:latin typeface="+mj-lt"/>
              </a:rPr>
              <a:t>RAPS – Rede Atenção Psicossocial</a:t>
            </a:r>
            <a:endParaRPr lang="pt-BR" dirty="0"/>
          </a:p>
        </p:txBody>
      </p:sp>
      <p:sp>
        <p:nvSpPr>
          <p:cNvPr id="8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1551174" y="1606018"/>
            <a:ext cx="3578845" cy="90448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9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1487185" y="1532530"/>
            <a:ext cx="3578845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1629723" y="1664919"/>
            <a:ext cx="334842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Cobertura de Centros de Atenção Psicossocial (CAPS)</a:t>
            </a:r>
          </a:p>
        </p:txBody>
      </p:sp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7067939" y="1555170"/>
            <a:ext cx="4075957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7003950" y="1481682"/>
            <a:ext cx="4164196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7188812" y="1632899"/>
            <a:ext cx="395508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Percentual de CAPS que Realizam Ações de Matriciamento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162646" y="2579145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Não Acumulativo</a:t>
            </a:r>
          </a:p>
          <a:p>
            <a:pPr algn="just"/>
            <a:r>
              <a:rPr lang="pt-BR" sz="1050" dirty="0"/>
              <a:t> (por 100.000 habitantes)</a:t>
            </a:r>
            <a:r>
              <a:rPr lang="pt-BR" sz="1050" dirty="0">
                <a:latin typeface="Candara" panose="020E0502030303020204" pitchFamily="34" charset="0"/>
              </a:rPr>
              <a:t> </a:t>
            </a:r>
          </a:p>
        </p:txBody>
      </p:sp>
      <p:sp>
        <p:nvSpPr>
          <p:cNvPr id="18" name="Retângulo 17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6630746" y="2610984"/>
            <a:ext cx="289855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, Não Acumulativo</a:t>
            </a: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8079" y="6520774"/>
            <a:ext cx="1197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  <p:sp>
        <p:nvSpPr>
          <p:cNvPr id="16" name="CaixaDeTexto 15"/>
          <p:cNvSpPr txBox="1"/>
          <p:nvPr/>
        </p:nvSpPr>
        <p:spPr>
          <a:xfrm>
            <a:off x="655595" y="5791664"/>
            <a:ext cx="52836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200" b="1" dirty="0">
                <a:solidFill>
                  <a:schemeClr val="accent4">
                    <a:lumMod val="75000"/>
                  </a:schemeClr>
                </a:solidFill>
              </a:rPr>
              <a:t>Obs.: </a:t>
            </a:r>
            <a:r>
              <a:rPr lang="pt-BR" sz="1200" dirty="0">
                <a:solidFill>
                  <a:schemeClr val="accent4">
                    <a:lumMod val="75000"/>
                  </a:schemeClr>
                </a:solidFill>
              </a:rPr>
              <a:t>Habilitação do CAPS i Taguatinga (Portaria GM/MS nº 1414 de 28 de setembro de 2023) no 3º Q.</a:t>
            </a:r>
          </a:p>
        </p:txBody>
      </p:sp>
    </p:spTree>
    <p:extLst>
      <p:ext uri="{BB962C8B-B14F-4D97-AF65-F5344CB8AC3E}">
        <p14:creationId xmlns:p14="http://schemas.microsoft.com/office/powerpoint/2010/main" val="10707528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9" name="Espaço Reservado para Conteúdo 2">
            <a:extLst>
              <a:ext uri="{FF2B5EF4-FFF2-40B4-BE49-F238E27FC236}">
                <a16:creationId xmlns:a16="http://schemas.microsoft.com/office/drawing/2014/main" id="{84DB05CA-5C2E-25D6-EAAD-8C929B604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9526" y="1694779"/>
            <a:ext cx="10515600" cy="4695319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Edital para 10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Residências Terapêuticas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(100 pacientes)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Habilitação</a:t>
            </a:r>
            <a:r>
              <a:rPr lang="pt-BR" sz="2000" dirty="0">
                <a:ea typeface="Calibri" panose="020F0502020204030204" pitchFamily="34" charset="0"/>
                <a:cs typeface="Times New Roman" panose="02020603050405020304" pitchFamily="18" charset="0"/>
              </a:rPr>
              <a:t> do CAPS i Taguatinga (Portaria GM/MS nº 1414 de 28 de setembro de 2023)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Propostas de habilitação do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CAPS I Brazlândia </a:t>
            </a:r>
            <a:r>
              <a:rPr lang="pt-BR" sz="2000" dirty="0">
                <a:effectLst/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 da mudança de habilitação  do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CAPS Samambaia da modalidade II para III </a:t>
            </a:r>
            <a:r>
              <a:rPr lang="pt-B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em análise pelo MS.</a:t>
            </a: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1800" b="1" dirty="0">
              <a:solidFill>
                <a:schemeClr val="accent2"/>
              </a:solidFill>
              <a:latin typeface="+mj-lt"/>
              <a:ea typeface="+mj-ea"/>
              <a:cs typeface="Segoe UI Light" panose="020B0502040204020203" pitchFamily="34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rPr>
              <a:t>Projetos finalizados para Licitação</a:t>
            </a:r>
            <a:endParaRPr lang="pt-BR" sz="14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CAPS i Recanto das Emas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CAPS III Gama </a:t>
            </a:r>
          </a:p>
        </p:txBody>
      </p:sp>
      <p:sp>
        <p:nvSpPr>
          <p:cNvPr id="6" name="Espaço Reservado para Conteúdo 2">
            <a:extLst>
              <a:ext uri="{FF2B5EF4-FFF2-40B4-BE49-F238E27FC236}">
                <a16:creationId xmlns:a16="http://schemas.microsoft.com/office/drawing/2014/main" id="{84DB05CA-5C2E-25D6-EAAD-8C929B604F60}"/>
              </a:ext>
            </a:extLst>
          </p:cNvPr>
          <p:cNvSpPr txBox="1">
            <a:spLocks/>
          </p:cNvSpPr>
          <p:nvPr/>
        </p:nvSpPr>
        <p:spPr>
          <a:xfrm>
            <a:off x="7606071" y="4547503"/>
            <a:ext cx="3936137" cy="20765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r>
              <a:rPr lang="pt-BR" sz="2400" b="1" dirty="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rPr>
              <a:t>Projetos em finalização</a:t>
            </a:r>
            <a:r>
              <a:rPr lang="pt-BR" sz="2000" dirty="0">
                <a:ea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CAPS i Ceilândia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CAPS AD III Taguatinga </a:t>
            </a:r>
          </a:p>
          <a:p>
            <a:pPr lvl="1"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CAPS AD III Guará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6E6245D2-7ECB-976D-21CE-2004B99B5090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5433653" y="4420384"/>
            <a:ext cx="1756505" cy="1756505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sp>
        <p:nvSpPr>
          <p:cNvPr id="7" name="CaixaDeTexto 6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6189362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692944" y="1827242"/>
            <a:ext cx="88061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3.3. Assistência Farmacêutica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F13E35A3-D56B-F96F-6FB3-FBCD34E450F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62436" y="2750572"/>
            <a:ext cx="4897644" cy="1934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76041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260" y="-17222"/>
            <a:ext cx="11308278" cy="1682039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Produção da Atenção Especializada Farmacêutica - SIA</a:t>
            </a:r>
            <a:endParaRPr lang="pt-BR" dirty="0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1726EF7E-8764-4CAE-315A-787BBF783339}"/>
              </a:ext>
            </a:extLst>
          </p:cNvPr>
          <p:cNvSpPr txBox="1"/>
          <p:nvPr/>
        </p:nvSpPr>
        <p:spPr>
          <a:xfrm>
            <a:off x="53005" y="6338278"/>
            <a:ext cx="117382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pt-BR" sz="1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Fonte: </a:t>
            </a:r>
            <a:r>
              <a:rPr lang="pt-BR" sz="1200" dirty="0">
                <a:solidFill>
                  <a:prstClr val="black"/>
                </a:solidFill>
              </a:rPr>
              <a:t> SES/SUPLANS/CCONS/DICS/GEPI. Sistema de Informações Ambulatoriais (SIA). Dados de setembro a dezembro de 2022 e setembro a dezembro de 2023. Extraído em 12/02/2024. Dados sujeitos a alterações.</a:t>
            </a: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Elipse 5">
            <a:extLst>
              <a:ext uri="{FF2B5EF4-FFF2-40B4-BE49-F238E27FC236}">
                <a16:creationId xmlns:a16="http://schemas.microsoft.com/office/drawing/2014/main" id="{064A19BB-FD84-D983-8E1A-4B5565B5A39D}"/>
              </a:ext>
            </a:extLst>
          </p:cNvPr>
          <p:cNvSpPr/>
          <p:nvPr/>
        </p:nvSpPr>
        <p:spPr>
          <a:xfrm>
            <a:off x="13965785" y="5066843"/>
            <a:ext cx="1584381" cy="1562389"/>
          </a:xfrm>
          <a:prstGeom prst="ellipse">
            <a:avLst/>
          </a:prstGeom>
          <a:solidFill>
            <a:srgbClr val="0B93E7"/>
          </a:solidFill>
          <a:ln w="19050" cap="flat" cmpd="sng">
            <a:solidFill>
              <a:srgbClr val="0B93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Kodchasan" panose="00000500000000000000" pitchFamily="2" charset="-34"/>
              <a:cs typeface="Kodchasan" panose="00000500000000000000" pitchFamily="2" charset="-34"/>
            </a:endParaRPr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C602369B-1176-AD8D-568F-3311C3BC86F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8480" y="5278542"/>
            <a:ext cx="1138990" cy="1138990"/>
          </a:xfrm>
          <a:prstGeom prst="rect">
            <a:avLst/>
          </a:prstGeom>
        </p:spPr>
      </p:pic>
      <p:sp>
        <p:nvSpPr>
          <p:cNvPr id="9" name="Retângulo: Cantos Arredondados 3">
            <a:extLst>
              <a:ext uri="{FF2B5EF4-FFF2-40B4-BE49-F238E27FC236}">
                <a16:creationId xmlns:a16="http://schemas.microsoft.com/office/drawing/2014/main" id="{143DF353-BEE2-8DB9-3495-1CB9DD3A73E9}"/>
              </a:ext>
            </a:extLst>
          </p:cNvPr>
          <p:cNvSpPr/>
          <p:nvPr/>
        </p:nvSpPr>
        <p:spPr>
          <a:xfrm>
            <a:off x="15994743" y="5503746"/>
            <a:ext cx="3429007" cy="688582"/>
          </a:xfrm>
          <a:prstGeom prst="roundRect">
            <a:avLst/>
          </a:prstGeom>
          <a:solidFill>
            <a:srgbClr val="0B93E7"/>
          </a:solidFill>
          <a:ln w="19050" cap="flat" cmpd="sng">
            <a:solidFill>
              <a:srgbClr val="0B93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06 - Medicamentos</a:t>
            </a:r>
          </a:p>
        </p:txBody>
      </p:sp>
      <p:cxnSp>
        <p:nvCxnSpPr>
          <p:cNvPr id="10" name="Conector reto 9">
            <a:extLst>
              <a:ext uri="{FF2B5EF4-FFF2-40B4-BE49-F238E27FC236}">
                <a16:creationId xmlns:a16="http://schemas.microsoft.com/office/drawing/2014/main" id="{0FFAA7DB-F411-B0D4-BB57-0AE6F87C22CA}"/>
              </a:ext>
            </a:extLst>
          </p:cNvPr>
          <p:cNvCxnSpPr>
            <a:cxnSpLocks/>
            <a:stCxn id="6" idx="6"/>
            <a:endCxn id="9" idx="1"/>
          </p:cNvCxnSpPr>
          <p:nvPr/>
        </p:nvCxnSpPr>
        <p:spPr>
          <a:xfrm flipV="1">
            <a:off x="15550166" y="5848037"/>
            <a:ext cx="444577" cy="1"/>
          </a:xfrm>
          <a:prstGeom prst="line">
            <a:avLst/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tângulo: Cantos Arredondados 5">
            <a:extLst>
              <a:ext uri="{FF2B5EF4-FFF2-40B4-BE49-F238E27FC236}">
                <a16:creationId xmlns:a16="http://schemas.microsoft.com/office/drawing/2014/main" id="{A76C6CD9-80BE-EB9D-7DCA-3FD25704CDBC}"/>
              </a:ext>
            </a:extLst>
          </p:cNvPr>
          <p:cNvSpPr/>
          <p:nvPr/>
        </p:nvSpPr>
        <p:spPr>
          <a:xfrm>
            <a:off x="20052976" y="4026167"/>
            <a:ext cx="1898073" cy="688582"/>
          </a:xfrm>
          <a:prstGeom prst="roundRect">
            <a:avLst/>
          </a:prstGeom>
          <a:solidFill>
            <a:srgbClr val="0B93E7"/>
          </a:solidFill>
          <a:ln w="19050" cap="flat" cmpd="sng">
            <a:solidFill>
              <a:srgbClr val="0B93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+mj-lt"/>
                <a:cs typeface="Kodchasan" panose="00000500000000000000" pitchFamily="2" charset="-34"/>
              </a:rPr>
              <a:t>1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º Q 2023</a:t>
            </a:r>
          </a:p>
        </p:txBody>
      </p:sp>
      <p:sp>
        <p:nvSpPr>
          <p:cNvPr id="12" name="Retângulo: Cantos Arredondados 6">
            <a:extLst>
              <a:ext uri="{FF2B5EF4-FFF2-40B4-BE49-F238E27FC236}">
                <a16:creationId xmlns:a16="http://schemas.microsoft.com/office/drawing/2014/main" id="{82758AA0-513F-B8EC-1C88-CC0B4D8F6837}"/>
              </a:ext>
            </a:extLst>
          </p:cNvPr>
          <p:cNvSpPr/>
          <p:nvPr/>
        </p:nvSpPr>
        <p:spPr>
          <a:xfrm>
            <a:off x="21891864" y="3875100"/>
            <a:ext cx="6566060" cy="903851"/>
          </a:xfrm>
          <a:prstGeom prst="roundRect">
            <a:avLst/>
          </a:prstGeom>
          <a:solidFill>
            <a:srgbClr val="C0E5FC"/>
          </a:solidFill>
          <a:ln>
            <a:solidFill>
              <a:srgbClr val="C0E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Procedimentos: </a:t>
            </a:r>
            <a:r>
              <a:rPr lang="pt-BR" sz="2400" dirty="0">
                <a:solidFill>
                  <a:prstClr val="black"/>
                </a:solidFill>
                <a:latin typeface="+mj-lt"/>
                <a:cs typeface="Kodchasan" panose="00000500000000000000" pitchFamily="2" charset="-34"/>
              </a:rPr>
              <a:t>6.026.329</a:t>
            </a:r>
          </a:p>
          <a:p>
            <a:pPr lvl="0">
              <a:defRPr/>
            </a:pPr>
            <a:r>
              <a:rPr lang="pt-BR" sz="2400" dirty="0">
                <a:solidFill>
                  <a:prstClr val="black"/>
                </a:solidFill>
                <a:latin typeface="+mj-lt"/>
                <a:cs typeface="Kodchasan" panose="00000500000000000000" pitchFamily="2" charset="-34"/>
              </a:rPr>
              <a:t>Faturamento</a:t>
            </a: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: R$ </a:t>
            </a:r>
            <a:r>
              <a:rPr lang="pt-BR" sz="2400" dirty="0">
                <a:solidFill>
                  <a:prstClr val="black"/>
                </a:solidFill>
                <a:latin typeface="+mj-lt"/>
                <a:cs typeface="Kodchasan" panose="00000500000000000000" pitchFamily="2" charset="-34"/>
              </a:rPr>
              <a:t>3.085.496</a:t>
            </a:r>
            <a:endParaRPr kumimoji="0" lang="pt-BR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Kodchasan" panose="00000500000000000000" pitchFamily="2" charset="-34"/>
            </a:endParaRPr>
          </a:p>
        </p:txBody>
      </p:sp>
      <p:cxnSp>
        <p:nvCxnSpPr>
          <p:cNvPr id="13" name="Conector: Angulado 7">
            <a:extLst>
              <a:ext uri="{FF2B5EF4-FFF2-40B4-BE49-F238E27FC236}">
                <a16:creationId xmlns:a16="http://schemas.microsoft.com/office/drawing/2014/main" id="{A11B48C4-269C-584A-6B4A-B6EB558BB1E4}"/>
              </a:ext>
            </a:extLst>
          </p:cNvPr>
          <p:cNvCxnSpPr>
            <a:cxnSpLocks/>
            <a:stCxn id="9" idx="3"/>
            <a:endCxn id="11" idx="1"/>
          </p:cNvCxnSpPr>
          <p:nvPr/>
        </p:nvCxnSpPr>
        <p:spPr>
          <a:xfrm flipV="1">
            <a:off x="19423750" y="4370458"/>
            <a:ext cx="629226" cy="1477579"/>
          </a:xfrm>
          <a:prstGeom prst="bentConnector3">
            <a:avLst/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tângulo: Cantos Arredondados 8">
            <a:extLst>
              <a:ext uri="{FF2B5EF4-FFF2-40B4-BE49-F238E27FC236}">
                <a16:creationId xmlns:a16="http://schemas.microsoft.com/office/drawing/2014/main" id="{16E147F4-9956-2E7F-3776-42BD7AB6F5FF}"/>
              </a:ext>
            </a:extLst>
          </p:cNvPr>
          <p:cNvSpPr/>
          <p:nvPr/>
        </p:nvSpPr>
        <p:spPr>
          <a:xfrm>
            <a:off x="20052977" y="5503746"/>
            <a:ext cx="1898072" cy="688582"/>
          </a:xfrm>
          <a:prstGeom prst="roundRect">
            <a:avLst/>
          </a:prstGeom>
          <a:solidFill>
            <a:srgbClr val="0B93E7"/>
          </a:solidFill>
          <a:ln w="19050" cap="flat" cmpd="sng">
            <a:solidFill>
              <a:srgbClr val="0B93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+mj-lt"/>
                <a:cs typeface="Kodchasan" panose="00000500000000000000" pitchFamily="2" charset="-34"/>
              </a:rPr>
              <a:t>2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º Q 2023</a:t>
            </a:r>
          </a:p>
        </p:txBody>
      </p:sp>
      <p:sp>
        <p:nvSpPr>
          <p:cNvPr id="15" name="Retângulo: Cantos Arredondados 9">
            <a:extLst>
              <a:ext uri="{FF2B5EF4-FFF2-40B4-BE49-F238E27FC236}">
                <a16:creationId xmlns:a16="http://schemas.microsoft.com/office/drawing/2014/main" id="{2DD8B34E-EAE9-8DA0-E53F-BE8A9B3D4BA9}"/>
              </a:ext>
            </a:extLst>
          </p:cNvPr>
          <p:cNvSpPr/>
          <p:nvPr/>
        </p:nvSpPr>
        <p:spPr>
          <a:xfrm>
            <a:off x="21891864" y="5400700"/>
            <a:ext cx="6566060" cy="903851"/>
          </a:xfrm>
          <a:prstGeom prst="roundRect">
            <a:avLst/>
          </a:prstGeom>
          <a:solidFill>
            <a:srgbClr val="C0E5FC"/>
          </a:solidFill>
          <a:ln>
            <a:solidFill>
              <a:srgbClr val="C0E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Procedimentos: </a:t>
            </a:r>
            <a:r>
              <a:rPr lang="pt-BR" sz="2400" dirty="0">
                <a:solidFill>
                  <a:prstClr val="black"/>
                </a:solidFill>
                <a:cs typeface="Kodchasan" panose="00000500000000000000" pitchFamily="2" charset="-34"/>
              </a:rPr>
              <a:t>8.134.072 </a:t>
            </a:r>
            <a:endParaRPr lang="pt-BR" sz="2400" dirty="0">
              <a:ln>
                <a:solidFill>
                  <a:srgbClr val="FF0000"/>
                </a:solidFill>
              </a:ln>
              <a:solidFill>
                <a:srgbClr val="FF0000"/>
              </a:solidFill>
              <a:cs typeface="Kodchasan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Faturamento: R$ 4.701.369,54 </a:t>
            </a:r>
            <a:endParaRPr kumimoji="0" lang="pt-BR" sz="2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Kodchasan" panose="00000500000000000000" pitchFamily="2" charset="-34"/>
            </a:endParaRPr>
          </a:p>
        </p:txBody>
      </p:sp>
      <p:cxnSp>
        <p:nvCxnSpPr>
          <p:cNvPr id="16" name="Conector: Angulado 10">
            <a:extLst>
              <a:ext uri="{FF2B5EF4-FFF2-40B4-BE49-F238E27FC236}">
                <a16:creationId xmlns:a16="http://schemas.microsoft.com/office/drawing/2014/main" id="{8ED29DD8-0C9B-6286-DE22-18424802C697}"/>
              </a:ext>
            </a:extLst>
          </p:cNvPr>
          <p:cNvCxnSpPr>
            <a:cxnSpLocks/>
            <a:endCxn id="14" idx="1"/>
          </p:cNvCxnSpPr>
          <p:nvPr/>
        </p:nvCxnSpPr>
        <p:spPr>
          <a:xfrm flipV="1">
            <a:off x="19735802" y="5848037"/>
            <a:ext cx="317175" cy="1"/>
          </a:xfrm>
          <a:prstGeom prst="bentConnector3">
            <a:avLst>
              <a:gd name="adj1" fmla="val 50000"/>
            </a:avLst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tângulo: Cantos Arredondados 8">
            <a:extLst>
              <a:ext uri="{FF2B5EF4-FFF2-40B4-BE49-F238E27FC236}">
                <a16:creationId xmlns:a16="http://schemas.microsoft.com/office/drawing/2014/main" id="{16E147F4-9956-2E7F-3776-42BD7AB6F5FF}"/>
              </a:ext>
            </a:extLst>
          </p:cNvPr>
          <p:cNvSpPr/>
          <p:nvPr/>
        </p:nvSpPr>
        <p:spPr>
          <a:xfrm>
            <a:off x="20052976" y="6986420"/>
            <a:ext cx="1898072" cy="688582"/>
          </a:xfrm>
          <a:prstGeom prst="roundRect">
            <a:avLst/>
          </a:prstGeom>
          <a:solidFill>
            <a:srgbClr val="0B93E7"/>
          </a:solidFill>
          <a:ln w="19050" cap="flat" cmpd="sng">
            <a:solidFill>
              <a:srgbClr val="0B93E7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240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latin typeface="+mj-lt"/>
                <a:cs typeface="Kodchasan" panose="00000500000000000000" pitchFamily="2" charset="-34"/>
              </a:rPr>
              <a:t>3</a:t>
            </a:r>
            <a:r>
              <a:rPr kumimoji="0" lang="pt-BR" sz="2400" b="0" i="0" u="none" strike="noStrike" kern="1200" cap="none" spc="0" normalizeH="0" baseline="0" noProof="0" dirty="0">
                <a:ln>
                  <a:solidFill>
                    <a:prstClr val="white"/>
                  </a:solidFill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º Q 2023</a:t>
            </a:r>
          </a:p>
        </p:txBody>
      </p:sp>
      <p:sp>
        <p:nvSpPr>
          <p:cNvPr id="19" name="Retângulo: Cantos Arredondados 9">
            <a:extLst>
              <a:ext uri="{FF2B5EF4-FFF2-40B4-BE49-F238E27FC236}">
                <a16:creationId xmlns:a16="http://schemas.microsoft.com/office/drawing/2014/main" id="{2DD8B34E-EAE9-8DA0-E53F-BE8A9B3D4BA9}"/>
              </a:ext>
            </a:extLst>
          </p:cNvPr>
          <p:cNvSpPr/>
          <p:nvPr/>
        </p:nvSpPr>
        <p:spPr>
          <a:xfrm>
            <a:off x="21891863" y="6883374"/>
            <a:ext cx="6566060" cy="903851"/>
          </a:xfrm>
          <a:prstGeom prst="roundRect">
            <a:avLst/>
          </a:prstGeom>
          <a:solidFill>
            <a:srgbClr val="C0E5FC"/>
          </a:solidFill>
          <a:ln>
            <a:solidFill>
              <a:srgbClr val="C0E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Procedimentos: 8.062.356 </a:t>
            </a:r>
            <a:endParaRPr kumimoji="0" lang="pt-BR" sz="2400" b="0" i="0" u="none" strike="noStrike" kern="1200" cap="none" spc="0" normalizeH="0" baseline="0" noProof="0" dirty="0">
              <a:ln>
                <a:solidFill>
                  <a:srgbClr val="FF0000"/>
                </a:solidFill>
              </a:ln>
              <a:solidFill>
                <a:srgbClr val="FF0000"/>
              </a:solidFill>
              <a:effectLst/>
              <a:uLnTx/>
              <a:uFillTx/>
              <a:latin typeface="+mj-lt"/>
              <a:cs typeface="Kodchasan" panose="00000500000000000000" pitchFamily="2" charset="-34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cs typeface="Kodchasan" panose="00000500000000000000" pitchFamily="2" charset="-34"/>
              </a:rPr>
              <a:t>Faturamento: R$ 3.641.552,30   </a:t>
            </a:r>
            <a:endParaRPr kumimoji="0" lang="pt-BR" sz="2400" b="0" i="0" u="none" strike="noStrike" kern="1200" cap="none" spc="0" normalizeH="0" baseline="0" noProof="0" dirty="0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  <a:effectLst/>
              <a:uLnTx/>
              <a:uFillTx/>
              <a:latin typeface="+mj-lt"/>
              <a:cs typeface="Kodchasan" panose="00000500000000000000" pitchFamily="2" charset="-34"/>
            </a:endParaRPr>
          </a:p>
        </p:txBody>
      </p:sp>
      <p:cxnSp>
        <p:nvCxnSpPr>
          <p:cNvPr id="20" name="Conector: Angulado 10">
            <a:extLst>
              <a:ext uri="{FF2B5EF4-FFF2-40B4-BE49-F238E27FC236}">
                <a16:creationId xmlns:a16="http://schemas.microsoft.com/office/drawing/2014/main" id="{8ED29DD8-0C9B-6286-DE22-18424802C697}"/>
              </a:ext>
            </a:extLst>
          </p:cNvPr>
          <p:cNvCxnSpPr>
            <a:cxnSpLocks/>
            <a:endCxn id="18" idx="1"/>
          </p:cNvCxnSpPr>
          <p:nvPr/>
        </p:nvCxnSpPr>
        <p:spPr>
          <a:xfrm rot="16200000" flipH="1">
            <a:off x="19153053" y="6430788"/>
            <a:ext cx="1482672" cy="317173"/>
          </a:xfrm>
          <a:prstGeom prst="bentConnector2">
            <a:avLst/>
          </a:prstGeom>
          <a:ln w="47625" cap="rnd">
            <a:round/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agem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7717" y="1600791"/>
            <a:ext cx="11219680" cy="3112648"/>
          </a:xfrm>
          <a:prstGeom prst="rect">
            <a:avLst/>
          </a:prstGeom>
        </p:spPr>
      </p:pic>
      <p:sp>
        <p:nvSpPr>
          <p:cNvPr id="2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4619570" y="5270709"/>
            <a:ext cx="2815974" cy="711799"/>
          </a:xfrm>
          <a:prstGeom prst="roundRect">
            <a:avLst>
              <a:gd name="adj" fmla="val 50000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</a:rPr>
              <a:t>Procedimentos:</a:t>
            </a:r>
            <a:r>
              <a:rPr lang="pt-BR" sz="1400" dirty="0"/>
              <a:t> </a:t>
            </a:r>
            <a:r>
              <a:rPr lang="pt-BR" sz="1400" b="1" dirty="0">
                <a:solidFill>
                  <a:srgbClr val="000000"/>
                </a:solidFill>
                <a:latin typeface="+mj-lt"/>
              </a:rPr>
              <a:t>21.249.495</a:t>
            </a:r>
          </a:p>
          <a:p>
            <a:pPr algn="ctr"/>
            <a:r>
              <a:rPr lang="pt-BR" sz="1400" dirty="0">
                <a:solidFill>
                  <a:srgbClr val="000000"/>
                </a:solidFill>
              </a:rPr>
              <a:t>Faturamento: </a:t>
            </a:r>
            <a:r>
              <a:rPr lang="pt-BR" sz="1400" b="1" dirty="0">
                <a:solidFill>
                  <a:srgbClr val="000000"/>
                </a:solidFill>
              </a:rPr>
              <a:t>R$10.953.890,03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5716011" y="4857280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2022</a:t>
            </a:r>
          </a:p>
        </p:txBody>
      </p:sp>
      <p:sp>
        <p:nvSpPr>
          <p:cNvPr id="25" name="Seta para Cima 24"/>
          <p:cNvSpPr/>
          <p:nvPr/>
        </p:nvSpPr>
        <p:spPr>
          <a:xfrm>
            <a:off x="7781097" y="5393238"/>
            <a:ext cx="252000" cy="396000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6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8087823" y="4939235"/>
            <a:ext cx="10414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4%</a:t>
            </a:r>
          </a:p>
        </p:txBody>
      </p:sp>
      <p:sp>
        <p:nvSpPr>
          <p:cNvPr id="27" name="Retângulo: Cantos Arredondados 9">
            <a:extLst>
              <a:ext uri="{FF2B5EF4-FFF2-40B4-BE49-F238E27FC236}">
                <a16:creationId xmlns:a16="http://schemas.microsoft.com/office/drawing/2014/main" id="{2DD8B34E-EAE9-8DA0-E53F-BE8A9B3D4BA9}"/>
              </a:ext>
            </a:extLst>
          </p:cNvPr>
          <p:cNvSpPr/>
          <p:nvPr/>
        </p:nvSpPr>
        <p:spPr>
          <a:xfrm>
            <a:off x="8976070" y="5264908"/>
            <a:ext cx="2815200" cy="712800"/>
          </a:xfrm>
          <a:prstGeom prst="roundRect">
            <a:avLst/>
          </a:prstGeom>
          <a:solidFill>
            <a:srgbClr val="C0E5FC"/>
          </a:solidFill>
          <a:ln>
            <a:solidFill>
              <a:srgbClr val="C0E5F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dirty="0">
                <a:solidFill>
                  <a:srgbClr val="000000"/>
                </a:solidFill>
              </a:rPr>
              <a:t>Procedimentos:</a:t>
            </a:r>
            <a:r>
              <a:rPr lang="pt-BR" sz="1400" dirty="0"/>
              <a:t> </a:t>
            </a:r>
            <a:r>
              <a:rPr lang="pt-BR" sz="1400" b="1" dirty="0">
                <a:solidFill>
                  <a:srgbClr val="000000"/>
                </a:solidFill>
              </a:rPr>
              <a:t>22.222.757</a:t>
            </a:r>
          </a:p>
          <a:p>
            <a:pPr algn="ctr"/>
            <a:r>
              <a:rPr lang="pt-BR" sz="1400" dirty="0">
                <a:solidFill>
                  <a:srgbClr val="000000"/>
                </a:solidFill>
              </a:rPr>
              <a:t>Faturamento: </a:t>
            </a:r>
            <a:r>
              <a:rPr lang="pt-BR" sz="1400" b="1" dirty="0">
                <a:solidFill>
                  <a:srgbClr val="000000"/>
                </a:solidFill>
              </a:rPr>
              <a:t>R$11.428.417,53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10186494" y="4899957"/>
            <a:ext cx="97434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2023</a:t>
            </a:r>
          </a:p>
        </p:txBody>
      </p:sp>
    </p:spTree>
    <p:extLst>
      <p:ext uri="{BB962C8B-B14F-4D97-AF65-F5344CB8AC3E}">
        <p14:creationId xmlns:p14="http://schemas.microsoft.com/office/powerpoint/2010/main" val="58592874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18612" y="-16920"/>
            <a:ext cx="10515600" cy="1325563"/>
          </a:xfrm>
        </p:spPr>
        <p:txBody>
          <a:bodyPr/>
          <a:lstStyle/>
          <a:p>
            <a:r>
              <a:rPr lang="pt-BR" dirty="0"/>
              <a:t>Indicadores Assistência Farmacêutica</a:t>
            </a:r>
          </a:p>
        </p:txBody>
      </p:sp>
      <p:sp>
        <p:nvSpPr>
          <p:cNvPr id="8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1208344" y="1789051"/>
            <a:ext cx="4122057" cy="90448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9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1148813" y="1752049"/>
            <a:ext cx="4122057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1162123" y="1884438"/>
            <a:ext cx="4020864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Percentual de Leitos Hospitalares com Dose Individualizada</a:t>
            </a:r>
          </a:p>
        </p:txBody>
      </p:sp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6843827" y="1736256"/>
            <a:ext cx="4608572" cy="983281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6816881" y="1709781"/>
            <a:ext cx="4608572" cy="9832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6876412" y="1886876"/>
            <a:ext cx="4602932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Percentual de  Medicamentos Padronizados com Estoque Disponível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30EC434-C96D-91B0-004E-BF0C22A2BAB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543995152"/>
              </p:ext>
            </p:extLst>
          </p:nvPr>
        </p:nvGraphicFramePr>
        <p:xfrm>
          <a:off x="6096000" y="3147150"/>
          <a:ext cx="5454733" cy="299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6" name="Gráfico 5">
            <a:extLst>
              <a:ext uri="{FF2B5EF4-FFF2-40B4-BE49-F238E27FC236}">
                <a16:creationId xmlns:a16="http://schemas.microsoft.com/office/drawing/2014/main" id="{F73305B6-D52C-94A6-8720-3DEACBE63223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41356120"/>
              </p:ext>
            </p:extLst>
          </p:nvPr>
        </p:nvGraphicFramePr>
        <p:xfrm>
          <a:off x="328921" y="3054823"/>
          <a:ext cx="5372902" cy="31223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9" name="Retângulo 18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6692589" y="2826203"/>
            <a:ext cx="29466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 , Não Acumulativo 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63600" y="2784048"/>
            <a:ext cx="29177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Não Acumulativo 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-8709" y="6514206"/>
            <a:ext cx="12192000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19/02/2024. A fonte de dados e metodologia de cálculo de cada indicador está disponível em sua respectiva Ficha de Qualificação do Indicador.  </a:t>
            </a:r>
          </a:p>
        </p:txBody>
      </p:sp>
    </p:spTree>
    <p:extLst>
      <p:ext uri="{BB962C8B-B14F-4D97-AF65-F5344CB8AC3E}">
        <p14:creationId xmlns:p14="http://schemas.microsoft.com/office/powerpoint/2010/main" val="255084317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B05CA-5C2E-25D6-EAAD-8C929B604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14400" y="1775536"/>
            <a:ext cx="10515600" cy="4045116"/>
          </a:xfrm>
        </p:spPr>
        <p:txBody>
          <a:bodyPr>
            <a:norm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onclusão de reformas das 3 Farmácias de Alto Custo: 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Núcleo de Farmácia do Componente Especializado na Asa Sul (Jul/2023): </a:t>
            </a:r>
            <a:r>
              <a:rPr lang="pt-BR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melhoria no hall de espera dos pacientes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Núcleo de Farmácia do Componente Especializado do Gama: </a:t>
            </a:r>
            <a:r>
              <a:rPr lang="pt-BR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Consultório Farmacêutico e 3 guichês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pt-BR" sz="20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Núcleo de Farmácia do Componente Especializado de Ceilândia (</a:t>
            </a:r>
            <a:r>
              <a:rPr lang="pt-BR" sz="20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mai</a:t>
            </a:r>
            <a:r>
              <a:rPr lang="pt-BR" sz="20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/2023): </a:t>
            </a:r>
            <a:r>
              <a:rPr lang="pt-BR" sz="2000" dirty="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revitalização,   troca e confecção de novos guichês; construção de salas para administrativo e chefia, e espaço para o Programa de Medicamento em Casa; estações de trabalho interno e troca de toda a iluminação externa</a:t>
            </a:r>
            <a:r>
              <a:rPr lang="pt-BR" sz="2000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pt-BR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lnSpc>
                <a:spcPct val="107000"/>
              </a:lnSpc>
              <a:spcAft>
                <a:spcPts val="800"/>
              </a:spcAft>
              <a:buNone/>
            </a:pPr>
            <a:endParaRPr lang="pt-BR" sz="2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pt-BR" sz="1800" dirty="0">
              <a:latin typeface="+mj-lt"/>
            </a:endParaRP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sp>
        <p:nvSpPr>
          <p:cNvPr id="5" name="CaixaDeTexto 4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26108648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m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386D92E2-1E8A-18C3-BFB6-A2B82C1421E9}"/>
              </a:ext>
            </a:extLst>
          </p:cNvPr>
          <p:cNvSpPr txBox="1">
            <a:spLocks/>
          </p:cNvSpPr>
          <p:nvPr/>
        </p:nvSpPr>
        <p:spPr>
          <a:xfrm>
            <a:off x="1070700" y="30736"/>
            <a:ext cx="429829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dirty="0"/>
              <a:t>População</a:t>
            </a:r>
          </a:p>
        </p:txBody>
      </p:sp>
      <p:sp>
        <p:nvSpPr>
          <p:cNvPr id="4" name="Google Shape;784;p32">
            <a:extLst>
              <a:ext uri="{FF2B5EF4-FFF2-40B4-BE49-F238E27FC236}">
                <a16:creationId xmlns:a16="http://schemas.microsoft.com/office/drawing/2014/main" id="{84E7A993-2B6F-6593-3D59-C46D2F65F089}"/>
              </a:ext>
            </a:extLst>
          </p:cNvPr>
          <p:cNvSpPr/>
          <p:nvPr/>
        </p:nvSpPr>
        <p:spPr>
          <a:xfrm>
            <a:off x="8938470" y="912510"/>
            <a:ext cx="2411431" cy="101317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1400" b="1" dirty="0"/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D24AC0BB-65E3-B5D8-527F-BC10157BCAF4}"/>
              </a:ext>
            </a:extLst>
          </p:cNvPr>
          <p:cNvSpPr txBox="1"/>
          <p:nvPr/>
        </p:nvSpPr>
        <p:spPr>
          <a:xfrm>
            <a:off x="9006560" y="939830"/>
            <a:ext cx="2287682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RIDE:</a:t>
            </a:r>
          </a:p>
          <a:p>
            <a:r>
              <a:rPr lang="pt-BR" sz="1200" b="1" dirty="0"/>
              <a:t>33 municípios + DF </a:t>
            </a:r>
          </a:p>
          <a:p>
            <a:r>
              <a:rPr lang="pt-BR" sz="1200" dirty="0"/>
              <a:t>Área: 94.514,563 km²</a:t>
            </a:r>
          </a:p>
          <a:p>
            <a:r>
              <a:rPr lang="pt-BR" sz="1200" dirty="0"/>
              <a:t>População: 4.758.469 hab.</a:t>
            </a:r>
            <a:r>
              <a:rPr lang="pt-BR" sz="1200" baseline="30000" dirty="0"/>
              <a:t>*</a:t>
            </a:r>
          </a:p>
        </p:txBody>
      </p:sp>
      <p:sp>
        <p:nvSpPr>
          <p:cNvPr id="5" name="Google Shape;786;p32">
            <a:extLst>
              <a:ext uri="{FF2B5EF4-FFF2-40B4-BE49-F238E27FC236}">
                <a16:creationId xmlns:a16="http://schemas.microsoft.com/office/drawing/2014/main" id="{3FE27D3B-DD96-8CF5-8F69-E2951AE6B96D}"/>
              </a:ext>
            </a:extLst>
          </p:cNvPr>
          <p:cNvSpPr/>
          <p:nvPr/>
        </p:nvSpPr>
        <p:spPr>
          <a:xfrm>
            <a:off x="9006560" y="968312"/>
            <a:ext cx="2377285" cy="9848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05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" name="Google Shape;784;p32">
            <a:extLst>
              <a:ext uri="{FF2B5EF4-FFF2-40B4-BE49-F238E27FC236}">
                <a16:creationId xmlns:a16="http://schemas.microsoft.com/office/drawing/2014/main" id="{42E17411-B1EE-BA3F-32FE-009EAD31F8F8}"/>
              </a:ext>
            </a:extLst>
          </p:cNvPr>
          <p:cNvSpPr/>
          <p:nvPr/>
        </p:nvSpPr>
        <p:spPr>
          <a:xfrm>
            <a:off x="5891155" y="925763"/>
            <a:ext cx="2629374" cy="944962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b="1" dirty="0"/>
          </a:p>
        </p:txBody>
      </p:sp>
      <p:sp>
        <p:nvSpPr>
          <p:cNvPr id="7" name="Google Shape;786;p32">
            <a:extLst>
              <a:ext uri="{FF2B5EF4-FFF2-40B4-BE49-F238E27FC236}">
                <a16:creationId xmlns:a16="http://schemas.microsoft.com/office/drawing/2014/main" id="{4AE39DAE-2502-8FF9-2A53-1997D845DAF8}"/>
              </a:ext>
            </a:extLst>
          </p:cNvPr>
          <p:cNvSpPr/>
          <p:nvPr/>
        </p:nvSpPr>
        <p:spPr>
          <a:xfrm>
            <a:off x="5920955" y="987719"/>
            <a:ext cx="2628000" cy="925736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5398CDB1-6C31-2ACF-D7AA-37251704DEC1}"/>
              </a:ext>
            </a:extLst>
          </p:cNvPr>
          <p:cNvSpPr txBox="1"/>
          <p:nvPr/>
        </p:nvSpPr>
        <p:spPr>
          <a:xfrm>
            <a:off x="5910091" y="1034861"/>
            <a:ext cx="299857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400" b="1" dirty="0"/>
              <a:t>RIDE (exceto DF):</a:t>
            </a:r>
          </a:p>
          <a:p>
            <a:r>
              <a:rPr lang="pt-BR" sz="1400" dirty="0"/>
              <a:t>Área: 88.753,779 km² (</a:t>
            </a:r>
            <a:r>
              <a:rPr lang="pt-BR" sz="1400" b="1" dirty="0"/>
              <a:t>94%</a:t>
            </a:r>
            <a:r>
              <a:rPr lang="pt-BR" sz="1400" dirty="0"/>
              <a:t>)</a:t>
            </a:r>
          </a:p>
          <a:p>
            <a:r>
              <a:rPr lang="pt-BR" sz="1400" dirty="0"/>
              <a:t> População: 1.664.114 hab.(</a:t>
            </a:r>
            <a:r>
              <a:rPr lang="pt-BR" sz="1400" b="1" dirty="0"/>
              <a:t>35%</a:t>
            </a:r>
            <a:r>
              <a:rPr lang="pt-BR" sz="1400" dirty="0"/>
              <a:t>)</a:t>
            </a:r>
            <a:r>
              <a:rPr lang="pt-BR" sz="1400" baseline="30000" dirty="0"/>
              <a:t>*</a:t>
            </a:r>
          </a:p>
        </p:txBody>
      </p:sp>
      <p:sp>
        <p:nvSpPr>
          <p:cNvPr id="22" name="Retângulo 21">
            <a:extLst>
              <a:ext uri="{FF2B5EF4-FFF2-40B4-BE49-F238E27FC236}">
                <a16:creationId xmlns:a16="http://schemas.microsoft.com/office/drawing/2014/main" id="{4ADA167E-2D7B-CCD0-D1CA-8C13B271BA3D}"/>
              </a:ext>
            </a:extLst>
          </p:cNvPr>
          <p:cNvSpPr/>
          <p:nvPr/>
        </p:nvSpPr>
        <p:spPr>
          <a:xfrm>
            <a:off x="2709" y="6360110"/>
            <a:ext cx="12041245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1.</a:t>
            </a:r>
            <a:r>
              <a:rPr lang="pt-BR" sz="1000" b="1" dirty="0">
                <a:latin typeface="Candara" panose="020E0502030303020204" pitchFamily="34" charset="0"/>
              </a:rPr>
              <a:t> </a:t>
            </a:r>
            <a:r>
              <a:rPr lang="pt-BR" sz="1000" dirty="0">
                <a:solidFill>
                  <a:prstClr val="black"/>
                </a:solidFill>
              </a:rPr>
              <a:t>Sistema de Informações Hospitalares (SIH). Dados de setembro a dezembro de 2023. Extraído em 19/02/2024.</a:t>
            </a:r>
          </a:p>
          <a:p>
            <a:pPr>
              <a:defRPr/>
            </a:pPr>
            <a:r>
              <a:rPr lang="pt-BR" sz="1000" dirty="0">
                <a:solidFill>
                  <a:srgbClr val="000000"/>
                </a:solidFill>
              </a:rPr>
              <a:t>2. IBGE. População residente estimada para o ano de 2023. Disponível em: https://sidra.ibge.gov.br/tabela/6579/, acesso em 15/09/2023.</a:t>
            </a:r>
          </a:p>
        </p:txBody>
      </p:sp>
      <p:sp>
        <p:nvSpPr>
          <p:cNvPr id="14" name="Retângulo: Cantos Arredondados 15">
            <a:extLst>
              <a:ext uri="{FF2B5EF4-FFF2-40B4-BE49-F238E27FC236}">
                <a16:creationId xmlns:a16="http://schemas.microsoft.com/office/drawing/2014/main" id="{C0455278-4451-26AB-3AC7-84ECEEDF5977}"/>
              </a:ext>
            </a:extLst>
          </p:cNvPr>
          <p:cNvSpPr/>
          <p:nvPr/>
        </p:nvSpPr>
        <p:spPr>
          <a:xfrm>
            <a:off x="6342980" y="2948316"/>
            <a:ext cx="4911634" cy="1920309"/>
          </a:xfrm>
          <a:prstGeom prst="roundRect">
            <a:avLst>
              <a:gd name="adj" fmla="val 7591"/>
            </a:avLst>
          </a:prstGeom>
          <a:solidFill>
            <a:srgbClr val="FF6600">
              <a:alpha val="9804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16" name="Imagem 15"/>
          <p:cNvPicPr>
            <a:picLocks noChangeAspect="1"/>
          </p:cNvPicPr>
          <p:nvPr/>
        </p:nvPicPr>
        <p:blipFill rotWithShape="1">
          <a:blip r:embed="rId3"/>
          <a:srcRect r="10958"/>
          <a:stretch/>
        </p:blipFill>
        <p:spPr>
          <a:xfrm>
            <a:off x="416365" y="2460777"/>
            <a:ext cx="5201168" cy="2791690"/>
          </a:xfrm>
          <a:prstGeom prst="rect">
            <a:avLst/>
          </a:prstGeom>
        </p:spPr>
      </p:pic>
      <p:sp>
        <p:nvSpPr>
          <p:cNvPr id="23" name="CaixaDeTexto 22">
            <a:extLst>
              <a:ext uri="{FF2B5EF4-FFF2-40B4-BE49-F238E27FC236}">
                <a16:creationId xmlns:a16="http://schemas.microsoft.com/office/drawing/2014/main" id="{CC34F158-1D2D-B2A9-5558-9B6A66940591}"/>
              </a:ext>
            </a:extLst>
          </p:cNvPr>
          <p:cNvSpPr txBox="1"/>
          <p:nvPr/>
        </p:nvSpPr>
        <p:spPr>
          <a:xfrm>
            <a:off x="6635577" y="3985708"/>
            <a:ext cx="45461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Calibri" panose="020F0502020204030204" pitchFamily="34" charset="0"/>
                <a:cs typeface="Times New Roman" panose="02020603050405020304" pitchFamily="18" charset="0"/>
              </a:rPr>
              <a:t>Da</a:t>
            </a:r>
            <a:r>
              <a:rPr kumimoji="0" lang="pt-BR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Calibri" panose="020F0502020204030204" pitchFamily="34" charset="0"/>
                <a:cs typeface="Times New Roman" panose="02020603050405020304" pitchFamily="18" charset="0"/>
              </a:rPr>
              <a:t> demanda das </a:t>
            </a:r>
            <a:r>
              <a:rPr kumimoji="0" lang="pt-BR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Calibri" panose="020F0502020204030204" pitchFamily="34" charset="0"/>
                <a:cs typeface="Times New Roman" panose="02020603050405020304" pitchFamily="18" charset="0"/>
              </a:rPr>
              <a:t>internaç</a:t>
            </a:r>
            <a:r>
              <a:rPr lang="pt-BR" b="1" dirty="0" err="1">
                <a:solidFill>
                  <a:prstClr val="black"/>
                </a:solidFill>
                <a:latin typeface="Candara"/>
                <a:ea typeface="Calibri" panose="020F0502020204030204" pitchFamily="34" charset="0"/>
                <a:cs typeface="Times New Roman" panose="02020603050405020304" pitchFamily="18" charset="0"/>
              </a:rPr>
              <a:t>ões</a:t>
            </a:r>
            <a:r>
              <a:rPr lang="pt-BR" b="1" dirty="0">
                <a:solidFill>
                  <a:prstClr val="black"/>
                </a:solidFill>
                <a:latin typeface="Candara"/>
                <a:ea typeface="Calibri" panose="020F0502020204030204" pitchFamily="34" charset="0"/>
                <a:cs typeface="Times New Roman" panose="02020603050405020304" pitchFamily="18" charset="0"/>
              </a:rPr>
              <a:t> da RIDE são atendidas pela REDE SES-DF</a:t>
            </a:r>
            <a:endParaRPr kumimoji="0" lang="pt-BR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19" name="CaixaDeTexto 18">
            <a:extLst>
              <a:ext uri="{FF2B5EF4-FFF2-40B4-BE49-F238E27FC236}">
                <a16:creationId xmlns:a16="http://schemas.microsoft.com/office/drawing/2014/main" id="{CC34F158-1D2D-B2A9-5558-9B6A66940591}"/>
              </a:ext>
            </a:extLst>
          </p:cNvPr>
          <p:cNvSpPr txBox="1"/>
          <p:nvPr/>
        </p:nvSpPr>
        <p:spPr>
          <a:xfrm>
            <a:off x="8270428" y="2901174"/>
            <a:ext cx="162501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6000" b="1" dirty="0">
                <a:solidFill>
                  <a:schemeClr val="accent2"/>
                </a:solidFill>
              </a:rPr>
              <a:t>49%</a:t>
            </a:r>
          </a:p>
        </p:txBody>
      </p:sp>
    </p:spTree>
    <p:extLst>
      <p:ext uri="{BB962C8B-B14F-4D97-AF65-F5344CB8AC3E}">
        <p14:creationId xmlns:p14="http://schemas.microsoft.com/office/powerpoint/2010/main" val="22796421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11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608378" y="1971646"/>
            <a:ext cx="10760242" cy="292136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400" dirty="0"/>
              <a:t>Programa Medicamento em Casa </a:t>
            </a:r>
            <a:r>
              <a:rPr lang="pt-BR" sz="2000" b="0" dirty="0">
                <a:solidFill>
                  <a:schemeClr val="tx1"/>
                </a:solidFill>
              </a:rPr>
              <a:t>para o componente especializado (Medicamento de Alto Custo)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dirty="0"/>
              <a:t>Mais de 95% de satisfação </a:t>
            </a:r>
            <a:r>
              <a:rPr lang="pt-BR" sz="2400" b="0" dirty="0">
                <a:solidFill>
                  <a:schemeClr val="tx1"/>
                </a:solidFill>
              </a:rPr>
              <a:t>com o Programa Medicamento em Casa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400" b="0" dirty="0">
                <a:solidFill>
                  <a:schemeClr val="tx1"/>
                </a:solidFill>
              </a:rPr>
              <a:t>Atualmente em </a:t>
            </a:r>
            <a:r>
              <a:rPr lang="pt-BR" sz="2400" dirty="0"/>
              <a:t>mais de 12 mil </a:t>
            </a:r>
            <a:r>
              <a:rPr lang="pt-BR" sz="2400" b="0" dirty="0">
                <a:solidFill>
                  <a:schemeClr val="tx1"/>
                </a:solidFill>
              </a:rPr>
              <a:t>beneficiados e </a:t>
            </a:r>
            <a:r>
              <a:rPr lang="pt-BR" sz="2400" dirty="0"/>
              <a:t>28.218 medicamentos dispensados</a:t>
            </a:r>
            <a:r>
              <a:rPr lang="pt-BR" sz="2400" b="0" dirty="0">
                <a:solidFill>
                  <a:schemeClr val="tx1"/>
                </a:solidFill>
              </a:rPr>
              <a:t> no 3ª quadrimestre.</a:t>
            </a:r>
            <a:endParaRPr lang="pt-BR" sz="24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pt-BR" sz="1800" dirty="0"/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7273255" y="4337807"/>
            <a:ext cx="2163661" cy="2163661"/>
          </a:xfrm>
          <a:prstGeom prst="rect">
            <a:avLst/>
          </a:prstGeom>
        </p:spPr>
      </p:pic>
      <p:sp>
        <p:nvSpPr>
          <p:cNvPr id="6" name="CaixaDeTexto 5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226350252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082835" y="2631901"/>
            <a:ext cx="731053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3.4. Vigilância à Saúde</a:t>
            </a:r>
          </a:p>
        </p:txBody>
      </p:sp>
    </p:spTree>
    <p:extLst>
      <p:ext uri="{BB962C8B-B14F-4D97-AF65-F5344CB8AC3E}">
        <p14:creationId xmlns:p14="http://schemas.microsoft.com/office/powerpoint/2010/main" val="1458883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m 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2979"/>
            <a:ext cx="12189291" cy="6858000"/>
          </a:xfrm>
          <a:prstGeom prst="rect">
            <a:avLst/>
          </a:prstGeom>
        </p:spPr>
      </p:pic>
      <p:graphicFrame>
        <p:nvGraphicFramePr>
          <p:cNvPr id="4" name="Gráfico 3">
            <a:extLst>
              <a:ext uri="{FF2B5EF4-FFF2-40B4-BE49-F238E27FC236}">
                <a16:creationId xmlns:a16="http://schemas.microsoft.com/office/drawing/2014/main" id="{750E70AC-2027-104F-BA94-7B5076217866}"/>
              </a:ext>
            </a:extLst>
          </p:cNvPr>
          <p:cNvGraphicFramePr/>
          <p:nvPr>
            <p:extLst/>
          </p:nvPr>
        </p:nvGraphicFramePr>
        <p:xfrm>
          <a:off x="1862667" y="3244812"/>
          <a:ext cx="7721599" cy="30624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64736BE8-7AA3-0958-BC7E-A2328A049E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6150" y="91909"/>
            <a:ext cx="10515600" cy="1325563"/>
          </a:xfrm>
        </p:spPr>
        <p:txBody>
          <a:bodyPr/>
          <a:lstStyle/>
          <a:p>
            <a:r>
              <a:rPr lang="pt-BR" dirty="0"/>
              <a:t>Indicadores – </a:t>
            </a:r>
            <a:r>
              <a:rPr lang="pt-BR" sz="4400" dirty="0">
                <a:latin typeface="+mj-lt"/>
              </a:rPr>
              <a:t>Vigilância à Saúde </a:t>
            </a:r>
            <a:endParaRPr lang="pt-BR" dirty="0"/>
          </a:p>
        </p:txBody>
      </p:sp>
      <p:sp>
        <p:nvSpPr>
          <p:cNvPr id="8" name="Google Shape;784;p32">
            <a:extLst>
              <a:ext uri="{FF2B5EF4-FFF2-40B4-BE49-F238E27FC236}">
                <a16:creationId xmlns:a16="http://schemas.microsoft.com/office/drawing/2014/main" id="{1B69EA13-EC69-DC15-CDCE-3F894C64F500}"/>
              </a:ext>
            </a:extLst>
          </p:cNvPr>
          <p:cNvSpPr/>
          <p:nvPr/>
        </p:nvSpPr>
        <p:spPr>
          <a:xfrm>
            <a:off x="3413841" y="1607613"/>
            <a:ext cx="5112093" cy="90448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9" name="Google Shape;786;p32">
            <a:extLst>
              <a:ext uri="{FF2B5EF4-FFF2-40B4-BE49-F238E27FC236}">
                <a16:creationId xmlns:a16="http://schemas.microsoft.com/office/drawing/2014/main" id="{2528EE9D-AD80-E1D6-3E2B-864274684008}"/>
              </a:ext>
            </a:extLst>
          </p:cNvPr>
          <p:cNvSpPr/>
          <p:nvPr/>
        </p:nvSpPr>
        <p:spPr>
          <a:xfrm>
            <a:off x="3383573" y="1666514"/>
            <a:ext cx="5362348" cy="90448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63FAB5D2-90D4-D590-845C-E083AE10C650}"/>
              </a:ext>
            </a:extLst>
          </p:cNvPr>
          <p:cNvSpPr txBox="1"/>
          <p:nvPr/>
        </p:nvSpPr>
        <p:spPr>
          <a:xfrm>
            <a:off x="3492390" y="1666514"/>
            <a:ext cx="5374227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2000" b="1" dirty="0"/>
              <a:t>Proporção de Cura de Casos Novos de Tuberculose Pulmonar Bacilífera</a:t>
            </a:r>
          </a:p>
        </p:txBody>
      </p:sp>
      <p:sp>
        <p:nvSpPr>
          <p:cNvPr id="15" name="Retângulo 14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1348913" y="2702239"/>
            <a:ext cx="2875958" cy="4693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400" b="1" dirty="0">
                <a:latin typeface="Candara" panose="020E0502030303020204" pitchFamily="34" charset="0"/>
              </a:rPr>
              <a:t>MAIOR</a:t>
            </a:r>
            <a:r>
              <a:rPr lang="pt-BR" sz="1050" dirty="0">
                <a:latin typeface="Candara" panose="020E0502030303020204" pitchFamily="34" charset="0"/>
              </a:rPr>
              <a:t>-melhor, Não Acumulativo</a:t>
            </a:r>
          </a:p>
          <a:p>
            <a:pPr algn="just"/>
            <a:r>
              <a:rPr lang="pt-BR" sz="1050" dirty="0"/>
              <a:t> </a:t>
            </a:r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17" name="Retângulo 16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8079" y="6520774"/>
            <a:ext cx="1197816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SESPLAN (preenchido pelas áreas técnicas da SES-DF). Extraído em 15/05/2024. A fonte de dados e metodologia de cálculo de cada indicador está disponível em sua respectiva Ficha de Qualificação do Indicador.  </a:t>
            </a:r>
          </a:p>
        </p:txBody>
      </p:sp>
    </p:spTree>
    <p:extLst>
      <p:ext uri="{BB962C8B-B14F-4D97-AF65-F5344CB8AC3E}">
        <p14:creationId xmlns:p14="http://schemas.microsoft.com/office/powerpoint/2010/main" val="46751977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-4563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89EFEB79-FF98-F829-B1DB-90A2B98DB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33726" y="-4563"/>
            <a:ext cx="10515600" cy="1325563"/>
          </a:xfrm>
        </p:spPr>
        <p:txBody>
          <a:bodyPr/>
          <a:lstStyle/>
          <a:p>
            <a:r>
              <a:rPr lang="pt-BR" dirty="0"/>
              <a:t>Dengue – Casos e Indicador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2354553F-AC3D-05BF-7F84-8866FEC22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619815"/>
              </p:ext>
            </p:extLst>
          </p:nvPr>
        </p:nvGraphicFramePr>
        <p:xfrm>
          <a:off x="200520" y="2417824"/>
          <a:ext cx="3878010" cy="9017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08366">
                  <a:extLst>
                    <a:ext uri="{9D8B030D-6E8A-4147-A177-3AD203B41FA5}">
                      <a16:colId xmlns:a16="http://schemas.microsoft.com/office/drawing/2014/main" val="3866019476"/>
                    </a:ext>
                  </a:extLst>
                </a:gridCol>
                <a:gridCol w="843046">
                  <a:extLst>
                    <a:ext uri="{9D8B030D-6E8A-4147-A177-3AD203B41FA5}">
                      <a16:colId xmlns:a16="http://schemas.microsoft.com/office/drawing/2014/main" val="299705674"/>
                    </a:ext>
                  </a:extLst>
                </a:gridCol>
                <a:gridCol w="843046">
                  <a:extLst>
                    <a:ext uri="{9D8B030D-6E8A-4147-A177-3AD203B41FA5}">
                      <a16:colId xmlns:a16="http://schemas.microsoft.com/office/drawing/2014/main" val="338459172"/>
                    </a:ext>
                  </a:extLst>
                </a:gridCol>
                <a:gridCol w="983552">
                  <a:extLst>
                    <a:ext uri="{9D8B030D-6E8A-4147-A177-3AD203B41FA5}">
                      <a16:colId xmlns:a16="http://schemas.microsoft.com/office/drawing/2014/main" val="2119819822"/>
                    </a:ext>
                  </a:extLst>
                </a:gridCol>
              </a:tblGrid>
              <a:tr h="425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Casos de Dengue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2º Q 2022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2º Q 2023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Variação percentual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899884"/>
                  </a:ext>
                </a:extLst>
              </a:tr>
              <a:tr h="221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Notificados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27.139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13.81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-49,1%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63736"/>
                  </a:ext>
                </a:extLst>
              </a:tr>
              <a:tr h="221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Prováveis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22.115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10.444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-52,8%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068284"/>
                  </a:ext>
                </a:extLst>
              </a:tr>
            </a:tbl>
          </a:graphicData>
        </a:graphic>
      </p:graphicFrame>
      <p:sp>
        <p:nvSpPr>
          <p:cNvPr id="6" name="CaixaDeTexto 5">
            <a:extLst>
              <a:ext uri="{FF2B5EF4-FFF2-40B4-BE49-F238E27FC236}">
                <a16:creationId xmlns:a16="http://schemas.microsoft.com/office/drawing/2014/main" id="{8939F6B9-3EB5-98C2-E49D-5AAACE8975C8}"/>
              </a:ext>
            </a:extLst>
          </p:cNvPr>
          <p:cNvSpPr txBox="1"/>
          <p:nvPr/>
        </p:nvSpPr>
        <p:spPr>
          <a:xfrm>
            <a:off x="49413" y="6375125"/>
            <a:ext cx="12090464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>
              <a:defRPr/>
            </a:pPr>
            <a:r>
              <a:rPr kumimoji="0" lang="pt-BR" sz="11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Fonte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: S</a:t>
            </a:r>
            <a:r>
              <a:rPr lang="pt-BR" sz="1100" dirty="0">
                <a:solidFill>
                  <a:prstClr val="black"/>
                </a:solidFill>
              </a:rPr>
              <a:t>INAN </a:t>
            </a:r>
            <a:r>
              <a:rPr lang="pt-BR" sz="1100" dirty="0" err="1">
                <a:solidFill>
                  <a:prstClr val="black"/>
                </a:solidFill>
              </a:rPr>
              <a:t>On</a:t>
            </a:r>
            <a:r>
              <a:rPr lang="pt-BR" sz="1100" dirty="0">
                <a:solidFill>
                  <a:prstClr val="black"/>
                </a:solidFill>
              </a:rPr>
              <a:t> </a:t>
            </a:r>
            <a:r>
              <a:rPr lang="pt-BR" sz="1100" dirty="0" err="1">
                <a:solidFill>
                  <a:prstClr val="black"/>
                </a:solidFill>
              </a:rPr>
              <a:t>Line</a:t>
            </a:r>
            <a:r>
              <a:rPr lang="pt-BR" sz="1100" dirty="0">
                <a:solidFill>
                  <a:prstClr val="black"/>
                </a:solidFill>
              </a:rPr>
              <a:t>. Dados de janeiro a dezembro de 2023, Distrito Federal. Área técnica responsável: SES/SVS/DIVEP/GVDT. Extraído em 11/02/2024, sujeito a alterações. Notas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: Caso Provável é todo aquele que é encerrado como confirmado, em branco, inconclusivo ou que ainda está em investigação.</a:t>
            </a:r>
          </a:p>
        </p:txBody>
      </p:sp>
      <p:sp>
        <p:nvSpPr>
          <p:cNvPr id="14" name="Título 8">
            <a:extLst>
              <a:ext uri="{FF2B5EF4-FFF2-40B4-BE49-F238E27FC236}">
                <a16:creationId xmlns:a16="http://schemas.microsoft.com/office/drawing/2014/main" id="{66FD2878-3AB7-AC1E-B710-23D5BFD9366A}"/>
              </a:ext>
            </a:extLst>
          </p:cNvPr>
          <p:cNvSpPr txBox="1">
            <a:spLocks/>
          </p:cNvSpPr>
          <p:nvPr/>
        </p:nvSpPr>
        <p:spPr>
          <a:xfrm>
            <a:off x="9138522" y="6166484"/>
            <a:ext cx="1861990" cy="691516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endParaRPr lang="pt-BR" sz="900" b="0" dirty="0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4644597" y="2940202"/>
            <a:ext cx="4095174" cy="5001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Polaridade: </a:t>
            </a:r>
            <a:r>
              <a:rPr lang="pt-BR" sz="1600" b="1" dirty="0">
                <a:latin typeface="Candara" panose="020E0502030303020204" pitchFamily="34" charset="0"/>
              </a:rPr>
              <a:t>MENOR</a:t>
            </a:r>
            <a:r>
              <a:rPr lang="pt-BR" sz="1050" dirty="0">
                <a:latin typeface="Candara" panose="020E0502030303020204" pitchFamily="34" charset="0"/>
              </a:rPr>
              <a:t>-melhor / </a:t>
            </a:r>
            <a:r>
              <a:rPr lang="pt-BR" sz="1050" b="1" dirty="0">
                <a:latin typeface="Candara" panose="020E0502030303020204" pitchFamily="34" charset="0"/>
              </a:rPr>
              <a:t>Acumulativo: </a:t>
            </a:r>
            <a:r>
              <a:rPr lang="pt-BR" sz="1050" dirty="0">
                <a:latin typeface="Candara" panose="020E0502030303020204" pitchFamily="34" charset="0"/>
              </a:rPr>
              <a:t>NÃO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graphicFrame>
        <p:nvGraphicFramePr>
          <p:cNvPr id="15" name="Gráfico 14">
            <a:extLst>
              <a:ext uri="{FF2B5EF4-FFF2-40B4-BE49-F238E27FC236}">
                <a16:creationId xmlns:a16="http://schemas.microsoft.com/office/drawing/2014/main" id="{77A46C21-A34D-6666-6CB9-F6FE44038A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143829305"/>
              </p:ext>
            </p:extLst>
          </p:nvPr>
        </p:nvGraphicFramePr>
        <p:xfrm>
          <a:off x="4210427" y="3252702"/>
          <a:ext cx="4212000" cy="275904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4735011" y="2147064"/>
            <a:ext cx="3556011" cy="783316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7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4671022" y="2108091"/>
            <a:ext cx="3502272" cy="756000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4735011" y="2133847"/>
            <a:ext cx="3522489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Percentual de imóveis positivos nos 04 Levantamentos Rápidos de Índice para Aedes aegypti (</a:t>
            </a:r>
            <a:r>
              <a:rPr lang="pt-BR" sz="1400" b="1" dirty="0" err="1"/>
              <a:t>LIRAa</a:t>
            </a:r>
            <a:r>
              <a:rPr lang="pt-BR" sz="1400" b="1" dirty="0"/>
              <a:t>) realizados</a:t>
            </a:r>
          </a:p>
        </p:txBody>
      </p:sp>
      <p:graphicFrame>
        <p:nvGraphicFramePr>
          <p:cNvPr id="29" name="Tabela 28">
            <a:extLst>
              <a:ext uri="{FF2B5EF4-FFF2-40B4-BE49-F238E27FC236}">
                <a16:creationId xmlns:a16="http://schemas.microsoft.com/office/drawing/2014/main" id="{2354553F-AC3D-05BF-7F84-8866FEC225D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41704572"/>
              </p:ext>
            </p:extLst>
          </p:nvPr>
        </p:nvGraphicFramePr>
        <p:xfrm>
          <a:off x="200520" y="3681153"/>
          <a:ext cx="3878010" cy="901701"/>
        </p:xfrm>
        <a:graphic>
          <a:graphicData uri="http://schemas.openxmlformats.org/drawingml/2006/table">
            <a:tbl>
              <a:tblPr firstRow="1" firstCol="1" bandRow="1">
                <a:tableStyleId>{5940675A-B579-460E-94D1-54222C63F5DA}</a:tableStyleId>
              </a:tblPr>
              <a:tblGrid>
                <a:gridCol w="1208366">
                  <a:extLst>
                    <a:ext uri="{9D8B030D-6E8A-4147-A177-3AD203B41FA5}">
                      <a16:colId xmlns:a16="http://schemas.microsoft.com/office/drawing/2014/main" val="3866019476"/>
                    </a:ext>
                  </a:extLst>
                </a:gridCol>
                <a:gridCol w="843046">
                  <a:extLst>
                    <a:ext uri="{9D8B030D-6E8A-4147-A177-3AD203B41FA5}">
                      <a16:colId xmlns:a16="http://schemas.microsoft.com/office/drawing/2014/main" val="4156250176"/>
                    </a:ext>
                  </a:extLst>
                </a:gridCol>
                <a:gridCol w="843046">
                  <a:extLst>
                    <a:ext uri="{9D8B030D-6E8A-4147-A177-3AD203B41FA5}">
                      <a16:colId xmlns:a16="http://schemas.microsoft.com/office/drawing/2014/main" val="2188194138"/>
                    </a:ext>
                  </a:extLst>
                </a:gridCol>
                <a:gridCol w="983552">
                  <a:extLst>
                    <a:ext uri="{9D8B030D-6E8A-4147-A177-3AD203B41FA5}">
                      <a16:colId xmlns:a16="http://schemas.microsoft.com/office/drawing/2014/main" val="2117098766"/>
                    </a:ext>
                  </a:extLst>
                </a:gridCol>
              </a:tblGrid>
              <a:tr h="42559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cs typeface="Times New Roman" panose="02020603050405020304" pitchFamily="18" charset="0"/>
                        </a:rPr>
                        <a:t>Casos de Dengue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3º Q 2022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b="1" kern="1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3º Q 2023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100" b="1" kern="100" dirty="0">
                          <a:solidFill>
                            <a:schemeClr val="bg1"/>
                          </a:solidFill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Variação percentual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31899884"/>
                  </a:ext>
                </a:extLst>
              </a:tr>
              <a:tr h="221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Notificados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12.518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19.245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53,74%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08763736"/>
                  </a:ext>
                </a:extLst>
              </a:tr>
              <a:tr h="221676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400" kern="100" dirty="0">
                          <a:effectLst/>
                          <a:latin typeface="+mj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Prováveis</a:t>
                      </a:r>
                    </a:p>
                  </a:txBody>
                  <a:tcPr marL="68580" marR="6858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8.585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16.267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80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400" kern="10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89,48%</a:t>
                      </a:r>
                    </a:p>
                  </a:txBody>
                  <a:tcPr marL="9525" marR="9525" marT="9525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5068284"/>
                  </a:ext>
                </a:extLst>
              </a:tr>
            </a:tbl>
          </a:graphicData>
        </a:graphic>
      </p:graphicFrame>
      <p:sp>
        <p:nvSpPr>
          <p:cNvPr id="31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118456" y="2180709"/>
            <a:ext cx="4038601" cy="2651835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Título 1">
            <a:extLst>
              <a:ext uri="{FF2B5EF4-FFF2-40B4-BE49-F238E27FC236}">
                <a16:creationId xmlns:a16="http://schemas.microsoft.com/office/drawing/2014/main" id="{89EFEB79-FF98-F829-B1DB-90A2B98DBCA2}"/>
              </a:ext>
            </a:extLst>
          </p:cNvPr>
          <p:cNvSpPr txBox="1">
            <a:spLocks/>
          </p:cNvSpPr>
          <p:nvPr/>
        </p:nvSpPr>
        <p:spPr>
          <a:xfrm>
            <a:off x="552626" y="1073601"/>
            <a:ext cx="43472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Casos de Dengue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89EFEB79-FF98-F829-B1DB-90A2B98DBCA2}"/>
              </a:ext>
            </a:extLst>
          </p:cNvPr>
          <p:cNvSpPr txBox="1">
            <a:spLocks/>
          </p:cNvSpPr>
          <p:nvPr/>
        </p:nvSpPr>
        <p:spPr>
          <a:xfrm>
            <a:off x="7437469" y="1081017"/>
            <a:ext cx="434721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Indicador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9116577" y="2679361"/>
            <a:ext cx="818244" cy="818244"/>
          </a:xfrm>
          <a:prstGeom prst="rect">
            <a:avLst/>
          </a:prstGeom>
        </p:spPr>
      </p:pic>
      <p:sp>
        <p:nvSpPr>
          <p:cNvPr id="34" name="Retângulo 33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8909967" y="2367292"/>
            <a:ext cx="1397586" cy="4154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t-BR" sz="1050" b="1" dirty="0">
                <a:latin typeface="Candara" panose="020E0502030303020204" pitchFamily="34" charset="0"/>
              </a:rPr>
              <a:t>Outubro de 2023</a:t>
            </a:r>
          </a:p>
          <a:p>
            <a:pPr algn="just"/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35" name="Retângulo 34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9953343" y="2286500"/>
            <a:ext cx="1938594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ndara" panose="020E0502030303020204" pitchFamily="34" charset="0"/>
              </a:rPr>
              <a:t>26.539 imóveis</a:t>
            </a:r>
          </a:p>
          <a:p>
            <a:pPr algn="ctr"/>
            <a:r>
              <a:rPr lang="pt-BR" sz="1050" b="1" dirty="0">
                <a:latin typeface="Candara" panose="020E0502030303020204" pitchFamily="34" charset="0"/>
              </a:rPr>
              <a:t>pesquisados</a:t>
            </a:r>
          </a:p>
          <a:p>
            <a:pPr algn="ctr"/>
            <a:endParaRPr lang="pt-BR" sz="1050" b="1" dirty="0">
              <a:latin typeface="Candara" panose="020E0502030303020204" pitchFamily="34" charset="0"/>
            </a:endParaRPr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5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571751" y="2755683"/>
            <a:ext cx="701777" cy="701777"/>
          </a:xfrm>
          <a:prstGeom prst="rect">
            <a:avLst/>
          </a:prstGeom>
        </p:spPr>
      </p:pic>
      <p:pic>
        <p:nvPicPr>
          <p:cNvPr id="38" name="Imagem 3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53343" y="4594018"/>
            <a:ext cx="754111" cy="754111"/>
          </a:xfrm>
          <a:prstGeom prst="rect">
            <a:avLst/>
          </a:prstGeom>
        </p:spPr>
      </p:pic>
      <p:sp>
        <p:nvSpPr>
          <p:cNvPr id="39" name="Retângulo 38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9376505" y="4071790"/>
            <a:ext cx="186209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ndara" panose="020E0502030303020204" pitchFamily="34" charset="0"/>
              </a:rPr>
              <a:t>Região Central Maior IIP</a:t>
            </a:r>
          </a:p>
          <a:p>
            <a:pPr algn="ctr"/>
            <a:r>
              <a:rPr lang="pt-BR" sz="1050" b="1" dirty="0">
                <a:latin typeface="Candara" panose="020E0502030303020204" pitchFamily="34" charset="0"/>
              </a:rPr>
              <a:t>Região Centro-Sul Menor IIP</a:t>
            </a:r>
          </a:p>
          <a:p>
            <a:pPr algn="ctr"/>
            <a:endParaRPr lang="pt-BR" sz="1050" dirty="0">
              <a:latin typeface="Candara" panose="020E0502030303020204" pitchFamily="34" charset="0"/>
            </a:endParaRPr>
          </a:p>
        </p:txBody>
      </p:sp>
      <p:sp>
        <p:nvSpPr>
          <p:cNvPr id="40" name="Retângulo 39">
            <a:extLst>
              <a:ext uri="{FF2B5EF4-FFF2-40B4-BE49-F238E27FC236}">
                <a16:creationId xmlns:a16="http://schemas.microsoft.com/office/drawing/2014/main" id="{3A877D28-E990-965B-E435-7776314E5AC2}"/>
              </a:ext>
            </a:extLst>
          </p:cNvPr>
          <p:cNvSpPr/>
          <p:nvPr/>
        </p:nvSpPr>
        <p:spPr>
          <a:xfrm>
            <a:off x="9376504" y="5469839"/>
            <a:ext cx="1862093" cy="577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1050" b="1" dirty="0">
                <a:latin typeface="Candara" panose="020E0502030303020204" pitchFamily="34" charset="0"/>
              </a:rPr>
              <a:t>94,3% das </a:t>
            </a:r>
            <a:r>
              <a:rPr lang="pt-BR" sz="1050" b="1" dirty="0" err="1">
                <a:latin typeface="Candara" panose="020E0502030303020204" pitchFamily="34" charset="0"/>
              </a:rPr>
              <a:t>RAs</a:t>
            </a:r>
            <a:r>
              <a:rPr lang="pt-BR" sz="1050" b="1" dirty="0">
                <a:latin typeface="Candara" panose="020E0502030303020204" pitchFamily="34" charset="0"/>
              </a:rPr>
              <a:t> apresentaram IIP de baixo risco</a:t>
            </a:r>
          </a:p>
          <a:p>
            <a:pPr algn="ctr"/>
            <a:endParaRPr lang="pt-BR" sz="1050" dirty="0">
              <a:latin typeface="Candara" panose="020E05020303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4477357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534A5711-1B8F-0DAC-4DE3-62A47A47B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1309" y="22475"/>
            <a:ext cx="10515600" cy="1325563"/>
          </a:xfrm>
        </p:spPr>
        <p:txBody>
          <a:bodyPr/>
          <a:lstStyle/>
          <a:p>
            <a:r>
              <a:rPr lang="pt-BR" dirty="0"/>
              <a:t>Vacinação – Covid-19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D5620372-EF9B-A561-A3FA-3812E3332A9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66840938"/>
              </p:ext>
            </p:extLst>
          </p:nvPr>
        </p:nvGraphicFramePr>
        <p:xfrm>
          <a:off x="571299" y="1587039"/>
          <a:ext cx="10824411" cy="471860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Retângulo 2"/>
          <p:cNvSpPr/>
          <p:nvPr/>
        </p:nvSpPr>
        <p:spPr>
          <a:xfrm>
            <a:off x="108372" y="6276859"/>
            <a:ext cx="1075266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pt-BR" sz="1200" dirty="0">
              <a:solidFill>
                <a:srgbClr val="000000"/>
              </a:solidFill>
              <a:latin typeface="Candara" panose="020E0502030303020204" pitchFamily="34" charset="0"/>
            </a:endParaRPr>
          </a:p>
          <a:p>
            <a:r>
              <a:rPr lang="pt-BR" sz="1100" b="1" dirty="0">
                <a:latin typeface="Candara" panose="020E0502030303020204" pitchFamily="34" charset="0"/>
              </a:rPr>
              <a:t>Fonte: </a:t>
            </a:r>
            <a:r>
              <a:rPr lang="pt-BR" sz="1100" dirty="0" err="1">
                <a:latin typeface="Candara" panose="020E0502030303020204" pitchFamily="34" charset="0"/>
              </a:rPr>
              <a:t>OpenDataSUS</a:t>
            </a:r>
            <a:r>
              <a:rPr lang="pt-BR" sz="1100" dirty="0">
                <a:latin typeface="Candara" panose="020E0502030303020204" pitchFamily="34" charset="0"/>
              </a:rPr>
              <a:t>. Dados de janeiro a dezembro de 2023, Distrito Federal. Área técnica responsável: SES/SVS/DIVEP/GRF. Extraído em 19/02/2024. </a:t>
            </a:r>
            <a:endParaRPr lang="pt-BR" sz="1100" dirty="0"/>
          </a:p>
        </p:txBody>
      </p:sp>
    </p:spTree>
    <p:extLst>
      <p:ext uri="{BB962C8B-B14F-4D97-AF65-F5344CB8AC3E}">
        <p14:creationId xmlns:p14="http://schemas.microsoft.com/office/powerpoint/2010/main" val="21460742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62800760-C2A2-CBC8-AB41-8F706ACDF17A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047989686"/>
              </p:ext>
            </p:extLst>
          </p:nvPr>
        </p:nvGraphicFramePr>
        <p:xfrm>
          <a:off x="1611300" y="1589471"/>
          <a:ext cx="8896376" cy="41148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8" name="CaixaDeTexto 7">
            <a:extLst>
              <a:ext uri="{FF2B5EF4-FFF2-40B4-BE49-F238E27FC236}">
                <a16:creationId xmlns:a16="http://schemas.microsoft.com/office/drawing/2014/main" id="{60CA19EE-7FC4-BC2A-F6C2-D464C7AB3015}"/>
              </a:ext>
            </a:extLst>
          </p:cNvPr>
          <p:cNvSpPr txBox="1"/>
          <p:nvPr/>
        </p:nvSpPr>
        <p:spPr>
          <a:xfrm>
            <a:off x="0" y="5869605"/>
            <a:ext cx="12107405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000" b="1" dirty="0">
                <a:latin typeface="Candara" panose="020E0502030303020204" pitchFamily="34" charset="0"/>
              </a:rPr>
              <a:t>Fonte: </a:t>
            </a:r>
            <a:r>
              <a:rPr lang="pt-BR" sz="1000" dirty="0">
                <a:latin typeface="Candara" panose="020E0502030303020204" pitchFamily="34" charset="0"/>
              </a:rPr>
              <a:t>Doses Aplicadas: SIPNI Web (salas da rede pública e privada). Acesso em: 18/03/2024. População: SINASC 2023 - GIASS/SVS-DF. Dados de cobertura vacinal fornecidos por SVS/DIVEP/GRF. Levantamento referente a janeiro a dezembro.</a:t>
            </a:r>
          </a:p>
          <a:p>
            <a:pPr algn="just"/>
            <a:r>
              <a:rPr lang="pt-BR" sz="1000" b="1" dirty="0">
                <a:latin typeface="Candara" panose="020E0502030303020204" pitchFamily="34" charset="0"/>
              </a:rPr>
              <a:t>Indicador: </a:t>
            </a:r>
            <a:r>
              <a:rPr lang="pt-BR" sz="1000" dirty="0"/>
              <a:t>Proporção de vacinas selecionadas do Calendário Nacional de Vacinação para crianças menores de um ano de idade - </a:t>
            </a:r>
            <a:r>
              <a:rPr lang="pt-BR" sz="1000" dirty="0" err="1"/>
              <a:t>Pentavalente</a:t>
            </a:r>
            <a:r>
              <a:rPr lang="pt-BR" sz="1000" dirty="0"/>
              <a:t> (3ª dose), Pneumocócica 10-valente (2ª dose), </a:t>
            </a:r>
            <a:r>
              <a:rPr lang="pt-BR" sz="1000" dirty="0" err="1"/>
              <a:t>Poliomelite</a:t>
            </a:r>
            <a:r>
              <a:rPr lang="pt-BR" sz="1000" dirty="0"/>
              <a:t> (3ª dose) e para crianças de um ano de idade, Tríplice Viral (1ª dose) - com coberturas vacinais preconizadas. Sistema oficial de informação do Programa Nacional de Imunizações (SIPNI) , Sistema e-SUS AB/vacina e Sistema de Informação de Nascidos Vivos (SINASC). Dados fornecidos por SVS/DIVEP/GEVITHA e SAIS/COAPS/DESF. </a:t>
            </a:r>
            <a:endParaRPr lang="pt-BR" sz="1000" b="1" dirty="0">
              <a:latin typeface="Candara" panose="020E0502030303020204" pitchFamily="34" charset="0"/>
            </a:endParaRPr>
          </a:p>
        </p:txBody>
      </p:sp>
      <p:sp>
        <p:nvSpPr>
          <p:cNvPr id="10" name="Google Shape;784;p32">
            <a:extLst>
              <a:ext uri="{FF2B5EF4-FFF2-40B4-BE49-F238E27FC236}">
                <a16:creationId xmlns:a16="http://schemas.microsoft.com/office/drawing/2014/main" id="{FD7D5115-2FCF-A0F5-8704-76CF0898FF3F}"/>
              </a:ext>
            </a:extLst>
          </p:cNvPr>
          <p:cNvSpPr/>
          <p:nvPr/>
        </p:nvSpPr>
        <p:spPr>
          <a:xfrm>
            <a:off x="1727044" y="177496"/>
            <a:ext cx="8780632" cy="953183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11" name="Google Shape;786;p32">
            <a:extLst>
              <a:ext uri="{FF2B5EF4-FFF2-40B4-BE49-F238E27FC236}">
                <a16:creationId xmlns:a16="http://schemas.microsoft.com/office/drawing/2014/main" id="{15EA32EB-7D76-C0DA-56F7-74F1780E10B6}"/>
              </a:ext>
            </a:extLst>
          </p:cNvPr>
          <p:cNvSpPr/>
          <p:nvPr/>
        </p:nvSpPr>
        <p:spPr>
          <a:xfrm>
            <a:off x="1761881" y="231757"/>
            <a:ext cx="8816772" cy="99347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B3B319D3-B15C-C2E3-EBE2-F633F32C3070}"/>
              </a:ext>
            </a:extLst>
          </p:cNvPr>
          <p:cNvSpPr txBox="1"/>
          <p:nvPr/>
        </p:nvSpPr>
        <p:spPr>
          <a:xfrm>
            <a:off x="1811684" y="315390"/>
            <a:ext cx="8732132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b="1" dirty="0"/>
              <a:t>Proporção de vacinas selecionadas do Calendário Nacional de Vacinação para crianças menores de um ano de idade - </a:t>
            </a:r>
            <a:r>
              <a:rPr lang="pt-BR" sz="1400" b="1" dirty="0" err="1"/>
              <a:t>Pentavalente</a:t>
            </a:r>
            <a:r>
              <a:rPr lang="pt-BR" sz="1400" b="1" dirty="0"/>
              <a:t> (3ª dose), Pneumocócica 10-valente (2ª dose), </a:t>
            </a:r>
            <a:r>
              <a:rPr lang="pt-BR" sz="1400" b="1" dirty="0" err="1"/>
              <a:t>Poliomelite</a:t>
            </a:r>
            <a:r>
              <a:rPr lang="pt-BR" sz="1400" b="1" dirty="0"/>
              <a:t> (3ª dose) e para crianças de um ano de idade, Tríplice Viral (1ª dose) </a:t>
            </a:r>
          </a:p>
        </p:txBody>
      </p:sp>
    </p:spTree>
    <p:extLst>
      <p:ext uri="{BB962C8B-B14F-4D97-AF65-F5344CB8AC3E}">
        <p14:creationId xmlns:p14="http://schemas.microsoft.com/office/powerpoint/2010/main" val="719919584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44729" y="0"/>
            <a:ext cx="10760242" cy="1325563"/>
          </a:xfrm>
        </p:spPr>
        <p:txBody>
          <a:bodyPr>
            <a:normAutofit/>
          </a:bodyPr>
          <a:lstStyle/>
          <a:p>
            <a:r>
              <a:rPr lang="pt-BR" dirty="0"/>
              <a:t>Vacinação</a:t>
            </a:r>
            <a:r>
              <a:rPr lang="pt-BR" dirty="0">
                <a:solidFill>
                  <a:schemeClr val="accent2">
                    <a:lumMod val="75000"/>
                  </a:schemeClr>
                </a:solidFill>
              </a:rPr>
              <a:t> </a:t>
            </a:r>
            <a:endParaRPr lang="pt-BR" dirty="0"/>
          </a:p>
        </p:txBody>
      </p:sp>
      <p:sp>
        <p:nvSpPr>
          <p:cNvPr id="7" name="CaixaDeTexto 6"/>
          <p:cNvSpPr txBox="1"/>
          <p:nvPr/>
        </p:nvSpPr>
        <p:spPr>
          <a:xfrm>
            <a:off x="104503" y="6329036"/>
            <a:ext cx="376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Fonte: </a:t>
            </a:r>
            <a:r>
              <a:rPr lang="pt-BR" sz="1200" dirty="0"/>
              <a:t>SES/SVS/DIVEP/GRF, Março 2023</a:t>
            </a:r>
          </a:p>
        </p:txBody>
      </p:sp>
      <p:sp>
        <p:nvSpPr>
          <p:cNvPr id="6" name="Google Shape;239;p11"/>
          <p:cNvSpPr txBox="1"/>
          <p:nvPr/>
        </p:nvSpPr>
        <p:spPr>
          <a:xfrm>
            <a:off x="548531" y="1568390"/>
            <a:ext cx="8342920" cy="39894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8 milhões</a:t>
            </a:r>
            <a:r>
              <a:rPr lang="pt-BR" sz="2000" dirty="0"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de Doses de vacina Covid-19 aplicadas no DF (acumulado);</a:t>
            </a:r>
            <a:endParaRPr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3,1 Milhões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de vacinas aplicadas somente em 2023, sendo:</a:t>
            </a:r>
            <a:endParaRPr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Mais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862.890</a:t>
            </a:r>
            <a:r>
              <a:rPr lang="pt-BR" sz="2600" dirty="0">
                <a:ln>
                  <a:solidFill>
                    <a:schemeClr val="accent1"/>
                  </a:solidFill>
                </a:ln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mil</a:t>
            </a:r>
            <a:r>
              <a:rPr lang="pt-BR" sz="2600" dirty="0">
                <a:ln>
                  <a:solidFill>
                    <a:schemeClr val="accent1"/>
                  </a:solidFill>
                </a:ln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COVID-19</a:t>
            </a:r>
            <a:endParaRPr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Mais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958.587 mil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INFLUENZA</a:t>
            </a:r>
            <a:endParaRPr sz="2000" dirty="0"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Mais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1.376.932</a:t>
            </a:r>
            <a:r>
              <a:rPr lang="pt-BR" sz="2600" dirty="0">
                <a:ln>
                  <a:solidFill>
                    <a:schemeClr val="accent1"/>
                  </a:solidFill>
                </a:ln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</a:t>
            </a:r>
            <a:r>
              <a:rPr lang="pt-BR" sz="20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ROTINA</a:t>
            </a:r>
            <a:endParaRPr sz="4400" b="1" dirty="0">
              <a:latin typeface="Candara"/>
              <a:ea typeface="Candara"/>
              <a:cs typeface="Candara"/>
              <a:sym typeface="Candara"/>
            </a:endParaRPr>
          </a:p>
          <a:p>
            <a:pPr marL="74295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742950" marR="0" lvl="1" indent="-27940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00"/>
              <a:buFont typeface="Arial"/>
              <a:buNone/>
            </a:pPr>
            <a:endParaRPr sz="100" b="0" i="0" u="none" strike="noStrike" cap="none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054957DD-0D7A-DBC8-92B8-493A943AE1F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854" r="62961" b="23110"/>
          <a:stretch/>
        </p:blipFill>
        <p:spPr>
          <a:xfrm>
            <a:off x="7589096" y="1158206"/>
            <a:ext cx="3357123" cy="3880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799128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2119" y="126838"/>
            <a:ext cx="9332292" cy="1426128"/>
          </a:xfrm>
        </p:spPr>
        <p:txBody>
          <a:bodyPr>
            <a:normAutofit/>
          </a:bodyPr>
          <a:lstStyle/>
          <a:p>
            <a:pPr algn="ctr"/>
            <a:r>
              <a:rPr lang="pt-BR" sz="3600" dirty="0"/>
              <a:t>Vacinação EXTRAMURO é um marco da Gestão</a:t>
            </a:r>
          </a:p>
        </p:txBody>
      </p:sp>
      <p:sp>
        <p:nvSpPr>
          <p:cNvPr id="6" name="Google Shape;248;p12"/>
          <p:cNvSpPr txBox="1"/>
          <p:nvPr/>
        </p:nvSpPr>
        <p:spPr>
          <a:xfrm>
            <a:off x="494206" y="1749901"/>
            <a:ext cx="10760242" cy="41340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 err="1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Pactuação</a:t>
            </a: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com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698 Escolas </a:t>
            </a: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para vacinação, sendo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562 visitadas </a:t>
            </a:r>
          </a:p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212 Ações </a:t>
            </a: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de Vacina EXTRAMURO em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2023</a:t>
            </a:r>
            <a:endParaRPr sz="26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Mais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75 mil </a:t>
            </a: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doses de Vacina EXTRAMURO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aplicadas</a:t>
            </a:r>
            <a:endParaRPr sz="26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Locais: ÓRGÃOS PÚBLICOS, ZOOLÓGICO, SUPERMERCADOS, ESCOLAS, FEIRAS, ESTAÇÕES DE METRÔ, SHOPPING CENTERS...</a:t>
            </a:r>
            <a:endParaRPr sz="20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r>
              <a:rPr lang="pt-BR" sz="2000" dirty="0">
                <a:solidFill>
                  <a:schemeClr val="tx1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CARRO DA VACINA: leva imunização em casa para pessoas e regiões mais vulneráveis</a:t>
            </a:r>
            <a:endParaRPr sz="2000" dirty="0">
              <a:solidFill>
                <a:schemeClr val="tx1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0" indent="-342900">
              <a:lnSpc>
                <a:spcPct val="107000"/>
              </a:lnSpc>
              <a:spcBef>
                <a:spcPts val="1000"/>
              </a:spcBef>
              <a:spcAft>
                <a:spcPts val="800"/>
              </a:spcAft>
              <a:buClr>
                <a:schemeClr val="dk1"/>
              </a:buClr>
              <a:buSzPts val="1800"/>
              <a:buFont typeface="Arial"/>
              <a:buChar char="•"/>
            </a:pPr>
            <a:endParaRPr sz="2600" dirty="0">
              <a:ln>
                <a:solidFill>
                  <a:schemeClr val="accent1"/>
                </a:solidFill>
              </a:ln>
              <a:solidFill>
                <a:schemeClr val="accent1"/>
              </a:solidFill>
              <a:latin typeface="+mn-lt"/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04503" y="6329036"/>
            <a:ext cx="376237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200" b="1" dirty="0"/>
              <a:t>Fonte: </a:t>
            </a:r>
            <a:r>
              <a:rPr lang="pt-BR" sz="1200" dirty="0"/>
              <a:t>SES/SVS/DIVEP/GRF, Março 2023</a:t>
            </a:r>
          </a:p>
        </p:txBody>
      </p:sp>
    </p:spTree>
    <p:extLst>
      <p:ext uri="{BB962C8B-B14F-4D97-AF65-F5344CB8AC3E}">
        <p14:creationId xmlns:p14="http://schemas.microsoft.com/office/powerpoint/2010/main" val="1726337479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454331" y="2177142"/>
            <a:ext cx="542371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chemeClr val="bg1"/>
                </a:solidFill>
                <a:latin typeface="Candara"/>
              </a:rPr>
              <a:t>4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Outras ações relevantes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8A405B8-C7FE-17F6-66E5-389D079C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652084" y="1985383"/>
            <a:ext cx="2692521" cy="26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4563411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4" name="Freeform 4"/>
          <p:cNvSpPr/>
          <p:nvPr/>
        </p:nvSpPr>
        <p:spPr>
          <a:xfrm>
            <a:off x="6743333" y="1426921"/>
            <a:ext cx="4435735" cy="4365139"/>
          </a:xfrm>
          <a:custGeom>
            <a:avLst/>
            <a:gdLst/>
            <a:ahLst/>
            <a:cxnLst/>
            <a:rect l="l" t="t" r="r" b="b"/>
            <a:pathLst>
              <a:path w="6653602" h="6547709">
                <a:moveTo>
                  <a:pt x="0" y="0"/>
                </a:moveTo>
                <a:lnTo>
                  <a:pt x="6653602" y="0"/>
                </a:lnTo>
                <a:lnTo>
                  <a:pt x="6653602" y="6547709"/>
                </a:lnTo>
                <a:lnTo>
                  <a:pt x="0" y="654770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841979" y="198844"/>
            <a:ext cx="9337089" cy="8976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ts val="7000"/>
              </a:lnSpc>
            </a:pPr>
            <a:r>
              <a:rPr lang="en-US" sz="4400" b="1" dirty="0" err="1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Planejamento</a:t>
            </a:r>
            <a:r>
              <a:rPr lang="en-US" sz="4400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 </a:t>
            </a:r>
            <a:r>
              <a:rPr lang="en-US" sz="4400" b="1" dirty="0" err="1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Telemedicina</a:t>
            </a:r>
            <a:r>
              <a:rPr lang="en-US" sz="4400" b="1" dirty="0">
                <a:solidFill>
                  <a:schemeClr val="accent2"/>
                </a:solidFill>
                <a:latin typeface="Candara"/>
                <a:ea typeface="Candara"/>
                <a:cs typeface="Candara"/>
                <a:sym typeface="Candara"/>
              </a:rPr>
              <a:t> no DF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31276" y="1478893"/>
            <a:ext cx="5713932" cy="57708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4500"/>
              </a:lnSpc>
            </a:pPr>
            <a:r>
              <a:rPr lang="en-US" sz="3000" spc="-180">
                <a:latin typeface="Garet Bold"/>
              </a:rPr>
              <a:t>Ampliação do serviço na APS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98551" y="2249437"/>
            <a:ext cx="5971469" cy="9279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514350" lvl="1" algn="just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Instituição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de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Comissão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para 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implementação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do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Serviço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de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Telemedicina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em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elaboração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do </a:t>
            </a: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Estudo</a:t>
            </a:r>
            <a:r>
              <a:rPr lang="en-US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Técnico</a:t>
            </a:r>
            <a:r>
              <a:rPr lang="en-US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Preliminar</a:t>
            </a:r>
            <a:r>
              <a:rPr lang="en-US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7487" y="3384967"/>
            <a:ext cx="5381897" cy="2320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2950" lvl="1" indent="-228600" algn="just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Teleconsulta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para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cobertura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de ESF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sem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Médico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de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Família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ou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em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afastamento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 </a:t>
            </a:r>
            <a:r>
              <a:rPr lang="en-US" sz="1500" dirty="0" err="1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prolongado</a:t>
            </a:r>
            <a:r>
              <a:rPr lang="en-US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;</a:t>
            </a:r>
          </a:p>
          <a:p>
            <a:pPr marL="742950" lvl="1" indent="-228600" algn="just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en-US" sz="1500" dirty="0" err="1">
                <a:ea typeface="Candara"/>
                <a:cs typeface="Candara"/>
              </a:rPr>
              <a:t>Teleinterconsulta</a:t>
            </a:r>
            <a:r>
              <a:rPr lang="en-US" sz="1500" dirty="0">
                <a:ea typeface="Candara"/>
                <a:cs typeface="Candara"/>
              </a:rPr>
              <a:t> com </a:t>
            </a:r>
            <a:r>
              <a:rPr lang="en-US" sz="1500" dirty="0" err="1">
                <a:ea typeface="Candara"/>
                <a:cs typeface="Candara"/>
              </a:rPr>
              <a:t>especialistas</a:t>
            </a:r>
            <a:r>
              <a:rPr lang="en-US" sz="1500" dirty="0">
                <a:ea typeface="Candara"/>
                <a:cs typeface="Candara"/>
              </a:rPr>
              <a:t> para </a:t>
            </a: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todos</a:t>
            </a:r>
            <a:r>
              <a:rPr lang="en-US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níveis</a:t>
            </a:r>
            <a:r>
              <a:rPr lang="en-US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 de </a:t>
            </a:r>
            <a:r>
              <a:rPr lang="en-US" sz="2600" dirty="0" err="1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atenção</a:t>
            </a:r>
            <a:r>
              <a:rPr lang="en-US" sz="1500" dirty="0">
                <a:ea typeface="Candara"/>
                <a:cs typeface="Candara"/>
              </a:rPr>
              <a:t>.</a:t>
            </a:r>
            <a:endParaRPr lang="pt-BR" sz="1500" dirty="0">
              <a:solidFill>
                <a:schemeClr val="tx1"/>
              </a:solidFill>
              <a:latin typeface="+mn-lt"/>
              <a:ea typeface="Candara"/>
              <a:cs typeface="Candara"/>
            </a:endParaRPr>
          </a:p>
          <a:p>
            <a:pPr marL="742950" lvl="1" indent="-228600" algn="just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Telemedicina nas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especialidades</a:t>
            </a:r>
            <a:r>
              <a:rPr lang="pt-BR" sz="1500" dirty="0">
                <a:solidFill>
                  <a:schemeClr val="tx1"/>
                </a:solidFill>
                <a:latin typeface="+mn-lt"/>
                <a:ea typeface="Candara"/>
                <a:cs typeface="Candara"/>
              </a:rPr>
              <a:t>: Cardiologia, Pneumologia, Endocrinologia, Reumatologia, Neurologia Adulto e Pediatra</a:t>
            </a:r>
            <a:r>
              <a:rPr lang="pt-BR" sz="1500" dirty="0">
                <a:ea typeface="Candara"/>
                <a:cs typeface="Candara"/>
              </a:rPr>
              <a:t>.</a:t>
            </a:r>
            <a:endParaRPr lang="en-US" sz="1500" dirty="0">
              <a:solidFill>
                <a:schemeClr val="tx1"/>
              </a:solidFill>
              <a:latin typeface="+mn-lt"/>
              <a:ea typeface="Candara"/>
              <a:cs typeface="Candara"/>
            </a:endParaRPr>
          </a:p>
        </p:txBody>
      </p:sp>
      <p:sp>
        <p:nvSpPr>
          <p:cNvPr id="13" name="Google Shape;272;g1ec7bc2585c_0_103"/>
          <p:cNvSpPr/>
          <p:nvPr/>
        </p:nvSpPr>
        <p:spPr>
          <a:xfrm>
            <a:off x="4593067" y="5674126"/>
            <a:ext cx="1659799" cy="1043020"/>
          </a:xfrm>
          <a:prstGeom prst="roundRect">
            <a:avLst>
              <a:gd name="adj" fmla="val 16667"/>
            </a:avLst>
          </a:prstGeom>
          <a:solidFill>
            <a:srgbClr val="89DEFE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b="1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4" name="Google Shape;274;g1ec7bc2585c_0_103"/>
          <p:cNvSpPr txBox="1"/>
          <p:nvPr/>
        </p:nvSpPr>
        <p:spPr>
          <a:xfrm>
            <a:off x="4331624" y="5685383"/>
            <a:ext cx="2255520" cy="101562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831 </a:t>
            </a:r>
          </a:p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rPr>
              <a:t>Consultas Agendadas</a:t>
            </a:r>
            <a:endParaRPr sz="2000" b="1" dirty="0">
              <a:solidFill>
                <a:schemeClr val="dk1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7" name="Seta em Curva para Cima 16"/>
          <p:cNvSpPr/>
          <p:nvPr/>
        </p:nvSpPr>
        <p:spPr>
          <a:xfrm rot="1564526">
            <a:off x="3132438" y="5945657"/>
            <a:ext cx="1334293" cy="426720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610437"/>
      </p:ext>
    </p:extLst>
  </p:cSld>
  <p:clrMapOvr>
    <a:masterClrMapping/>
  </p:clrMapOvr>
  <p:transition spd="slow">
    <p:push dir="r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07647" y="17077"/>
            <a:ext cx="5257800" cy="1325563"/>
          </a:xfrm>
        </p:spPr>
        <p:txBody>
          <a:bodyPr/>
          <a:lstStyle/>
          <a:p>
            <a:r>
              <a:rPr lang="pt-BR" dirty="0"/>
              <a:t>Natalidade</a:t>
            </a:r>
          </a:p>
        </p:txBody>
      </p:sp>
      <p:pic>
        <p:nvPicPr>
          <p:cNvPr id="10" name="Imagem 9">
            <a:extLst>
              <a:ext uri="{FF2B5EF4-FFF2-40B4-BE49-F238E27FC236}">
                <a16:creationId xmlns:a16="http://schemas.microsoft.com/office/drawing/2014/main" id="{0E74E121-02CD-BEEB-94CE-CE3C65C0FA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21429"/>
            <a:ext cx="2133447" cy="2133447"/>
          </a:xfrm>
          <a:prstGeom prst="rect">
            <a:avLst/>
          </a:prstGeom>
        </p:spPr>
      </p:pic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C50BDAE-F26D-B1F2-7914-ADEB40637A4F}"/>
              </a:ext>
            </a:extLst>
          </p:cNvPr>
          <p:cNvSpPr/>
          <p:nvPr/>
        </p:nvSpPr>
        <p:spPr>
          <a:xfrm>
            <a:off x="1945662" y="3439999"/>
            <a:ext cx="3515102" cy="78848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dirty="0">
                <a:solidFill>
                  <a:schemeClr val="tx1"/>
                </a:solidFill>
              </a:rPr>
              <a:t>78% fizeram mais de 7 consultas de pré-natal</a:t>
            </a:r>
            <a:endParaRPr lang="pt-BR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5" name="Retângulo: Cantos Arredondados 14">
            <a:extLst>
              <a:ext uri="{FF2B5EF4-FFF2-40B4-BE49-F238E27FC236}">
                <a16:creationId xmlns:a16="http://schemas.microsoft.com/office/drawing/2014/main" id="{6C93AC70-BE16-C30A-A2CA-F6D205C4FE10}"/>
              </a:ext>
            </a:extLst>
          </p:cNvPr>
          <p:cNvSpPr/>
          <p:nvPr/>
        </p:nvSpPr>
        <p:spPr>
          <a:xfrm>
            <a:off x="6275029" y="3486109"/>
            <a:ext cx="2644009" cy="52741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solidFill>
                  <a:srgbClr val="000000"/>
                </a:solidFill>
                <a:latin typeface="+mj-lt"/>
              </a:rPr>
              <a:t>65,4</a:t>
            </a:r>
            <a:r>
              <a:rPr lang="pt-BR" sz="1800" b="0" i="0" u="none" strike="noStrike" baseline="0" dirty="0">
                <a:solidFill>
                  <a:srgbClr val="000000"/>
                </a:solidFill>
                <a:latin typeface="+mj-lt"/>
              </a:rPr>
              <a:t>% partos vaginais da SES-DF</a:t>
            </a:r>
            <a:endParaRPr lang="pt-BR" dirty="0">
              <a:solidFill>
                <a:srgbClr val="FF0000"/>
              </a:solidFill>
              <a:latin typeface="+mj-lt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ADB703FF-FFBC-6678-830B-C10A8F6EDBC1}"/>
              </a:ext>
            </a:extLst>
          </p:cNvPr>
          <p:cNvSpPr/>
          <p:nvPr/>
        </p:nvSpPr>
        <p:spPr>
          <a:xfrm>
            <a:off x="1869598" y="4520494"/>
            <a:ext cx="3785285" cy="61105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1800" b="0" i="0" u="none" strike="noStrike" baseline="0" dirty="0">
                <a:solidFill>
                  <a:srgbClr val="000000"/>
                </a:solidFill>
                <a:latin typeface="+mj-lt"/>
              </a:rPr>
              <a:t>24,51% gestantes entre 25 a 29 anos de idade.</a:t>
            </a:r>
            <a:endParaRPr lang="pt-BR" dirty="0">
              <a:latin typeface="+mj-lt"/>
            </a:endParaRPr>
          </a:p>
        </p:txBody>
      </p:sp>
      <p:cxnSp>
        <p:nvCxnSpPr>
          <p:cNvPr id="18" name="Conector: Curvo 17">
            <a:extLst>
              <a:ext uri="{FF2B5EF4-FFF2-40B4-BE49-F238E27FC236}">
                <a16:creationId xmlns:a16="http://schemas.microsoft.com/office/drawing/2014/main" id="{0AF0562C-DCEA-EB6B-432B-CAD73B24B3D3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1176596" y="2387724"/>
            <a:ext cx="264522" cy="484266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676094" y="2271744"/>
            <a:ext cx="2438095" cy="47767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800" b="0" i="0" u="none" strike="noStrike" baseline="0" dirty="0">
                <a:solidFill>
                  <a:srgbClr val="000000"/>
                </a:solidFill>
                <a:latin typeface="+mj-lt"/>
              </a:rPr>
              <a:t>10.519 nascidos vivos </a:t>
            </a:r>
            <a:endParaRPr lang="pt-BR" dirty="0">
              <a:latin typeface="+mj-lt"/>
            </a:endParaRPr>
          </a:p>
        </p:txBody>
      </p:sp>
      <p:cxnSp>
        <p:nvCxnSpPr>
          <p:cNvPr id="22" name="Conector reto 21">
            <a:extLst>
              <a:ext uri="{FF2B5EF4-FFF2-40B4-BE49-F238E27FC236}">
                <a16:creationId xmlns:a16="http://schemas.microsoft.com/office/drawing/2014/main" id="{5DBEECF1-91E7-DE34-EF39-0A4A8EC50A74}"/>
              </a:ext>
            </a:extLst>
          </p:cNvPr>
          <p:cNvCxnSpPr/>
          <p:nvPr/>
        </p:nvCxnSpPr>
        <p:spPr>
          <a:xfrm>
            <a:off x="1645034" y="3766147"/>
            <a:ext cx="231553" cy="0"/>
          </a:xfrm>
          <a:prstGeom prst="line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" name="Conector reto 22">
            <a:extLst>
              <a:ext uri="{FF2B5EF4-FFF2-40B4-BE49-F238E27FC236}">
                <a16:creationId xmlns:a16="http://schemas.microsoft.com/office/drawing/2014/main" id="{3AE3B8E8-5951-48BB-04FB-D2F560F3917D}"/>
              </a:ext>
            </a:extLst>
          </p:cNvPr>
          <p:cNvCxnSpPr/>
          <p:nvPr/>
        </p:nvCxnSpPr>
        <p:spPr>
          <a:xfrm>
            <a:off x="1580254" y="4698300"/>
            <a:ext cx="231553" cy="0"/>
          </a:xfrm>
          <a:prstGeom prst="line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Retângulo 3"/>
          <p:cNvSpPr/>
          <p:nvPr/>
        </p:nvSpPr>
        <p:spPr>
          <a:xfrm>
            <a:off x="1858349" y="2775299"/>
            <a:ext cx="249619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(       </a:t>
            </a:r>
            <a:r>
              <a:rPr lang="pt-BR" sz="1400" dirty="0"/>
              <a:t>0</a:t>
            </a:r>
            <a:r>
              <a:rPr lang="pt-BR" sz="1400" dirty="0">
                <a:sym typeface="Wingdings 3" panose="05040102010807070707" pitchFamily="18" charset="2"/>
              </a:rPr>
              <a:t>,3% - 3ºQ 2023 – 3ºQ 2022)</a:t>
            </a:r>
          </a:p>
        </p:txBody>
      </p:sp>
      <p:sp>
        <p:nvSpPr>
          <p:cNvPr id="25" name="Seta para Baixo 24"/>
          <p:cNvSpPr/>
          <p:nvPr/>
        </p:nvSpPr>
        <p:spPr>
          <a:xfrm flipV="1">
            <a:off x="2049575" y="2831877"/>
            <a:ext cx="144874" cy="162000"/>
          </a:xfrm>
          <a:prstGeom prst="down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ln>
                <a:solidFill>
                  <a:sysClr val="windowText" lastClr="000000"/>
                </a:solidFill>
              </a:ln>
              <a:solidFill>
                <a:sysClr val="windowText" lastClr="000000"/>
              </a:solidFill>
            </a:endParaRPr>
          </a:p>
        </p:txBody>
      </p:sp>
      <p:sp>
        <p:nvSpPr>
          <p:cNvPr id="27" name="Retângulo 26"/>
          <p:cNvSpPr/>
          <p:nvPr/>
        </p:nvSpPr>
        <p:spPr>
          <a:xfrm>
            <a:off x="6346462" y="4031771"/>
            <a:ext cx="271420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200" b="1" dirty="0"/>
              <a:t>(Rede Privada:  22% de partos vaginais</a:t>
            </a:r>
            <a:r>
              <a:rPr lang="pt-BR" sz="1200" dirty="0">
                <a:sym typeface="Wingdings 3" panose="05040102010807070707" pitchFamily="18" charset="2"/>
              </a:rPr>
              <a:t>)</a:t>
            </a:r>
            <a:endParaRPr lang="pt-BR" sz="1200" dirty="0">
              <a:solidFill>
                <a:srgbClr val="FF0000"/>
              </a:solidFill>
              <a:sym typeface="Wingdings 3" panose="05040102010807070707" pitchFamily="18" charset="2"/>
            </a:endParaRP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B7C5A802-2D7D-1A54-9E21-294BC74FE22C}"/>
              </a:ext>
            </a:extLst>
          </p:cNvPr>
          <p:cNvSpPr txBox="1"/>
          <p:nvPr/>
        </p:nvSpPr>
        <p:spPr>
          <a:xfrm>
            <a:off x="5954627" y="625098"/>
            <a:ext cx="533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Percentual de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nascidos vivos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por </a:t>
            </a:r>
            <a:r>
              <a:rPr lang="pt-BR" sz="1600" b="1" noProof="0" dirty="0">
                <a:solidFill>
                  <a:prstClr val="black"/>
                </a:solidFill>
                <a:latin typeface="Candara"/>
              </a:rPr>
              <a:t>t</a:t>
            </a:r>
            <a:r>
              <a:rPr lang="pt-BR" sz="1600" b="1" dirty="0" err="1">
                <a:solidFill>
                  <a:prstClr val="black"/>
                </a:solidFill>
                <a:latin typeface="Candara"/>
              </a:rPr>
              <a:t>ipo</a:t>
            </a:r>
            <a:r>
              <a:rPr lang="pt-BR" sz="1600" b="1" dirty="0">
                <a:solidFill>
                  <a:prstClr val="black"/>
                </a:solidFill>
                <a:latin typeface="Candara"/>
              </a:rPr>
              <a:t> 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de parto no DF, 2023:</a:t>
            </a:r>
          </a:p>
        </p:txBody>
      </p:sp>
      <p:pic>
        <p:nvPicPr>
          <p:cNvPr id="38" name="Imagem 3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78111" flipV="1">
            <a:off x="8685867" y="2416410"/>
            <a:ext cx="1024461" cy="1098818"/>
          </a:xfrm>
          <a:prstGeom prst="rect">
            <a:avLst/>
          </a:prstGeom>
        </p:spPr>
      </p:pic>
      <p:sp>
        <p:nvSpPr>
          <p:cNvPr id="39" name="CaixaDeTexto 38">
            <a:extLst>
              <a:ext uri="{FF2B5EF4-FFF2-40B4-BE49-F238E27FC236}">
                <a16:creationId xmlns:a16="http://schemas.microsoft.com/office/drawing/2014/main" id="{B7C5A802-2D7D-1A54-9E21-294BC74FE22C}"/>
              </a:ext>
            </a:extLst>
          </p:cNvPr>
          <p:cNvSpPr txBox="1"/>
          <p:nvPr/>
        </p:nvSpPr>
        <p:spPr>
          <a:xfrm>
            <a:off x="223944" y="1697812"/>
            <a:ext cx="533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2º e 3° Quadrimestre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2023, mães residentes no DF: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8" name="Retângulo Arredondado 6"/>
          <p:cNvSpPr/>
          <p:nvPr/>
        </p:nvSpPr>
        <p:spPr>
          <a:xfrm>
            <a:off x="9993288" y="1756597"/>
            <a:ext cx="2030380" cy="2054975"/>
          </a:xfrm>
          <a:prstGeom prst="roundRect">
            <a:avLst/>
          </a:prstGeom>
          <a:solidFill>
            <a:schemeClr val="accent1">
              <a:lumMod val="60000"/>
              <a:lumOff val="40000"/>
              <a:alpha val="30000"/>
            </a:schemeClr>
          </a:solidFill>
          <a:ln cap="rnd">
            <a:noFill/>
            <a:prstDash val="dashDot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r>
              <a:rPr lang="pt-BR" b="1" dirty="0">
                <a:solidFill>
                  <a:schemeClr val="tx1"/>
                </a:solidFill>
              </a:rPr>
              <a:t>Brasil (2022): 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41,85% partos vaginais</a:t>
            </a:r>
          </a:p>
          <a:p>
            <a:pPr algn="ctr"/>
            <a:endParaRPr lang="pt-BR" b="1" dirty="0">
              <a:solidFill>
                <a:schemeClr val="tx1"/>
              </a:solidFill>
            </a:endParaRP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Parâmetro OMS: </a:t>
            </a:r>
          </a:p>
          <a:p>
            <a:pPr algn="ctr"/>
            <a:r>
              <a:rPr lang="pt-BR" b="1" dirty="0">
                <a:solidFill>
                  <a:schemeClr val="tx1"/>
                </a:solidFill>
              </a:rPr>
              <a:t>85% partos vaginais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46" name="Retângulo 45">
            <a:extLst>
              <a:ext uri="{FF2B5EF4-FFF2-40B4-BE49-F238E27FC236}">
                <a16:creationId xmlns:a16="http://schemas.microsoft.com/office/drawing/2014/main" id="{83E4A00F-B583-F707-60DF-EBDC632270AA}"/>
              </a:ext>
            </a:extLst>
          </p:cNvPr>
          <p:cNvSpPr/>
          <p:nvPr/>
        </p:nvSpPr>
        <p:spPr>
          <a:xfrm>
            <a:off x="1854" y="6039629"/>
            <a:ext cx="6092791" cy="7509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Fonte:  1. Dados DF: </a:t>
            </a:r>
            <a:r>
              <a:rPr lang="pt-BR" sz="1000" dirty="0">
                <a:solidFill>
                  <a:prstClr val="black"/>
                </a:solidFill>
              </a:rPr>
              <a:t>Sistema de Informações sobre Nascidos Vivos (SINASC). Dados provisórios extraídos em 19/02/2024, sujeitos à atualização. Elaborado por GIASS/DIVEP/SVS/SES-DF. </a:t>
            </a:r>
            <a:r>
              <a:rPr lang="pt-BR" sz="1000" b="1" dirty="0">
                <a:solidFill>
                  <a:prstClr val="black"/>
                </a:solidFill>
              </a:rPr>
              <a:t>2. Dados Brasil: </a:t>
            </a:r>
            <a:r>
              <a:rPr lang="pt-BR" sz="1000" dirty="0">
                <a:solidFill>
                  <a:prstClr val="black"/>
                </a:solidFill>
              </a:rPr>
              <a:t>SINASC. Dados de 2022. Extraídos via </a:t>
            </a:r>
            <a:r>
              <a:rPr lang="pt-BR" sz="1000" dirty="0" err="1">
                <a:solidFill>
                  <a:prstClr val="black"/>
                </a:solidFill>
              </a:rPr>
              <a:t>Tabnet</a:t>
            </a:r>
            <a:r>
              <a:rPr lang="pt-BR" sz="1000" dirty="0">
                <a:solidFill>
                  <a:prstClr val="black"/>
                </a:solidFill>
              </a:rPr>
              <a:t> em 15/05/2024.  </a:t>
            </a:r>
            <a:r>
              <a:rPr lang="pt-BR" sz="1000" b="1" dirty="0">
                <a:solidFill>
                  <a:prstClr val="black"/>
                </a:solidFill>
              </a:rPr>
              <a:t>3. Dados Residências de outros estados: </a:t>
            </a:r>
            <a:r>
              <a:rPr lang="pt-BR" sz="1000" dirty="0">
                <a:solidFill>
                  <a:prstClr val="black"/>
                </a:solidFill>
              </a:rPr>
              <a:t>SINASC. Extraídos via </a:t>
            </a:r>
            <a:r>
              <a:rPr lang="pt-BR" sz="1000" dirty="0" err="1">
                <a:solidFill>
                  <a:prstClr val="black"/>
                </a:solidFill>
              </a:rPr>
              <a:t>InfoSaúde</a:t>
            </a:r>
            <a:r>
              <a:rPr lang="pt-BR" sz="1000" dirty="0">
                <a:solidFill>
                  <a:prstClr val="black"/>
                </a:solidFill>
              </a:rPr>
              <a:t> em 15/05/2024.</a:t>
            </a:r>
            <a:endParaRPr lang="pt-BR" sz="1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8" name="Gráfico 7"/>
          <p:cNvGraphicFramePr/>
          <p:nvPr>
            <p:extLst>
              <p:ext uri="{D42A27DB-BD31-4B8C-83A1-F6EECF244321}">
                <p14:modId xmlns:p14="http://schemas.microsoft.com/office/powerpoint/2010/main" val="773036974"/>
              </p:ext>
            </p:extLst>
          </p:nvPr>
        </p:nvGraphicFramePr>
        <p:xfrm>
          <a:off x="6162966" y="944609"/>
          <a:ext cx="4549931" cy="249726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29" name="Retângulo 28"/>
          <p:cNvSpPr/>
          <p:nvPr/>
        </p:nvSpPr>
        <p:spPr>
          <a:xfrm>
            <a:off x="1876587" y="3050869"/>
            <a:ext cx="25506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1400" b="1" dirty="0"/>
              <a:t>(      </a:t>
            </a:r>
            <a:r>
              <a:rPr lang="pt-BR" sz="1400" dirty="0"/>
              <a:t>8,13</a:t>
            </a:r>
            <a:r>
              <a:rPr lang="pt-BR" sz="1400" dirty="0">
                <a:sym typeface="Wingdings 3" panose="05040102010807070707" pitchFamily="18" charset="2"/>
              </a:rPr>
              <a:t>% - 2ºQ 2023 – 2ºQ 2022)</a:t>
            </a:r>
          </a:p>
        </p:txBody>
      </p:sp>
      <p:sp>
        <p:nvSpPr>
          <p:cNvPr id="3" name="Seta para Baixo 2"/>
          <p:cNvSpPr/>
          <p:nvPr/>
        </p:nvSpPr>
        <p:spPr>
          <a:xfrm>
            <a:off x="2049575" y="3145913"/>
            <a:ext cx="144874" cy="16552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9" name="Texto Explicativo 2 (Sem Bordas) 8"/>
          <p:cNvSpPr/>
          <p:nvPr/>
        </p:nvSpPr>
        <p:spPr>
          <a:xfrm>
            <a:off x="4777009" y="2831877"/>
            <a:ext cx="963493" cy="371263"/>
          </a:xfrm>
          <a:prstGeom prst="callout2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000" b="1" dirty="0">
                <a:solidFill>
                  <a:schemeClr val="tx1"/>
                </a:solidFill>
              </a:rPr>
              <a:t>2ºQ/2023 11.172 nascidos vivos</a:t>
            </a:r>
          </a:p>
        </p:txBody>
      </p:sp>
      <p:sp>
        <p:nvSpPr>
          <p:cNvPr id="47" name="Rectangle 1"/>
          <p:cNvSpPr>
            <a:spLocks noChangeArrowheads="1"/>
          </p:cNvSpPr>
          <p:nvPr/>
        </p:nvSpPr>
        <p:spPr bwMode="auto">
          <a:xfrm>
            <a:off x="0" y="0"/>
            <a:ext cx="12192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pt-BR"/>
          </a:p>
        </p:txBody>
      </p:sp>
      <p:pic>
        <p:nvPicPr>
          <p:cNvPr id="52" name="Imagem 5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078111">
            <a:off x="9326214" y="1308206"/>
            <a:ext cx="647824" cy="694844"/>
          </a:xfrm>
          <a:prstGeom prst="rect">
            <a:avLst/>
          </a:prstGeom>
        </p:spPr>
      </p:pic>
      <p:sp>
        <p:nvSpPr>
          <p:cNvPr id="33" name="CaixaDeTexto 32">
            <a:extLst>
              <a:ext uri="{FF2B5EF4-FFF2-40B4-BE49-F238E27FC236}">
                <a16:creationId xmlns:a16="http://schemas.microsoft.com/office/drawing/2014/main" id="{B7C5A802-2D7D-1A54-9E21-294BC74FE22C}"/>
              </a:ext>
            </a:extLst>
          </p:cNvPr>
          <p:cNvSpPr txBox="1"/>
          <p:nvPr/>
        </p:nvSpPr>
        <p:spPr>
          <a:xfrm>
            <a:off x="6502905" y="4481945"/>
            <a:ext cx="533892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Evolução</a:t>
            </a:r>
            <a:r>
              <a:rPr kumimoji="0" lang="pt-BR" sz="16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 do parto normal na REDE SES/DF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pic>
        <p:nvPicPr>
          <p:cNvPr id="35" name="Imagem 3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758481" y="5025478"/>
            <a:ext cx="3731218" cy="1627542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0579920" y="5277600"/>
            <a:ext cx="1147230" cy="762029"/>
          </a:xfrm>
          <a:prstGeom prst="rect">
            <a:avLst/>
          </a:prstGeom>
        </p:spPr>
      </p:pic>
      <p:pic>
        <p:nvPicPr>
          <p:cNvPr id="24" name="Imagem 23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886534">
            <a:off x="9226606" y="4912197"/>
            <a:ext cx="488718" cy="488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40563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Imagem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534" name="Google Shape;534;g1ec7bc2585c_0_233"/>
          <p:cNvSpPr txBox="1">
            <a:spLocks noGrp="1"/>
          </p:cNvSpPr>
          <p:nvPr>
            <p:ph type="title"/>
          </p:nvPr>
        </p:nvSpPr>
        <p:spPr>
          <a:xfrm>
            <a:off x="1676400" y="83653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ndara"/>
              <a:buNone/>
            </a:pPr>
            <a:r>
              <a:rPr lang="pt-BR" dirty="0"/>
              <a:t>Tecnologia da Informação</a:t>
            </a:r>
            <a:endParaRPr dirty="0"/>
          </a:p>
        </p:txBody>
      </p:sp>
      <p:sp>
        <p:nvSpPr>
          <p:cNvPr id="10" name="CaixaDeTexto 9"/>
          <p:cNvSpPr txBox="1"/>
          <p:nvPr/>
        </p:nvSpPr>
        <p:spPr>
          <a:xfrm>
            <a:off x="342719" y="1713029"/>
            <a:ext cx="8794072" cy="26171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971550" lvl="1" indent="-457200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FUSION </a:t>
            </a:r>
            <a:r>
              <a:rPr lang="pt-BR" sz="15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– Ferramenta disponibilizada pelo IGESDF que visa compartilhar informações de pacientes que trafega em ambas estruturas. </a:t>
            </a:r>
          </a:p>
          <a:p>
            <a:pPr marL="971550" lvl="1" indent="-457200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DATA LAKE </a:t>
            </a:r>
            <a:r>
              <a:rPr lang="pt-BR" sz="1500" dirty="0">
                <a:ea typeface="Candara"/>
                <a:cs typeface="Candara"/>
                <a:sym typeface="Candara"/>
              </a:rPr>
              <a:t>– Projeto para criação de base unificada de dados dos diferentes sistemas de informação utilizados na SES-DF (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Rede Distrital de Dados de Saúde - RDDS</a:t>
            </a:r>
            <a:r>
              <a:rPr lang="pt-BR" sz="1500" dirty="0">
                <a:ea typeface="Candara"/>
                <a:cs typeface="Candara"/>
                <a:sym typeface="Candara"/>
              </a:rPr>
              <a:t>)</a:t>
            </a:r>
          </a:p>
          <a:p>
            <a:pPr marL="971550" lvl="1" indent="-457200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 panose="020B0604020202020204" pitchFamily="34" charset="0"/>
              <a:buChar char="•"/>
            </a:pPr>
            <a:endParaRPr lang="pt-BR" sz="1500" dirty="0">
              <a:solidFill>
                <a:schemeClr val="tx1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  <p:sp>
        <p:nvSpPr>
          <p:cNvPr id="2" name="Retângulo 1"/>
          <p:cNvSpPr/>
          <p:nvPr/>
        </p:nvSpPr>
        <p:spPr>
          <a:xfrm>
            <a:off x="885797" y="3969888"/>
            <a:ext cx="11169182" cy="8894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1" indent="-4572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pt-BR" sz="1500" dirty="0">
                <a:ea typeface="Candara"/>
                <a:cs typeface="Candara"/>
                <a:sym typeface="Arial"/>
              </a:rPr>
              <a:t>Aquisição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7.594 computadores completos</a:t>
            </a:r>
            <a:r>
              <a:rPr lang="pt-BR" sz="1500" dirty="0">
                <a:ea typeface="Candara"/>
                <a:cs typeface="Candara"/>
                <a:sym typeface="Arial"/>
              </a:rPr>
              <a:t>, 645 SSD, 300 Kits de videoconferência (Webcam e </a:t>
            </a:r>
            <a:r>
              <a:rPr lang="pt-BR" sz="1500" dirty="0" err="1">
                <a:ea typeface="Candara"/>
                <a:cs typeface="Candara"/>
                <a:sym typeface="Arial"/>
              </a:rPr>
              <a:t>Headfone</a:t>
            </a:r>
            <a:r>
              <a:rPr lang="pt-BR" sz="1500" dirty="0">
                <a:ea typeface="Candara"/>
                <a:cs typeface="Candara"/>
                <a:sym typeface="Arial"/>
              </a:rPr>
              <a:t>) </a:t>
            </a:r>
          </a:p>
          <a:p>
            <a:pPr lvl="1" indent="-457200" algn="just">
              <a:lnSpc>
                <a:spcPct val="90000"/>
              </a:lnSpc>
              <a:spcBef>
                <a:spcPts val="600"/>
              </a:spcBef>
              <a:buClr>
                <a:schemeClr val="accent2"/>
              </a:buClr>
              <a:buSzPts val="2800"/>
              <a:buFont typeface="Arial" panose="020B0604020202020204" pitchFamily="34" charset="0"/>
              <a:buChar char="•"/>
            </a:pPr>
            <a:r>
              <a:rPr lang="pt-BR" sz="1500" dirty="0">
                <a:ea typeface="Candara"/>
                <a:cs typeface="Candara"/>
                <a:sym typeface="Arial"/>
              </a:rPr>
              <a:t>Disponibilização de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1.500 licenças Office</a:t>
            </a:r>
          </a:p>
        </p:txBody>
      </p:sp>
      <p:grpSp>
        <p:nvGrpSpPr>
          <p:cNvPr id="13" name="Agrupar 12"/>
          <p:cNvGrpSpPr/>
          <p:nvPr/>
        </p:nvGrpSpPr>
        <p:grpSpPr>
          <a:xfrm>
            <a:off x="10885943" y="1404480"/>
            <a:ext cx="741504" cy="617098"/>
            <a:chOff x="2141525" y="256647"/>
            <a:chExt cx="741504" cy="617098"/>
          </a:xfrm>
        </p:grpSpPr>
        <p:sp>
          <p:nvSpPr>
            <p:cNvPr id="24" name="Retângulo 23"/>
            <p:cNvSpPr/>
            <p:nvPr/>
          </p:nvSpPr>
          <p:spPr>
            <a:xfrm>
              <a:off x="2141525" y="256647"/>
              <a:ext cx="741504" cy="617098"/>
            </a:xfrm>
            <a:prstGeom prst="rect">
              <a:avLst/>
            </a:prstGeom>
            <a:blipFill rotWithShape="0">
              <a:blip r:embed="rId4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5" name="CaixaDeTexto 24"/>
            <p:cNvSpPr txBox="1"/>
            <p:nvPr/>
          </p:nvSpPr>
          <p:spPr>
            <a:xfrm>
              <a:off x="2141525" y="256647"/>
              <a:ext cx="741504" cy="61709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" tIns="1270" rIns="1270" bIns="1270" numCol="1" spcCol="1270" anchor="ctr" anchorCtr="0">
              <a:noAutofit/>
            </a:bodyPr>
            <a:lstStyle/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00" kern="1200" dirty="0"/>
                <a:t>.</a:t>
              </a:r>
            </a:p>
          </p:txBody>
        </p:sp>
      </p:grpSp>
      <p:sp>
        <p:nvSpPr>
          <p:cNvPr id="15" name="Seta Circular 14"/>
          <p:cNvSpPr/>
          <p:nvPr/>
        </p:nvSpPr>
        <p:spPr>
          <a:xfrm>
            <a:off x="9754132" y="1125357"/>
            <a:ext cx="1716783" cy="1716783"/>
          </a:xfrm>
          <a:prstGeom prst="circularArrow">
            <a:avLst>
              <a:gd name="adj1" fmla="val 8247"/>
              <a:gd name="adj2" fmla="val 575959"/>
              <a:gd name="adj3" fmla="val 3183384"/>
              <a:gd name="adj4" fmla="val 184559"/>
              <a:gd name="adj5" fmla="val 9621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6" name="Agrupar 15"/>
          <p:cNvGrpSpPr/>
          <p:nvPr/>
        </p:nvGrpSpPr>
        <p:grpSpPr>
          <a:xfrm>
            <a:off x="10210332" y="2347615"/>
            <a:ext cx="726032" cy="726032"/>
            <a:chOff x="1465914" y="1199782"/>
            <a:chExt cx="726032" cy="726032"/>
          </a:xfrm>
        </p:grpSpPr>
        <p:sp>
          <p:nvSpPr>
            <p:cNvPr id="22" name="Retângulo 21"/>
            <p:cNvSpPr/>
            <p:nvPr/>
          </p:nvSpPr>
          <p:spPr>
            <a:xfrm>
              <a:off x="1465914" y="1199782"/>
              <a:ext cx="726032" cy="726032"/>
            </a:xfrm>
            <a:prstGeom prst="rect">
              <a:avLst/>
            </a:prstGeom>
            <a:blipFill rotWithShape="0">
              <a:blip r:embed="rId5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CaixaDeTexto 22"/>
            <p:cNvSpPr txBox="1"/>
            <p:nvPr/>
          </p:nvSpPr>
          <p:spPr>
            <a:xfrm>
              <a:off x="1465914" y="1199782"/>
              <a:ext cx="726032" cy="72603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" tIns="1270" rIns="1270" bIns="1270" numCol="1" spcCol="1270" anchor="ctr" anchorCtr="0">
              <a:noAutofit/>
            </a:bodyPr>
            <a:lstStyle/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00" kern="1200" dirty="0"/>
                <a:t>.</a:t>
              </a:r>
            </a:p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endParaRPr lang="pt-BR" sz="100" kern="1200" dirty="0"/>
            </a:p>
          </p:txBody>
        </p:sp>
      </p:grpSp>
      <p:sp>
        <p:nvSpPr>
          <p:cNvPr id="17" name="Seta Circular 16"/>
          <p:cNvSpPr/>
          <p:nvPr/>
        </p:nvSpPr>
        <p:spPr>
          <a:xfrm>
            <a:off x="9650556" y="1112944"/>
            <a:ext cx="1716783" cy="1716783"/>
          </a:xfrm>
          <a:prstGeom prst="circularArrow">
            <a:avLst>
              <a:gd name="adj1" fmla="val 8247"/>
              <a:gd name="adj2" fmla="val 575959"/>
              <a:gd name="adj3" fmla="val 10108916"/>
              <a:gd name="adj4" fmla="val 6903566"/>
              <a:gd name="adj5" fmla="val 9621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grpSp>
        <p:nvGrpSpPr>
          <p:cNvPr id="18" name="Agrupar 17"/>
          <p:cNvGrpSpPr/>
          <p:nvPr/>
        </p:nvGrpSpPr>
        <p:grpSpPr>
          <a:xfrm>
            <a:off x="9440115" y="1362638"/>
            <a:ext cx="874063" cy="632301"/>
            <a:chOff x="695697" y="214805"/>
            <a:chExt cx="874063" cy="632301"/>
          </a:xfrm>
        </p:grpSpPr>
        <p:sp>
          <p:nvSpPr>
            <p:cNvPr id="20" name="Retângulo 19"/>
            <p:cNvSpPr/>
            <p:nvPr/>
          </p:nvSpPr>
          <p:spPr>
            <a:xfrm>
              <a:off x="695697" y="214805"/>
              <a:ext cx="874063" cy="632301"/>
            </a:xfrm>
            <a:prstGeom prst="rect">
              <a:avLst/>
            </a:prstGeom>
            <a:blipFill rotWithShape="0">
              <a:blip r:embed="rId6"/>
              <a:stretch>
                <a:fillRect/>
              </a:stretch>
            </a:blipFill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rgbClr r="0" g="0" b="0"/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1" name="CaixaDeTexto 20"/>
            <p:cNvSpPr txBox="1"/>
            <p:nvPr/>
          </p:nvSpPr>
          <p:spPr>
            <a:xfrm>
              <a:off x="695697" y="214805"/>
              <a:ext cx="874063" cy="63230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270" tIns="1270" rIns="1270" bIns="1270" numCol="1" spcCol="1270" anchor="ctr" anchorCtr="0">
              <a:noAutofit/>
            </a:bodyPr>
            <a:lstStyle/>
            <a:p>
              <a:pPr lvl="0" algn="ctr" defTabSz="444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pt-BR" sz="100" kern="1200" dirty="0"/>
                <a:t>.</a:t>
              </a:r>
            </a:p>
          </p:txBody>
        </p:sp>
      </p:grpSp>
      <p:sp>
        <p:nvSpPr>
          <p:cNvPr id="19" name="Seta Circular 18"/>
          <p:cNvSpPr/>
          <p:nvPr/>
        </p:nvSpPr>
        <p:spPr>
          <a:xfrm>
            <a:off x="9695419" y="1083095"/>
            <a:ext cx="1716783" cy="1716783"/>
          </a:xfrm>
          <a:prstGeom prst="circularArrow">
            <a:avLst>
              <a:gd name="adj1" fmla="val 8247"/>
              <a:gd name="adj2" fmla="val 575959"/>
              <a:gd name="adj3" fmla="val 18047231"/>
              <a:gd name="adj4" fmla="val 14111341"/>
              <a:gd name="adj5" fmla="val 9621"/>
            </a:avLst>
          </a:prstGeom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hemeClr val="accent1">
              <a:hueOff val="0"/>
              <a:satOff val="0"/>
              <a:lumOff val="0"/>
              <a:alphaOff val="0"/>
            </a:schemeClr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9136865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527" name="Google Shape;527;g1ec7bc2585c_0_219"/>
          <p:cNvSpPr txBox="1">
            <a:spLocks noGrp="1"/>
          </p:cNvSpPr>
          <p:nvPr>
            <p:ph type="title"/>
          </p:nvPr>
        </p:nvSpPr>
        <p:spPr>
          <a:xfrm>
            <a:off x="1677764" y="0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4400"/>
              <a:buFont typeface="Candara"/>
              <a:buNone/>
            </a:pPr>
            <a:r>
              <a:rPr lang="pt-BR" sz="4200" u="sng" dirty="0"/>
              <a:t>Sistemas de Informações estratégicas</a:t>
            </a:r>
            <a:endParaRPr sz="4200" u="sng" dirty="0"/>
          </a:p>
        </p:txBody>
      </p:sp>
      <p:sp>
        <p:nvSpPr>
          <p:cNvPr id="528" name="Google Shape;528;g1ec7bc2585c_0_219"/>
          <p:cNvSpPr txBox="1">
            <a:spLocks noGrp="1"/>
          </p:cNvSpPr>
          <p:nvPr>
            <p:ph type="body" idx="1"/>
          </p:nvPr>
        </p:nvSpPr>
        <p:spPr>
          <a:xfrm>
            <a:off x="284692" y="2651263"/>
            <a:ext cx="10551695" cy="50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28600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500" dirty="0">
                <a:sym typeface="Arial"/>
              </a:rPr>
              <a:t>Especialização em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Transformação Digital no SUS </a:t>
            </a:r>
            <a:r>
              <a:rPr lang="pt-BR" sz="1500" dirty="0">
                <a:sym typeface="Arial"/>
              </a:rPr>
              <a:t>em parecria com a FIOCRUZ</a:t>
            </a:r>
            <a:endParaRPr sz="1500" dirty="0">
              <a:sym typeface="Arial"/>
            </a:endParaRPr>
          </a:p>
          <a:p>
            <a:pPr marL="514350" lvl="1" indent="0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None/>
            </a:pPr>
            <a:endParaRPr dirty="0"/>
          </a:p>
        </p:txBody>
      </p:sp>
      <p:pic>
        <p:nvPicPr>
          <p:cNvPr id="5" name="Google Shape;25;p68" descr="pasted-image.tif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7006" y="6331966"/>
            <a:ext cx="751835" cy="42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Google Shape;30;p68" descr="pasted-image.tif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7006" y="6331968"/>
            <a:ext cx="751835" cy="425394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/>
          <p:cNvPicPr>
            <a:picLocks noChangeAspect="1"/>
          </p:cNvPicPr>
          <p:nvPr/>
        </p:nvPicPr>
        <p:blipFill rotWithShape="1">
          <a:blip r:embed="rId5"/>
          <a:srcRect l="37544" t="22950" r="41316" b="66605"/>
          <a:stretch/>
        </p:blipFill>
        <p:spPr>
          <a:xfrm>
            <a:off x="8002693" y="1843357"/>
            <a:ext cx="3866147" cy="1026696"/>
          </a:xfrm>
          <a:prstGeom prst="rect">
            <a:avLst/>
          </a:prstGeom>
        </p:spPr>
      </p:pic>
      <p:sp>
        <p:nvSpPr>
          <p:cNvPr id="3" name="CaixaDeTexto 2"/>
          <p:cNvSpPr txBox="1"/>
          <p:nvPr/>
        </p:nvSpPr>
        <p:spPr>
          <a:xfrm>
            <a:off x="475280" y="1514036"/>
            <a:ext cx="7074569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/>
            <a:r>
              <a:rPr lang="pt-BR" sz="1500" dirty="0">
                <a:solidFill>
                  <a:schemeClr val="tx1"/>
                </a:solidFill>
              </a:rPr>
              <a:t>Criação do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ea typeface="Calibri" panose="020F0502020204030204" pitchFamily="34" charset="0"/>
                <a:cs typeface="Times New Roman" panose="02020603050405020304" pitchFamily="18" charset="0"/>
              </a:rPr>
              <a:t>Centro de Inteligência Estratégica para Gestão do SUS no DF – CIEGES- DF </a:t>
            </a:r>
            <a:r>
              <a:rPr lang="pt-BR" sz="1500" dirty="0">
                <a:solidFill>
                  <a:schemeClr val="tx1"/>
                </a:solidFill>
              </a:rPr>
              <a:t>- em parceria com o CONASS, Portaria nº 392, de 03 de Outubro de 2023</a:t>
            </a:r>
          </a:p>
          <a:p>
            <a:endParaRPr lang="pt-BR" dirty="0"/>
          </a:p>
        </p:txBody>
      </p:sp>
      <p:pic>
        <p:nvPicPr>
          <p:cNvPr id="10" name="Google Shape;536;g1ec7bc2585c_0_23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8002693" y="4212442"/>
            <a:ext cx="3866147" cy="1042699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Google Shape;535;g1ec7bc2585c_0_233"/>
          <p:cNvSpPr txBox="1">
            <a:spLocks/>
          </p:cNvSpPr>
          <p:nvPr/>
        </p:nvSpPr>
        <p:spPr>
          <a:xfrm>
            <a:off x="284692" y="3429000"/>
            <a:ext cx="7312865" cy="3220088"/>
          </a:xfrm>
          <a:prstGeom prst="rect">
            <a:avLst/>
          </a:prstGeom>
          <a:noFill/>
          <a:ln>
            <a:noFill/>
          </a:ln>
        </p:spPr>
        <p:txBody>
          <a:bodyPr spcFirstLastPara="1" vert="horz" wrap="square" lIns="91425" tIns="45700" rIns="91425" bIns="45700" rtlCol="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500" dirty="0">
                <a:sym typeface="Arial"/>
              </a:rPr>
              <a:t>Portal de Informações e Transparência da Secretaria de Saúde do DF é referência no Brasil e já tem mais </a:t>
            </a: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1 MILHÃO de acessos só em 2023</a:t>
            </a:r>
          </a:p>
          <a:p>
            <a:pPr marL="742950" lvl="1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6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Mapa Social da Saúde </a:t>
            </a:r>
            <a:r>
              <a:rPr lang="pt-BR" sz="1500" dirty="0">
                <a:sym typeface="Arial"/>
              </a:rPr>
              <a:t>- parceria entre a SES-DF e MPDFT para busca em tempo real de informações sobre marcações de exames, consultas e cirurgias eletivas reguladas pelo CRDF.</a:t>
            </a:r>
          </a:p>
        </p:txBody>
      </p:sp>
    </p:spTree>
    <p:extLst>
      <p:ext uri="{BB962C8B-B14F-4D97-AF65-F5344CB8AC3E}">
        <p14:creationId xmlns:p14="http://schemas.microsoft.com/office/powerpoint/2010/main" val="2157840477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509" name="Google Shape;509;g1ec7bc2585c_0_213"/>
          <p:cNvSpPr txBox="1">
            <a:spLocks noGrp="1"/>
          </p:cNvSpPr>
          <p:nvPr>
            <p:ph type="title"/>
          </p:nvPr>
        </p:nvSpPr>
        <p:spPr>
          <a:xfrm>
            <a:off x="1676400" y="171129"/>
            <a:ext cx="105156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>
              <a:buSzPts val="4400"/>
            </a:pPr>
            <a:r>
              <a:rPr lang="pt-BR" dirty="0"/>
              <a:t>PDPAS – Programa de Descentralização Progressiva de Ações de Saúde</a:t>
            </a:r>
          </a:p>
        </p:txBody>
      </p:sp>
      <p:sp>
        <p:nvSpPr>
          <p:cNvPr id="510" name="Google Shape;510;g1ec7bc2585c_0_213"/>
          <p:cNvSpPr txBox="1">
            <a:spLocks noGrp="1"/>
          </p:cNvSpPr>
          <p:nvPr>
            <p:ph type="body" idx="1"/>
          </p:nvPr>
        </p:nvSpPr>
        <p:spPr>
          <a:xfrm>
            <a:off x="579681" y="1773786"/>
            <a:ext cx="6794242" cy="43955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Nova legislação</a:t>
            </a:r>
          </a:p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Abastecimento</a:t>
            </a:r>
            <a:r>
              <a:rPr lang="pt-BR" sz="1400" dirty="0">
                <a:solidFill>
                  <a:schemeClr val="tx1"/>
                </a:solidFill>
                <a:latin typeface="+mn-lt"/>
                <a:sym typeface="Arial"/>
              </a:rPr>
              <a:t>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mais célere </a:t>
            </a: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para os hospitais e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unidades básicas de saúde</a:t>
            </a:r>
          </a:p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46 milhões </a:t>
            </a: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de execução no ano de 2023</a:t>
            </a:r>
          </a:p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Possibilidade de aquisição de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equipamentos e material permanente</a:t>
            </a:r>
          </a:p>
          <a:p>
            <a:pPr marL="742950" lvl="1" indent="-228600" algn="just">
              <a:lnSpc>
                <a:spcPct val="13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Indicação de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emendas parlamentares</a:t>
            </a:r>
            <a:r>
              <a:rPr lang="pt-BR" sz="1400" dirty="0">
                <a:solidFill>
                  <a:schemeClr val="tx1"/>
                </a:solidFill>
                <a:latin typeface="+mn-lt"/>
                <a:sym typeface="Arial"/>
              </a:rPr>
              <a:t> </a:t>
            </a:r>
            <a:r>
              <a:rPr lang="pt-BR" sz="1600" dirty="0">
                <a:solidFill>
                  <a:schemeClr val="tx1"/>
                </a:solidFill>
                <a:latin typeface="+mn-lt"/>
                <a:sym typeface="Arial"/>
              </a:rPr>
              <a:t>para as Regiões de Saúde</a:t>
            </a:r>
          </a:p>
          <a:p>
            <a:pPr marL="0" indent="0">
              <a:spcBef>
                <a:spcPts val="0"/>
              </a:spcBef>
              <a:buSzPts val="2800"/>
              <a:buNone/>
            </a:pPr>
            <a:endParaRPr lang="pt-BR" dirty="0"/>
          </a:p>
          <a:p>
            <a:pPr marL="228600" lvl="0" indent="-22860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endParaRPr dirty="0"/>
          </a:p>
          <a:p>
            <a:pPr marL="228600" lvl="0" indent="-50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/>
          </a:p>
        </p:txBody>
      </p:sp>
      <p:pic>
        <p:nvPicPr>
          <p:cNvPr id="5" name="Google Shape;25;p68" descr="pasted-image.tiff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1117006" y="6331966"/>
            <a:ext cx="751835" cy="425394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1449902"/>
              </p:ext>
            </p:extLst>
          </p:nvPr>
        </p:nvGraphicFramePr>
        <p:xfrm>
          <a:off x="7466202" y="1416288"/>
          <a:ext cx="4286774" cy="4753075"/>
        </p:xfrm>
        <a:graphic>
          <a:graphicData uri="http://schemas.openxmlformats.org/drawingml/2006/table">
            <a:tbl>
              <a:tblPr>
                <a:tableStyleId>{8A107856-5554-42FB-B03E-39F5DBC370BA}</a:tableStyleId>
              </a:tblPr>
              <a:tblGrid>
                <a:gridCol w="2150702">
                  <a:extLst>
                    <a:ext uri="{9D8B030D-6E8A-4147-A177-3AD203B41FA5}">
                      <a16:colId xmlns:a16="http://schemas.microsoft.com/office/drawing/2014/main" val="3607803521"/>
                    </a:ext>
                  </a:extLst>
                </a:gridCol>
                <a:gridCol w="2136072">
                  <a:extLst>
                    <a:ext uri="{9D8B030D-6E8A-4147-A177-3AD203B41FA5}">
                      <a16:colId xmlns:a16="http://schemas.microsoft.com/office/drawing/2014/main" val="785280673"/>
                    </a:ext>
                  </a:extLst>
                </a:gridCol>
              </a:tblGrid>
              <a:tr h="217084"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pt-BR"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EXECUÇÃO PDPAS 2023</a:t>
                      </a:r>
                    </a:p>
                  </a:txBody>
                  <a:tcPr marL="18090" marR="18090" marT="12060" marB="12060" anchor="ctr"/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12497516"/>
                  </a:ext>
                </a:extLst>
              </a:tr>
              <a:tr h="545123"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Unidade Executora</a:t>
                      </a:r>
                    </a:p>
                  </a:txBody>
                  <a:tcPr marL="18090" marR="18090" marT="12060" marB="1206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pt-BR" sz="1600" b="1" kern="1200" dirty="0">
                          <a:solidFill>
                            <a:schemeClr val="accent2"/>
                          </a:solidFill>
                          <a:latin typeface="+mn-lt"/>
                          <a:ea typeface="+mn-ea"/>
                          <a:cs typeface="+mn-cs"/>
                        </a:rPr>
                        <a:t>Valor Executado - R$</a:t>
                      </a:r>
                    </a:p>
                  </a:txBody>
                  <a:tcPr marL="18090" marR="18090" marT="12060" marB="12060" anchor="ctr"/>
                </a:tc>
                <a:extLst>
                  <a:ext uri="{0D108BD9-81ED-4DB2-BD59-A6C34878D82A}">
                    <a16:rowId xmlns:a16="http://schemas.microsoft.com/office/drawing/2014/main" val="583110629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 Oeste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R$ 7.626.244,85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225606186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</a:t>
                      </a:r>
                      <a:r>
                        <a:rPr lang="pt-BR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Centro Sul</a:t>
                      </a:r>
                      <a:endParaRPr lang="pt-B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marL="0" algn="r" defTabSz="914400" rtl="0" eaLnBrk="1" fontAlgn="b" latinLnBrk="0" hangingPunct="1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R$ 2.111.102,11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4066393976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 Sudoeste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R$ 9.467.167,48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1257587123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 Leste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R$ 4.029.969,03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1686933201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 Norte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R$ 6.389.041,82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3459498876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 Central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R$ 6.523.468,26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609713531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Região Sul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R$ 5.407.931,33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3550740168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Hospital de Apoio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R$ 350.442,91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303068067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Hospital São</a:t>
                      </a:r>
                      <a:r>
                        <a:rPr lang="pt-BR" sz="1600" kern="1200" baseline="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 V. de Paulo</a:t>
                      </a:r>
                      <a:endParaRPr lang="pt-BR" sz="1600" kern="1200" dirty="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R$ 28.572,84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3538571026"/>
                  </a:ext>
                </a:extLst>
              </a:tr>
              <a:tr h="371456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HMIB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R$ 3.508.932,11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2236475171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Complexo Regulador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R$ 853.153,65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3595980386"/>
                  </a:ext>
                </a:extLst>
              </a:tr>
              <a:tr h="197788">
                <a:tc>
                  <a:txBody>
                    <a:bodyPr/>
                    <a:lstStyle/>
                    <a:p>
                      <a:pPr rtl="0" fontAlgn="b"/>
                      <a:r>
                        <a:rPr lang="pt-BR" sz="1600" kern="120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LACEN</a:t>
                      </a:r>
                    </a:p>
                  </a:txBody>
                  <a:tcPr marL="18090" marR="18090" marT="12060" marB="12060" anchor="b"/>
                </a:tc>
                <a:tc>
                  <a:txBody>
                    <a:bodyPr/>
                    <a:lstStyle/>
                    <a:p>
                      <a:pPr algn="r" rtl="0" fontAlgn="b"/>
                      <a:r>
                        <a:rPr lang="pt-BR" sz="1600" kern="1200" dirty="0">
                          <a:solidFill>
                            <a:schemeClr val="tx1"/>
                          </a:solidFill>
                          <a:latin typeface="+mn-lt"/>
                          <a:ea typeface="+mn-ea"/>
                          <a:cs typeface="+mn-cs"/>
                        </a:rPr>
                        <a:t>R$ 460.817,05</a:t>
                      </a:r>
                    </a:p>
                  </a:txBody>
                  <a:tcPr marL="18090" marR="18090" marT="12060" marB="12060" anchor="b"/>
                </a:tc>
                <a:extLst>
                  <a:ext uri="{0D108BD9-81ED-4DB2-BD59-A6C34878D82A}">
                    <a16:rowId xmlns:a16="http://schemas.microsoft.com/office/drawing/2014/main" val="149105319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14625735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582" name="Google Shape;582;p24"/>
          <p:cNvSpPr txBox="1">
            <a:spLocks noGrp="1"/>
          </p:cNvSpPr>
          <p:nvPr>
            <p:ph type="title"/>
          </p:nvPr>
        </p:nvSpPr>
        <p:spPr>
          <a:xfrm>
            <a:off x="1765300" y="0"/>
            <a:ext cx="10760242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75A2"/>
              </a:buClr>
              <a:buSzPts val="4400"/>
              <a:buFont typeface="Candara"/>
              <a:buNone/>
            </a:pPr>
            <a:r>
              <a:rPr lang="pt-BR" dirty="0"/>
              <a:t>Melhoria na Gestão Administrativa</a:t>
            </a:r>
            <a:endParaRPr dirty="0"/>
          </a:p>
        </p:txBody>
      </p:sp>
      <p:sp>
        <p:nvSpPr>
          <p:cNvPr id="9" name="Google Shape;586;p24"/>
          <p:cNvSpPr txBox="1"/>
          <p:nvPr/>
        </p:nvSpPr>
        <p:spPr>
          <a:xfrm>
            <a:off x="-147651" y="662781"/>
            <a:ext cx="9774392" cy="522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285750" marR="0" lvl="0" indent="-1800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endParaRPr sz="1800" b="1" dirty="0">
              <a:solidFill>
                <a:srgbClr val="0075A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742950" lvl="1" indent="-228600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100%</a:t>
            </a:r>
            <a:r>
              <a:rPr lang="pt-BR" sz="16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 das unidades de saúde </a:t>
            </a:r>
            <a:r>
              <a:rPr lang="pt-BR" sz="1600" dirty="0" err="1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contratualizadas</a:t>
            </a:r>
            <a:r>
              <a:rPr lang="pt-BR" sz="16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 –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Acordos de Gestão Regional e Local</a:t>
            </a:r>
            <a:endParaRPr sz="24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742950" lvl="1" indent="-228600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75%</a:t>
            </a:r>
            <a:r>
              <a:rPr lang="pt-BR" sz="16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  das unidades ambulatoriais e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90%</a:t>
            </a:r>
            <a:r>
              <a:rPr lang="pt-BR" sz="16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 das unidades básicas com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Gestão de Custos implantada</a:t>
            </a:r>
          </a:p>
          <a:p>
            <a:pPr marL="742950" lvl="1" indent="-228600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86 processos </a:t>
            </a:r>
            <a:r>
              <a:rPr lang="pt-BR" sz="16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publicados e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171 </a:t>
            </a:r>
            <a:r>
              <a:rPr lang="pt-BR" sz="1600" dirty="0">
                <a:solidFill>
                  <a:schemeClr val="tx1"/>
                </a:solidFill>
                <a:latin typeface="+mn-lt"/>
                <a:ea typeface="Candara"/>
                <a:cs typeface="Candara"/>
                <a:sym typeface="Candara"/>
              </a:rPr>
              <a:t>em andamento no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Escritório de Processos</a:t>
            </a:r>
          </a:p>
          <a:p>
            <a:pPr marL="742950" lvl="1" indent="-228600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1600" dirty="0">
                <a:latin typeface="+mn-lt"/>
                <a:ea typeface="Candara"/>
                <a:cs typeface="Candara"/>
                <a:sym typeface="Candara"/>
              </a:rPr>
              <a:t>Até 12/2023, </a:t>
            </a:r>
            <a:r>
              <a:rPr lang="pt-BR" sz="2400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Candara"/>
              </a:rPr>
              <a:t>981 ATAS de Registro de Preços e 187 contratos</a:t>
            </a:r>
            <a:endParaRPr sz="2400" dirty="0">
              <a:ln>
                <a:solidFill>
                  <a:schemeClr val="accent1"/>
                </a:solidFill>
              </a:ln>
              <a:solidFill>
                <a:schemeClr val="accent2"/>
              </a:solidFill>
              <a:latin typeface="+mj-lt"/>
              <a:ea typeface="Calibri" panose="020F0502020204030204" pitchFamily="34" charset="0"/>
              <a:cs typeface="Times New Roman" panose="02020603050405020304" pitchFamily="18" charset="0"/>
              <a:sym typeface="Candara"/>
            </a:endParaRPr>
          </a:p>
          <a:p>
            <a:pPr marL="285750" marR="0" lvl="0" indent="-1800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endParaRPr sz="3900" b="1" dirty="0">
              <a:solidFill>
                <a:schemeClr val="accent2"/>
              </a:solidFill>
              <a:latin typeface="Candara"/>
              <a:ea typeface="Candara"/>
              <a:cs typeface="Candara"/>
              <a:sym typeface="Candara"/>
            </a:endParaRPr>
          </a:p>
          <a:p>
            <a:pPr marL="285750" marR="0" lvl="0" indent="-180022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ct val="100000"/>
              <a:buFont typeface="Arial"/>
              <a:buNone/>
            </a:pPr>
            <a:endParaRPr sz="1800" b="1" dirty="0">
              <a:solidFill>
                <a:schemeClr val="accent2"/>
              </a:solidFill>
              <a:latin typeface="Candara"/>
              <a:ea typeface="Candara"/>
              <a:cs typeface="Candara"/>
              <a:sym typeface="Candara"/>
            </a:endParaRPr>
          </a:p>
        </p:txBody>
      </p:sp>
      <p:sp>
        <p:nvSpPr>
          <p:cNvPr id="10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819176" y="2293637"/>
            <a:ext cx="1730794" cy="80428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0000"/>
                </a:solidFill>
                <a:latin typeface="+mj-lt"/>
              </a:rPr>
              <a:t>AGL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  <a:latin typeface="+mj-lt"/>
              </a:rPr>
              <a:t>UBS – 175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  <a:latin typeface="+mj-lt"/>
              </a:rPr>
              <a:t>Poli/Centro – 57</a:t>
            </a:r>
          </a:p>
          <a:p>
            <a:pPr algn="ctr"/>
            <a:r>
              <a:rPr lang="pt-BR" sz="1200" dirty="0">
                <a:solidFill>
                  <a:srgbClr val="000000"/>
                </a:solidFill>
                <a:latin typeface="+mj-lt"/>
              </a:rPr>
              <a:t>Hospitais – 10 </a:t>
            </a:r>
            <a:endParaRPr lang="pt-BR" sz="1200" dirty="0">
              <a:latin typeface="+mj-lt"/>
            </a:endParaRPr>
          </a:p>
        </p:txBody>
      </p:sp>
      <p:sp>
        <p:nvSpPr>
          <p:cNvPr id="11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809743" y="1153867"/>
            <a:ext cx="1693518" cy="750671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1" dirty="0">
                <a:solidFill>
                  <a:srgbClr val="000000"/>
                </a:solidFill>
                <a:latin typeface="+mj-lt"/>
              </a:rPr>
              <a:t>AGR</a:t>
            </a:r>
            <a:r>
              <a:rPr lang="pt-BR" sz="1400" dirty="0">
                <a:solidFill>
                  <a:srgbClr val="000000"/>
                </a:solidFill>
                <a:latin typeface="+mj-lt"/>
              </a:rPr>
              <a:t> - 11 </a:t>
            </a:r>
            <a:endParaRPr lang="pt-BR" sz="1400" dirty="0">
              <a:latin typeface="+mj-lt"/>
            </a:endParaRPr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532353" y="1514560"/>
            <a:ext cx="277390" cy="1181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55301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10D152C-B2BE-6A83-F226-5464D5436C9F}"/>
              </a:ext>
            </a:extLst>
          </p:cNvPr>
          <p:cNvSpPr txBox="1"/>
          <p:nvPr/>
        </p:nvSpPr>
        <p:spPr>
          <a:xfrm>
            <a:off x="4615" y="6379709"/>
            <a:ext cx="119736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/>
              <a:t>Fonte:</a:t>
            </a:r>
            <a:r>
              <a:rPr lang="pt-BR" sz="1100" dirty="0"/>
              <a:t> Cadastro Nacional de Estabelecimentos de Saúde (CNES) e Diário Oficial da União. Dados fornecidos por SES/SUPLANS/CONS/DICS/GECAD. Dados extraídos do CNES/MS referentes a Competência 12/2023.</a:t>
            </a:r>
            <a:endParaRPr lang="pt-BR" sz="1100" b="1" dirty="0"/>
          </a:p>
        </p:txBody>
      </p:sp>
      <p:sp>
        <p:nvSpPr>
          <p:cNvPr id="6" name="Google Shape;784;p32">
            <a:extLst>
              <a:ext uri="{FF2B5EF4-FFF2-40B4-BE49-F238E27FC236}">
                <a16:creationId xmlns:a16="http://schemas.microsoft.com/office/drawing/2014/main" id="{76DD2619-16B1-5998-499D-91797383DE83}"/>
              </a:ext>
            </a:extLst>
          </p:cNvPr>
          <p:cNvSpPr/>
          <p:nvPr/>
        </p:nvSpPr>
        <p:spPr>
          <a:xfrm>
            <a:off x="13213824" y="1995650"/>
            <a:ext cx="9589026" cy="220487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786;p32">
            <a:extLst>
              <a:ext uri="{FF2B5EF4-FFF2-40B4-BE49-F238E27FC236}">
                <a16:creationId xmlns:a16="http://schemas.microsoft.com/office/drawing/2014/main" id="{641FA52C-59E2-6C5C-3010-E98DCCD9BEAF}"/>
              </a:ext>
            </a:extLst>
          </p:cNvPr>
          <p:cNvSpPr/>
          <p:nvPr/>
        </p:nvSpPr>
        <p:spPr>
          <a:xfrm>
            <a:off x="13139027" y="1948482"/>
            <a:ext cx="9589026" cy="215679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76E19EA-FFBE-EB86-5C78-E8AA54180C86}"/>
              </a:ext>
            </a:extLst>
          </p:cNvPr>
          <p:cNvSpPr txBox="1"/>
          <p:nvPr/>
        </p:nvSpPr>
        <p:spPr>
          <a:xfrm>
            <a:off x="13367248" y="2234157"/>
            <a:ext cx="8882248" cy="177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Habilitações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R$ 411.559,20 – Qualificação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das Unidades Móveis  SAMU;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Wingdings 3" panose="05040102010807070707" pitchFamily="18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R$ 7.292.700,00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– UTI Adulto Tipo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II e Pediátrica Tipo II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R$ 5.861.359,53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 -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Incentivo por Equipamentos de Hemodiálise – Doença Renal Crônica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R$ 1.937.318,88 - Reconstrução Mamária Pós </a:t>
            </a:r>
            <a:r>
              <a:rPr lang="pt-BR" dirty="0" err="1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Mastectomia</a:t>
            </a: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 Total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pt-BR" sz="1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Incremento no TETO MAC: R$ </a:t>
            </a:r>
            <a:r>
              <a:rPr lang="pt-BR" dirty="0"/>
              <a:t>15.502.937,61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07033C-C2D3-5DF7-4CE0-5A07ABA67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6826" y="9456447"/>
            <a:ext cx="8238189" cy="2100762"/>
          </a:xfrm>
          <a:prstGeom prst="rect">
            <a:avLst/>
          </a:prstGeom>
        </p:spPr>
      </p:pic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76DD2619-16B1-5998-499D-91797383DE83}"/>
              </a:ext>
            </a:extLst>
          </p:cNvPr>
          <p:cNvSpPr/>
          <p:nvPr/>
        </p:nvSpPr>
        <p:spPr>
          <a:xfrm>
            <a:off x="14271018" y="4700754"/>
            <a:ext cx="3381379" cy="2024781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641FA52C-59E2-6C5C-3010-E98DCCD9BEAF}"/>
              </a:ext>
            </a:extLst>
          </p:cNvPr>
          <p:cNvSpPr/>
          <p:nvPr/>
        </p:nvSpPr>
        <p:spPr>
          <a:xfrm>
            <a:off x="14243619" y="4685353"/>
            <a:ext cx="3381379" cy="20247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76E19EA-FFBE-EB86-5C78-E8AA54180C86}"/>
              </a:ext>
            </a:extLst>
          </p:cNvPr>
          <p:cNvSpPr txBox="1"/>
          <p:nvPr/>
        </p:nvSpPr>
        <p:spPr>
          <a:xfrm>
            <a:off x="14380889" y="4694210"/>
            <a:ext cx="31321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Teto</a:t>
            </a:r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MAC: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Wingdings 3" panose="05040102010807070707" pitchFamily="18" charset="2"/>
            </a:endParaRPr>
          </a:p>
          <a:p>
            <a:pPr lvl="0">
              <a:defRPr/>
            </a:pPr>
            <a:r>
              <a:rPr lang="pt-BR" b="1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2° semestre 2022: </a:t>
            </a:r>
          </a:p>
          <a:p>
            <a:pPr lvl="0"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</a:t>
            </a:r>
          </a:p>
          <a:p>
            <a:pPr lvl="0">
              <a:defRPr/>
            </a:pPr>
            <a:endParaRPr lang="pt-BR" dirty="0">
              <a:solidFill>
                <a:prstClr val="black"/>
              </a:solidFill>
              <a:latin typeface="Candara" panose="020E0502030303020204" pitchFamily="34" charset="0"/>
              <a:sym typeface="Wingdings 3" panose="05040102010807070707" pitchFamily="18" charset="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b="1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2</a:t>
            </a:r>
            <a:r>
              <a:rPr lang="pt-BR" b="1" noProof="0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° semestre 2023:</a:t>
            </a:r>
          </a:p>
          <a:p>
            <a:pPr lvl="0"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</a:t>
            </a:r>
            <a:r>
              <a:rPr lang="pt-BR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(  %)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Wingdings 3" panose="05040102010807070707" pitchFamily="18" charset="2"/>
            </a:endParaRPr>
          </a:p>
        </p:txBody>
      </p:sp>
      <p:pic>
        <p:nvPicPr>
          <p:cNvPr id="17" name="Imagem 1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5194" y="1526996"/>
            <a:ext cx="5556541" cy="1369657"/>
          </a:xfrm>
          <a:prstGeom prst="rect">
            <a:avLst/>
          </a:prstGeom>
        </p:spPr>
      </p:pic>
      <p:pic>
        <p:nvPicPr>
          <p:cNvPr id="16" name="Imagem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34201" y="4333546"/>
            <a:ext cx="5556541" cy="1419946"/>
          </a:xfrm>
          <a:prstGeom prst="rect">
            <a:avLst/>
          </a:prstGeom>
        </p:spPr>
      </p:pic>
      <p:sp>
        <p:nvSpPr>
          <p:cNvPr id="18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2902570" y="2075027"/>
            <a:ext cx="1883858" cy="65483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800" dirty="0"/>
              <a:t>3° Q/2023</a:t>
            </a:r>
            <a:endParaRPr lang="pt-BR" sz="4000" dirty="0"/>
          </a:p>
        </p:txBody>
      </p:sp>
      <p:sp>
        <p:nvSpPr>
          <p:cNvPr id="19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2822108" y="4722084"/>
            <a:ext cx="1964320" cy="1031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800" dirty="0"/>
              <a:t>2° Q/2023</a:t>
            </a:r>
            <a:endParaRPr lang="pt-BR" sz="4000" dirty="0"/>
          </a:p>
        </p:txBody>
      </p:sp>
      <p:sp>
        <p:nvSpPr>
          <p:cNvPr id="3" name="Seta para Baixo 2"/>
          <p:cNvSpPr/>
          <p:nvPr/>
        </p:nvSpPr>
        <p:spPr>
          <a:xfrm rot="10800000">
            <a:off x="5075375" y="3074365"/>
            <a:ext cx="800786" cy="885888"/>
          </a:xfrm>
          <a:prstGeom prst="downArrow">
            <a:avLst/>
          </a:prstGeom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0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5913559" y="3218230"/>
            <a:ext cx="4343061" cy="824974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2400" dirty="0">
                <a:solidFill>
                  <a:schemeClr val="accent4">
                    <a:lumMod val="75000"/>
                  </a:schemeClr>
                </a:solidFill>
              </a:rPr>
              <a:t>R$ 8 mi</a:t>
            </a:r>
            <a:endParaRPr lang="pt-BR" sz="3600" dirty="0">
              <a:solidFill>
                <a:schemeClr val="accent4">
                  <a:lumMod val="75000"/>
                </a:schemeClr>
              </a:solidFill>
            </a:endParaRPr>
          </a:p>
        </p:txBody>
      </p:sp>
      <p:sp>
        <p:nvSpPr>
          <p:cNvPr id="24" name="Espaço Reservado para Conteúdo 2">
            <a:extLst>
              <a:ext uri="{FF2B5EF4-FFF2-40B4-BE49-F238E27FC236}">
                <a16:creationId xmlns:a16="http://schemas.microsoft.com/office/drawing/2014/main" id="{84DB05CA-5C2E-25D6-EAAD-8C929B604F60}"/>
              </a:ext>
            </a:extLst>
          </p:cNvPr>
          <p:cNvSpPr txBox="1">
            <a:spLocks/>
          </p:cNvSpPr>
          <p:nvPr/>
        </p:nvSpPr>
        <p:spPr>
          <a:xfrm>
            <a:off x="1210432" y="4304756"/>
            <a:ext cx="4352874" cy="6692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sz="44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56 habilitações</a:t>
            </a:r>
          </a:p>
        </p:txBody>
      </p:sp>
      <p:sp>
        <p:nvSpPr>
          <p:cNvPr id="28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19766" y="2747374"/>
            <a:ext cx="1597404" cy="1597404"/>
          </a:xfrm>
          <a:prstGeom prst="rect">
            <a:avLst/>
          </a:prstGeom>
        </p:spPr>
      </p:pic>
      <p:sp>
        <p:nvSpPr>
          <p:cNvPr id="30" name="Espaço Reservado para Conteúdo 2">
            <a:extLst>
              <a:ext uri="{FF2B5EF4-FFF2-40B4-BE49-F238E27FC236}">
                <a16:creationId xmlns:a16="http://schemas.microsoft.com/office/drawing/2014/main" id="{84DB05CA-5C2E-25D6-EAAD-8C929B604F60}"/>
              </a:ext>
            </a:extLst>
          </p:cNvPr>
          <p:cNvSpPr txBox="1">
            <a:spLocks/>
          </p:cNvSpPr>
          <p:nvPr/>
        </p:nvSpPr>
        <p:spPr>
          <a:xfrm>
            <a:off x="1560685" y="1549946"/>
            <a:ext cx="4352874" cy="669294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r">
              <a:buFont typeface="Arial" panose="020B0604020202020204" pitchFamily="34" charset="0"/>
              <a:buNone/>
            </a:pPr>
            <a:r>
              <a:rPr lang="pt-BR" sz="4400" b="1" spc="50" dirty="0">
                <a:ln w="0"/>
                <a:solidFill>
                  <a:schemeClr val="accent1"/>
                </a:solidFill>
                <a:effectLst>
                  <a:innerShdw blurRad="63500" dist="50800" dir="13500000">
                    <a:srgbClr val="000000">
                      <a:alpha val="50000"/>
                    </a:srgbClr>
                  </a:innerShdw>
                </a:effectLst>
              </a:rPr>
              <a:t>239 habilitações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9098733" y="837967"/>
            <a:ext cx="296953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>
                <a:ln>
                  <a:solidFill>
                    <a:schemeClr val="accent1"/>
                  </a:solidFill>
                </a:ln>
                <a:solidFill>
                  <a:schemeClr val="accent3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2º e 3º quadrimestre</a:t>
            </a:r>
          </a:p>
        </p:txBody>
      </p:sp>
    </p:spTree>
    <p:extLst>
      <p:ext uri="{BB962C8B-B14F-4D97-AF65-F5344CB8AC3E}">
        <p14:creationId xmlns:p14="http://schemas.microsoft.com/office/powerpoint/2010/main" val="18038840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m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" y="0"/>
            <a:ext cx="12189291" cy="6858000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E10D152C-B2BE-6A83-F226-5464D5436C9F}"/>
              </a:ext>
            </a:extLst>
          </p:cNvPr>
          <p:cNvSpPr txBox="1"/>
          <p:nvPr/>
        </p:nvSpPr>
        <p:spPr>
          <a:xfrm>
            <a:off x="4615" y="6379709"/>
            <a:ext cx="11973636" cy="4308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100" b="1" dirty="0"/>
              <a:t>Fonte:</a:t>
            </a:r>
            <a:r>
              <a:rPr lang="pt-BR" sz="1100" dirty="0"/>
              <a:t> Cadastro Nacional de Estabelecimentos de Saúde (CNES) e Diário Oficial da União. Dados fornecidos por SES/SUPLANS/CONS/DICS/GECAD. Dados extraídos do CNES/MS referentes a Competência 12/2023.</a:t>
            </a:r>
            <a:endParaRPr lang="pt-BR" sz="1100" b="1" dirty="0"/>
          </a:p>
        </p:txBody>
      </p:sp>
      <p:sp>
        <p:nvSpPr>
          <p:cNvPr id="6" name="Google Shape;784;p32">
            <a:extLst>
              <a:ext uri="{FF2B5EF4-FFF2-40B4-BE49-F238E27FC236}">
                <a16:creationId xmlns:a16="http://schemas.microsoft.com/office/drawing/2014/main" id="{76DD2619-16B1-5998-499D-91797383DE83}"/>
              </a:ext>
            </a:extLst>
          </p:cNvPr>
          <p:cNvSpPr/>
          <p:nvPr/>
        </p:nvSpPr>
        <p:spPr>
          <a:xfrm>
            <a:off x="13213824" y="1995650"/>
            <a:ext cx="9589026" cy="2204875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7" name="Google Shape;786;p32">
            <a:extLst>
              <a:ext uri="{FF2B5EF4-FFF2-40B4-BE49-F238E27FC236}">
                <a16:creationId xmlns:a16="http://schemas.microsoft.com/office/drawing/2014/main" id="{641FA52C-59E2-6C5C-3010-E98DCCD9BEAF}"/>
              </a:ext>
            </a:extLst>
          </p:cNvPr>
          <p:cNvSpPr/>
          <p:nvPr/>
        </p:nvSpPr>
        <p:spPr>
          <a:xfrm>
            <a:off x="13139027" y="1948482"/>
            <a:ext cx="9589026" cy="2156793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B76E19EA-FFBE-EB86-5C78-E8AA54180C86}"/>
              </a:ext>
            </a:extLst>
          </p:cNvPr>
          <p:cNvSpPr txBox="1"/>
          <p:nvPr/>
        </p:nvSpPr>
        <p:spPr>
          <a:xfrm>
            <a:off x="13367248" y="2234157"/>
            <a:ext cx="8882248" cy="17736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solidFill>
                    <a:sysClr val="windowText" lastClr="000000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</a:rPr>
              <a:t>Habilitações</a:t>
            </a:r>
          </a:p>
          <a:p>
            <a:pPr marL="285750" marR="0" lvl="0" indent="-2857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R$ 411.559,20 – Qualificação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das Unidades Móveis  SAMU;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Wingdings 3" panose="05040102010807070707" pitchFamily="18" charset="2"/>
            </a:endParaRP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R$ 7.292.700,00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– UTI Adulto Tipo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II e Pediátrica Tipo II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R$ 5.861.359,53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 -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Incentivo por Equipamentos de Hemodiálise – Doença Renal Crônica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;</a:t>
            </a:r>
          </a:p>
          <a:p>
            <a:pPr marL="285750" lvl="0" indent="-285750">
              <a:buFont typeface="Arial" panose="020B0604020202020204" pitchFamily="34" charset="0"/>
              <a:buChar char="•"/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R$ 1.937.318,88 - Reconstrução Mamária Pós </a:t>
            </a:r>
            <a:r>
              <a:rPr lang="pt-BR" dirty="0" err="1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Mastectomia</a:t>
            </a: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 Total</a:t>
            </a: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;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kumimoji="0" lang="pt-BR" sz="1800" b="0" i="0" u="none" strike="noStrike" kern="1200" cap="none" spc="0" normalizeH="0" baseline="0" noProof="0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Incremento no TETO MAC: R$ </a:t>
            </a:r>
            <a:r>
              <a:rPr lang="pt-BR" dirty="0"/>
              <a:t>15.502.937,61</a:t>
            </a:r>
            <a:endParaRPr lang="pt-BR" sz="2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6807033C-C2D3-5DF7-4CE0-5A07ABA675B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396826" y="9456447"/>
            <a:ext cx="8238189" cy="2100762"/>
          </a:xfrm>
          <a:prstGeom prst="rect">
            <a:avLst/>
          </a:prstGeom>
        </p:spPr>
      </p:pic>
      <p:sp>
        <p:nvSpPr>
          <p:cNvPr id="11" name="Google Shape;784;p32">
            <a:extLst>
              <a:ext uri="{FF2B5EF4-FFF2-40B4-BE49-F238E27FC236}">
                <a16:creationId xmlns:a16="http://schemas.microsoft.com/office/drawing/2014/main" id="{76DD2619-16B1-5998-499D-91797383DE83}"/>
              </a:ext>
            </a:extLst>
          </p:cNvPr>
          <p:cNvSpPr/>
          <p:nvPr/>
        </p:nvSpPr>
        <p:spPr>
          <a:xfrm>
            <a:off x="14271018" y="4700754"/>
            <a:ext cx="3381379" cy="2024781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2" name="Google Shape;786;p32">
            <a:extLst>
              <a:ext uri="{FF2B5EF4-FFF2-40B4-BE49-F238E27FC236}">
                <a16:creationId xmlns:a16="http://schemas.microsoft.com/office/drawing/2014/main" id="{641FA52C-59E2-6C5C-3010-E98DCCD9BEAF}"/>
              </a:ext>
            </a:extLst>
          </p:cNvPr>
          <p:cNvSpPr/>
          <p:nvPr/>
        </p:nvSpPr>
        <p:spPr>
          <a:xfrm>
            <a:off x="14243619" y="4685353"/>
            <a:ext cx="3381379" cy="2024781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B76E19EA-FFBE-EB86-5C78-E8AA54180C86}"/>
              </a:ext>
            </a:extLst>
          </p:cNvPr>
          <p:cNvSpPr txBox="1"/>
          <p:nvPr/>
        </p:nvSpPr>
        <p:spPr>
          <a:xfrm>
            <a:off x="14380889" y="4694210"/>
            <a:ext cx="3132148" cy="20313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Teto</a:t>
            </a:r>
            <a:r>
              <a:rPr kumimoji="0" lang="pt-BR" sz="18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MAC:</a:t>
            </a: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endParaRPr kumimoji="0" lang="pt-BR" sz="1800" b="1" i="0" u="none" strike="noStrike" kern="1200" cap="none" spc="0" normalizeH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Wingdings 3" panose="05040102010807070707" pitchFamily="18" charset="2"/>
            </a:endParaRPr>
          </a:p>
          <a:p>
            <a:pPr lvl="0">
              <a:defRPr/>
            </a:pPr>
            <a:r>
              <a:rPr lang="pt-BR" b="1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2° semestre 2022: </a:t>
            </a:r>
          </a:p>
          <a:p>
            <a:pPr lvl="0"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</a:t>
            </a:r>
          </a:p>
          <a:p>
            <a:pPr lvl="0">
              <a:defRPr/>
            </a:pPr>
            <a:endParaRPr lang="pt-BR" dirty="0">
              <a:solidFill>
                <a:prstClr val="black"/>
              </a:solidFill>
              <a:latin typeface="Candara" panose="020E0502030303020204" pitchFamily="34" charset="0"/>
              <a:sym typeface="Wingdings 3" panose="05040102010807070707" pitchFamily="18" charset="2"/>
            </a:endParaRPr>
          </a:p>
          <a:p>
            <a:pPr marR="0" lvl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pt-BR" b="1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2</a:t>
            </a:r>
            <a:r>
              <a:rPr lang="pt-BR" b="1" noProof="0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° semestre 2023:</a:t>
            </a:r>
          </a:p>
          <a:p>
            <a:pPr lvl="0">
              <a:defRPr/>
            </a:pPr>
            <a:r>
              <a:rPr lang="pt-BR" dirty="0"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R$ </a:t>
            </a:r>
            <a:r>
              <a:rPr lang="pt-BR" dirty="0">
                <a:ln>
                  <a:solidFill>
                    <a:prstClr val="black"/>
                  </a:solidFill>
                </a:ln>
                <a:solidFill>
                  <a:prstClr val="black"/>
                </a:solidFill>
                <a:latin typeface="Candara" panose="020E0502030303020204" pitchFamily="34" charset="0"/>
                <a:sym typeface="Wingdings 3" panose="05040102010807070707" pitchFamily="18" charset="2"/>
              </a:rPr>
              <a:t>(  %)</a:t>
            </a:r>
            <a:r>
              <a:rPr kumimoji="0" lang="pt-BR" sz="1800" b="0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 panose="020E0502030303020204" pitchFamily="34" charset="0"/>
                <a:ea typeface="+mn-ea"/>
                <a:cs typeface="+mn-cs"/>
                <a:sym typeface="Wingdings 3" panose="05040102010807070707" pitchFamily="18" charset="2"/>
              </a:rPr>
              <a:t> 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 panose="020E0502030303020204" pitchFamily="34" charset="0"/>
              <a:ea typeface="+mn-ea"/>
              <a:cs typeface="+mn-cs"/>
              <a:sym typeface="Wingdings 3" panose="05040102010807070707" pitchFamily="18" charset="2"/>
            </a:endParaRPr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91A984D2-543A-F241-815C-D5916428CD2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632478220"/>
              </p:ext>
            </p:extLst>
          </p:nvPr>
        </p:nvGraphicFramePr>
        <p:xfrm>
          <a:off x="2777717" y="2292395"/>
          <a:ext cx="5313280" cy="330615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cxnSp>
        <p:nvCxnSpPr>
          <p:cNvPr id="28" name="Conector de Seta Reta 27">
            <a:extLst>
              <a:ext uri="{FF2B5EF4-FFF2-40B4-BE49-F238E27FC236}">
                <a16:creationId xmlns:a16="http://schemas.microsoft.com/office/drawing/2014/main" id="{407FF52F-1D8A-80B3-C984-B56E76660809}"/>
              </a:ext>
            </a:extLst>
          </p:cNvPr>
          <p:cNvCxnSpPr/>
          <p:nvPr/>
        </p:nvCxnSpPr>
        <p:spPr>
          <a:xfrm flipV="1">
            <a:off x="6813644" y="3965801"/>
            <a:ext cx="878305" cy="1395663"/>
          </a:xfrm>
          <a:prstGeom prst="straightConnector1">
            <a:avLst/>
          </a:prstGeom>
          <a:ln w="63500" cap="rnd">
            <a:solidFill>
              <a:schemeClr val="tx1"/>
            </a:solidFill>
            <a:round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CaixaDeTexto 11">
            <a:extLst>
              <a:ext uri="{FF2B5EF4-FFF2-40B4-BE49-F238E27FC236}">
                <a16:creationId xmlns:a16="http://schemas.microsoft.com/office/drawing/2014/main" id="{12DF4681-99FC-91F2-4E03-56B0CF2293F7}"/>
              </a:ext>
            </a:extLst>
          </p:cNvPr>
          <p:cNvSpPr txBox="1"/>
          <p:nvPr/>
        </p:nvSpPr>
        <p:spPr>
          <a:xfrm>
            <a:off x="7186799" y="4800472"/>
            <a:ext cx="153027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pt-BR" sz="1800" b="1" dirty="0">
                <a:sym typeface="Wingdings 3" panose="05040102010807070707" pitchFamily="18" charset="2"/>
              </a:rPr>
              <a:t> 38,46%</a:t>
            </a:r>
            <a:endParaRPr lang="pt-BR" sz="1800" b="1" dirty="0"/>
          </a:p>
        </p:txBody>
      </p:sp>
      <p:sp>
        <p:nvSpPr>
          <p:cNvPr id="30" name="Retângulo 29"/>
          <p:cNvSpPr/>
          <p:nvPr/>
        </p:nvSpPr>
        <p:spPr>
          <a:xfrm>
            <a:off x="3360614" y="5620868"/>
            <a:ext cx="4542757" cy="307777"/>
          </a:xfrm>
          <a:prstGeom prst="rect">
            <a:avLst/>
          </a:prstGeom>
        </p:spPr>
        <p:txBody>
          <a:bodyPr wrap="square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pt-BR" dirty="0"/>
              <a:t>Faturamento </a:t>
            </a:r>
            <a:r>
              <a:rPr lang="pt-BR" b="1" dirty="0"/>
              <a:t>RECORDE</a:t>
            </a:r>
            <a:r>
              <a:rPr lang="pt-BR" dirty="0"/>
              <a:t>: R$ 55.518.005,00 por mês</a:t>
            </a:r>
          </a:p>
        </p:txBody>
      </p:sp>
      <p:sp>
        <p:nvSpPr>
          <p:cNvPr id="18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1677192" y="0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AÇÕES E RESULTADOS RELEVANTES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3172607" y="1530485"/>
            <a:ext cx="469010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chemeClr val="accent2"/>
                </a:solidFill>
              </a:rPr>
              <a:t>Faturamento</a:t>
            </a:r>
            <a:r>
              <a:rPr lang="en-US" sz="2800" b="1" dirty="0">
                <a:solidFill>
                  <a:schemeClr val="accent2"/>
                </a:solidFill>
              </a:rPr>
              <a:t> – </a:t>
            </a:r>
            <a:r>
              <a:rPr lang="en-US" sz="2800" b="1" dirty="0" err="1">
                <a:solidFill>
                  <a:schemeClr val="accent2"/>
                </a:solidFill>
              </a:rPr>
              <a:t>Média</a:t>
            </a:r>
            <a:r>
              <a:rPr lang="en-US" sz="2800" b="1" dirty="0">
                <a:solidFill>
                  <a:schemeClr val="accent2"/>
                </a:solidFill>
              </a:rPr>
              <a:t> Mensal</a:t>
            </a:r>
          </a:p>
          <a:p>
            <a:endParaRPr lang="pt-BR" sz="2800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12974" y="2024221"/>
            <a:ext cx="1712221" cy="1712221"/>
          </a:xfrm>
          <a:prstGeom prst="rect">
            <a:avLst/>
          </a:prstGeom>
        </p:spPr>
      </p:pic>
      <p:sp>
        <p:nvSpPr>
          <p:cNvPr id="19" name="Google Shape;784;p32">
            <a:extLst>
              <a:ext uri="{FF2B5EF4-FFF2-40B4-BE49-F238E27FC236}">
                <a16:creationId xmlns:a16="http://schemas.microsoft.com/office/drawing/2014/main" id="{4312B8BB-AF2C-0E68-2C35-4CF93D80B8C5}"/>
              </a:ext>
            </a:extLst>
          </p:cNvPr>
          <p:cNvSpPr/>
          <p:nvPr/>
        </p:nvSpPr>
        <p:spPr>
          <a:xfrm>
            <a:off x="9121841" y="1638168"/>
            <a:ext cx="2626983" cy="1806405"/>
          </a:xfrm>
          <a:prstGeom prst="roundRect">
            <a:avLst>
              <a:gd name="adj" fmla="val 16667"/>
            </a:avLst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tx2"/>
            </a:solidFill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2000" b="1" i="0" u="none" strike="noStrike" kern="1200" cap="none" spc="0" normalizeH="0" baseline="0" noProof="0" dirty="0">
              <a:ln>
                <a:solidFill>
                  <a:schemeClr val="tx2"/>
                </a:solidFill>
              </a:ln>
              <a:solidFill>
                <a:prstClr val="black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0" name="Google Shape;203;g1ec7bc2585c_0_156"/>
          <p:cNvSpPr txBox="1">
            <a:spLocks/>
          </p:cNvSpPr>
          <p:nvPr/>
        </p:nvSpPr>
        <p:spPr>
          <a:xfrm>
            <a:off x="9397790" y="1507405"/>
            <a:ext cx="2286965" cy="6678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50000"/>
              </a:lnSpc>
              <a:buClr>
                <a:srgbClr val="1CADE4"/>
              </a:buClr>
              <a:buSzPct val="100000"/>
              <a:buNone/>
            </a:pPr>
            <a:r>
              <a:rPr lang="pt-BR" sz="2000" b="1" dirty="0">
                <a:ln w="0"/>
                <a:solidFill>
                  <a:schemeClr val="accent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+ R$ 54,8 milhões</a:t>
            </a:r>
          </a:p>
        </p:txBody>
      </p:sp>
      <p:sp>
        <p:nvSpPr>
          <p:cNvPr id="23" name="Google Shape;203;g1ec7bc2585c_0_156"/>
          <p:cNvSpPr txBox="1">
            <a:spLocks/>
          </p:cNvSpPr>
          <p:nvPr/>
        </p:nvSpPr>
        <p:spPr>
          <a:xfrm>
            <a:off x="9280866" y="2015259"/>
            <a:ext cx="2286965" cy="14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CADE4"/>
              </a:buClr>
              <a:buSzPct val="100000"/>
              <a:buNone/>
            </a:pPr>
            <a:r>
              <a:rPr lang="pt-BR" sz="1400" dirty="0">
                <a:solidFill>
                  <a:schemeClr val="tx2">
                    <a:lumMod val="75000"/>
                  </a:schemeClr>
                </a:solidFill>
              </a:rPr>
              <a:t>A produção acima do teto subsidiou o aumento  do TETO MAC no ano 2023, concebido pelo MS em set/2023.</a:t>
            </a:r>
          </a:p>
        </p:txBody>
      </p:sp>
      <p:sp>
        <p:nvSpPr>
          <p:cNvPr id="27" name="Google Shape;203;g1ec7bc2585c_0_156"/>
          <p:cNvSpPr txBox="1">
            <a:spLocks/>
          </p:cNvSpPr>
          <p:nvPr/>
        </p:nvSpPr>
        <p:spPr>
          <a:xfrm>
            <a:off x="9325179" y="3924450"/>
            <a:ext cx="2541289" cy="81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CADE4"/>
              </a:buClr>
              <a:buSzPct val="100000"/>
              <a:buNone/>
            </a:pPr>
            <a:r>
              <a:rPr lang="pt-BR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GLOSAS</a:t>
            </a:r>
          </a:p>
        </p:txBody>
      </p:sp>
      <p:sp>
        <p:nvSpPr>
          <p:cNvPr id="26" name="Google Shape;203;g1ec7bc2585c_0_156"/>
          <p:cNvSpPr txBox="1">
            <a:spLocks/>
          </p:cNvSpPr>
          <p:nvPr/>
        </p:nvSpPr>
        <p:spPr>
          <a:xfrm>
            <a:off x="9210920" y="882245"/>
            <a:ext cx="2541289" cy="8173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CADE4"/>
              </a:buClr>
              <a:buSzPct val="100000"/>
              <a:buNone/>
            </a:pPr>
            <a:r>
              <a:rPr lang="pt-BR" sz="4000" b="1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TETO MAC</a:t>
            </a:r>
          </a:p>
        </p:txBody>
      </p:sp>
      <p:sp>
        <p:nvSpPr>
          <p:cNvPr id="31" name="Google Shape;203;g1ec7bc2585c_0_156"/>
          <p:cNvSpPr txBox="1">
            <a:spLocks/>
          </p:cNvSpPr>
          <p:nvPr/>
        </p:nvSpPr>
        <p:spPr>
          <a:xfrm>
            <a:off x="9489759" y="4591171"/>
            <a:ext cx="2286965" cy="14145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ndara"/>
                <a:ea typeface="Candara"/>
                <a:cs typeface="Candara"/>
                <a:sym typeface="Candara"/>
              </a:defRPr>
            </a:lvl9pPr>
          </a:lstStyle>
          <a:p>
            <a:pPr marL="0" indent="0" algn="just">
              <a:lnSpc>
                <a:spcPct val="100000"/>
              </a:lnSpc>
              <a:buClr>
                <a:srgbClr val="1CADE4"/>
              </a:buClr>
              <a:buSzPct val="100000"/>
              <a:buNone/>
            </a:pPr>
            <a:r>
              <a:rPr lang="pt-BR" sz="1800" b="1" dirty="0">
                <a:solidFill>
                  <a:schemeClr val="tx2">
                    <a:lumMod val="75000"/>
                  </a:schemeClr>
                </a:solidFill>
              </a:rPr>
              <a:t>REDUÇÃO DE 74%</a:t>
            </a:r>
          </a:p>
        </p:txBody>
      </p:sp>
    </p:spTree>
    <p:extLst>
      <p:ext uri="{BB962C8B-B14F-4D97-AF65-F5344CB8AC3E}">
        <p14:creationId xmlns:p14="http://schemas.microsoft.com/office/powerpoint/2010/main" val="2759667811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615622" y="2197807"/>
            <a:ext cx="85912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chemeClr val="bg1"/>
                </a:solidFill>
                <a:latin typeface="Candara"/>
              </a:rPr>
              <a:t>5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Força de Trabalho 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4D6F44F7-4F9D-6F47-9880-C64ED833135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61856" y="3218493"/>
            <a:ext cx="8189966" cy="174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3250402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528506" y="2038981"/>
            <a:ext cx="534954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6. Execução Orçamentária e Financeira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18A405B8-C7FE-17F6-66E5-389D079C1716}"/>
              </a:ext>
            </a:extLst>
          </p:cNvPr>
          <p:cNvPicPr>
            <a:picLocks noChangeAspect="1"/>
          </p:cNvPicPr>
          <p:nvPr/>
        </p:nvPicPr>
        <p:blipFill>
          <a:blip r:embed="rId3">
            <a:duotone>
              <a:prstClr val="black"/>
              <a:srgbClr val="D9C3A5">
                <a:tint val="50000"/>
                <a:satMod val="180000"/>
              </a:srgbClr>
            </a:duotone>
          </a:blip>
          <a:stretch>
            <a:fillRect/>
          </a:stretch>
        </p:blipFill>
        <p:spPr>
          <a:xfrm>
            <a:off x="7652084" y="1985383"/>
            <a:ext cx="2692521" cy="2692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2081679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agem 2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5" name="Google Shape;784;p32">
            <a:extLst>
              <a:ext uri="{FF2B5EF4-FFF2-40B4-BE49-F238E27FC236}">
                <a16:creationId xmlns:a16="http://schemas.microsoft.com/office/drawing/2014/main" id="{F0A8AD88-9504-B3B9-FC40-E3763AB47BF5}"/>
              </a:ext>
            </a:extLst>
          </p:cNvPr>
          <p:cNvSpPr/>
          <p:nvPr/>
        </p:nvSpPr>
        <p:spPr>
          <a:xfrm>
            <a:off x="195328" y="1753582"/>
            <a:ext cx="1314109" cy="173261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6" name="Google Shape;786;p32">
            <a:extLst>
              <a:ext uri="{FF2B5EF4-FFF2-40B4-BE49-F238E27FC236}">
                <a16:creationId xmlns:a16="http://schemas.microsoft.com/office/drawing/2014/main" id="{A2350DB6-992B-6816-6399-B3F6C6CC4486}"/>
              </a:ext>
            </a:extLst>
          </p:cNvPr>
          <p:cNvSpPr/>
          <p:nvPr/>
        </p:nvSpPr>
        <p:spPr>
          <a:xfrm>
            <a:off x="131339" y="1680095"/>
            <a:ext cx="1391516" cy="175806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CaixaDeTexto 6">
            <a:extLst>
              <a:ext uri="{FF2B5EF4-FFF2-40B4-BE49-F238E27FC236}">
                <a16:creationId xmlns:a16="http://schemas.microsoft.com/office/drawing/2014/main" id="{58E11BE3-1321-4DA7-AF02-BC4AF62870A0}"/>
              </a:ext>
            </a:extLst>
          </p:cNvPr>
          <p:cNvSpPr txBox="1"/>
          <p:nvPr/>
        </p:nvSpPr>
        <p:spPr>
          <a:xfrm>
            <a:off x="233920" y="1801979"/>
            <a:ext cx="1275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Despesa Empenhada </a:t>
            </a:r>
          </a:p>
          <a:p>
            <a:pPr algn="ctr"/>
            <a:r>
              <a:rPr lang="pt-BR" sz="1400" b="1" dirty="0"/>
              <a:t>X</a:t>
            </a:r>
          </a:p>
          <a:p>
            <a:pPr algn="ctr"/>
            <a:r>
              <a:rPr lang="pt-BR" sz="1400" dirty="0"/>
              <a:t> Autorizada no 3º Q 2023 = </a:t>
            </a:r>
            <a:r>
              <a:rPr lang="pt-BR" sz="1400" b="1" dirty="0"/>
              <a:t>96,51%</a:t>
            </a:r>
            <a:endParaRPr lang="pt-BR" sz="1400" dirty="0"/>
          </a:p>
        </p:txBody>
      </p:sp>
      <p:sp>
        <p:nvSpPr>
          <p:cNvPr id="8" name="Retângulo de cantos arredondados 7"/>
          <p:cNvSpPr/>
          <p:nvPr/>
        </p:nvSpPr>
        <p:spPr>
          <a:xfrm>
            <a:off x="3091799" y="3511792"/>
            <a:ext cx="2148111" cy="278431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endParaRPr lang="pt-BR" sz="1600" dirty="0">
              <a:solidFill>
                <a:srgbClr val="1B7DC3"/>
              </a:solidFill>
            </a:endParaRPr>
          </a:p>
        </p:txBody>
      </p:sp>
      <p:sp>
        <p:nvSpPr>
          <p:cNvPr id="10" name="Retângulo de cantos arredondados 9"/>
          <p:cNvSpPr/>
          <p:nvPr/>
        </p:nvSpPr>
        <p:spPr>
          <a:xfrm>
            <a:off x="7753846" y="2244087"/>
            <a:ext cx="1732059" cy="371892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pt-BR" sz="1600" dirty="0">
              <a:solidFill>
                <a:schemeClr val="tx1"/>
              </a:solidFill>
            </a:endParaRPr>
          </a:p>
        </p:txBody>
      </p:sp>
      <p:sp>
        <p:nvSpPr>
          <p:cNvPr id="4" name="Título 4">
            <a:extLst>
              <a:ext uri="{FF2B5EF4-FFF2-40B4-BE49-F238E27FC236}">
                <a16:creationId xmlns:a16="http://schemas.microsoft.com/office/drawing/2014/main" id="{50F20499-639A-0D1A-12EE-2E78DF48F896}"/>
              </a:ext>
            </a:extLst>
          </p:cNvPr>
          <p:cNvSpPr txBox="1">
            <a:spLocks/>
          </p:cNvSpPr>
          <p:nvPr/>
        </p:nvSpPr>
        <p:spPr>
          <a:xfrm>
            <a:off x="1672827" y="-85086"/>
            <a:ext cx="907137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3200" dirty="0"/>
              <a:t>Resumo da Execução do Orçamento, por Fonte de Recurso, até o 3° quadrimestre de 2023</a:t>
            </a:r>
          </a:p>
        </p:txBody>
      </p:sp>
      <p:sp>
        <p:nvSpPr>
          <p:cNvPr id="13" name="Retângulo 12"/>
          <p:cNvSpPr/>
          <p:nvPr/>
        </p:nvSpPr>
        <p:spPr>
          <a:xfrm>
            <a:off x="0" y="6424159"/>
            <a:ext cx="11451771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1000" b="1" dirty="0"/>
              <a:t>Fonte: 1. </a:t>
            </a:r>
            <a:r>
              <a:rPr lang="pt-BR" sz="1000" dirty="0"/>
              <a:t>Quadro Detalhamento Despesa - QDD (SIGGO) . Dados disponibilizados por SES/SUPLANS/DIPLAN/GEPLOS. Dados extraídos do em 08/01/2024. </a:t>
            </a:r>
            <a:r>
              <a:rPr lang="pt-BR" sz="1000" b="1" dirty="0"/>
              <a:t>2. </a:t>
            </a:r>
            <a:r>
              <a:rPr lang="pt-BR" sz="1000" dirty="0"/>
              <a:t>Tesouro Gerencial. Dados disponibilizados por SES/FSDF. Dados extraídos em 04/01/2024. </a:t>
            </a:r>
          </a:p>
        </p:txBody>
      </p:sp>
      <p:pic>
        <p:nvPicPr>
          <p:cNvPr id="20" name="Imagem 1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6925" y="1056016"/>
            <a:ext cx="8538139" cy="4778593"/>
          </a:xfrm>
          <a:prstGeom prst="rect">
            <a:avLst/>
          </a:prstGeom>
        </p:spPr>
      </p:pic>
      <p:sp>
        <p:nvSpPr>
          <p:cNvPr id="14" name="Retângulo: Cantos Arredondados 7">
            <a:extLst>
              <a:ext uri="{FF2B5EF4-FFF2-40B4-BE49-F238E27FC236}">
                <a16:creationId xmlns:a16="http://schemas.microsoft.com/office/drawing/2014/main" id="{75066045-295D-689A-B02B-CC5B6DC06E0E}"/>
              </a:ext>
            </a:extLst>
          </p:cNvPr>
          <p:cNvSpPr/>
          <p:nvPr/>
        </p:nvSpPr>
        <p:spPr>
          <a:xfrm>
            <a:off x="1809749" y="1397525"/>
            <a:ext cx="9213852" cy="631582"/>
          </a:xfrm>
          <a:prstGeom prst="roundRect">
            <a:avLst>
              <a:gd name="adj" fmla="val 9099"/>
            </a:avLst>
          </a:prstGeom>
          <a:solidFill>
            <a:srgbClr val="FF0066">
              <a:alpha val="10000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1" name="Retângulo: Cantos Arredondados 7">
            <a:extLst>
              <a:ext uri="{FF2B5EF4-FFF2-40B4-BE49-F238E27FC236}">
                <a16:creationId xmlns:a16="http://schemas.microsoft.com/office/drawing/2014/main" id="{75066045-295D-689A-B02B-CC5B6DC06E0E}"/>
              </a:ext>
            </a:extLst>
          </p:cNvPr>
          <p:cNvSpPr/>
          <p:nvPr/>
        </p:nvSpPr>
        <p:spPr>
          <a:xfrm>
            <a:off x="1809749" y="3581936"/>
            <a:ext cx="9213851" cy="898405"/>
          </a:xfrm>
          <a:prstGeom prst="roundRect">
            <a:avLst>
              <a:gd name="adj" fmla="val 9099"/>
            </a:avLst>
          </a:prstGeom>
          <a:solidFill>
            <a:srgbClr val="FF0066">
              <a:alpha val="10000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2" name="Retângulo: Cantos Arredondados 7">
            <a:extLst>
              <a:ext uri="{FF2B5EF4-FFF2-40B4-BE49-F238E27FC236}">
                <a16:creationId xmlns:a16="http://schemas.microsoft.com/office/drawing/2014/main" id="{75066045-295D-689A-B02B-CC5B6DC06E0E}"/>
              </a:ext>
            </a:extLst>
          </p:cNvPr>
          <p:cNvSpPr/>
          <p:nvPr/>
        </p:nvSpPr>
        <p:spPr>
          <a:xfrm>
            <a:off x="1809749" y="5343053"/>
            <a:ext cx="9213851" cy="618504"/>
          </a:xfrm>
          <a:prstGeom prst="roundRect">
            <a:avLst>
              <a:gd name="adj" fmla="val 9099"/>
            </a:avLst>
          </a:prstGeom>
          <a:solidFill>
            <a:srgbClr val="FF0066">
              <a:alpha val="10000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3" name="CaixaDeTexto 2"/>
          <p:cNvSpPr txBox="1"/>
          <p:nvPr/>
        </p:nvSpPr>
        <p:spPr>
          <a:xfrm>
            <a:off x="7025977" y="1985628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(+)</a:t>
            </a:r>
          </a:p>
        </p:txBody>
      </p:sp>
      <p:sp>
        <p:nvSpPr>
          <p:cNvPr id="26" name="CaixaDeTexto 25"/>
          <p:cNvSpPr txBox="1"/>
          <p:nvPr/>
        </p:nvSpPr>
        <p:spPr>
          <a:xfrm>
            <a:off x="5027360" y="1968552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(+)</a:t>
            </a:r>
          </a:p>
        </p:txBody>
      </p:sp>
      <p:sp>
        <p:nvSpPr>
          <p:cNvPr id="27" name="CaixaDeTexto 26"/>
          <p:cNvSpPr txBox="1"/>
          <p:nvPr/>
        </p:nvSpPr>
        <p:spPr>
          <a:xfrm>
            <a:off x="8958468" y="1946648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(+)</a:t>
            </a:r>
          </a:p>
        </p:txBody>
      </p:sp>
      <p:sp>
        <p:nvSpPr>
          <p:cNvPr id="32" name="CaixaDeTexto 31"/>
          <p:cNvSpPr txBox="1"/>
          <p:nvPr/>
        </p:nvSpPr>
        <p:spPr>
          <a:xfrm>
            <a:off x="5000416" y="2402427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 ( - )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4985158" y="3240514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 ( - )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8900790" y="2365928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 ( - )</a:t>
            </a:r>
          </a:p>
        </p:txBody>
      </p:sp>
      <p:sp>
        <p:nvSpPr>
          <p:cNvPr id="35" name="CaixaDeTexto 34"/>
          <p:cNvSpPr txBox="1"/>
          <p:nvPr/>
        </p:nvSpPr>
        <p:spPr>
          <a:xfrm>
            <a:off x="8904582" y="3194490"/>
            <a:ext cx="6531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400" b="1" dirty="0">
                <a:solidFill>
                  <a:schemeClr val="bg1"/>
                </a:solidFill>
              </a:rPr>
              <a:t> ( - )</a:t>
            </a:r>
          </a:p>
        </p:txBody>
      </p:sp>
      <p:sp>
        <p:nvSpPr>
          <p:cNvPr id="37" name="Google Shape;784;p32">
            <a:extLst>
              <a:ext uri="{FF2B5EF4-FFF2-40B4-BE49-F238E27FC236}">
                <a16:creationId xmlns:a16="http://schemas.microsoft.com/office/drawing/2014/main" id="{F0A8AD88-9504-B3B9-FC40-E3763AB47BF5}"/>
              </a:ext>
            </a:extLst>
          </p:cNvPr>
          <p:cNvSpPr/>
          <p:nvPr/>
        </p:nvSpPr>
        <p:spPr>
          <a:xfrm>
            <a:off x="195328" y="3863710"/>
            <a:ext cx="1314109" cy="1732613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38" name="Google Shape;786;p32">
            <a:extLst>
              <a:ext uri="{FF2B5EF4-FFF2-40B4-BE49-F238E27FC236}">
                <a16:creationId xmlns:a16="http://schemas.microsoft.com/office/drawing/2014/main" id="{A2350DB6-992B-6816-6399-B3F6C6CC4486}"/>
              </a:ext>
            </a:extLst>
          </p:cNvPr>
          <p:cNvSpPr/>
          <p:nvPr/>
        </p:nvSpPr>
        <p:spPr>
          <a:xfrm>
            <a:off x="131339" y="3790223"/>
            <a:ext cx="1391516" cy="1758062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CaixaDeTexto 38">
            <a:extLst>
              <a:ext uri="{FF2B5EF4-FFF2-40B4-BE49-F238E27FC236}">
                <a16:creationId xmlns:a16="http://schemas.microsoft.com/office/drawing/2014/main" id="{58E11BE3-1321-4DA7-AF02-BC4AF62870A0}"/>
              </a:ext>
            </a:extLst>
          </p:cNvPr>
          <p:cNvSpPr txBox="1"/>
          <p:nvPr/>
        </p:nvSpPr>
        <p:spPr>
          <a:xfrm>
            <a:off x="233920" y="3912107"/>
            <a:ext cx="1275517" cy="13849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pt-BR" sz="1400" dirty="0"/>
              <a:t>Despesa Liquidada </a:t>
            </a:r>
          </a:p>
          <a:p>
            <a:pPr algn="ctr"/>
            <a:r>
              <a:rPr lang="pt-BR" sz="1400" b="1" dirty="0"/>
              <a:t>X</a:t>
            </a:r>
          </a:p>
          <a:p>
            <a:pPr algn="ctr"/>
            <a:r>
              <a:rPr lang="pt-BR" sz="1400" dirty="0"/>
              <a:t>Autorizada </a:t>
            </a:r>
          </a:p>
          <a:p>
            <a:pPr algn="ctr"/>
            <a:r>
              <a:rPr lang="pt-BR" sz="1400" dirty="0"/>
              <a:t>no 3º Q 2023 = </a:t>
            </a:r>
            <a:r>
              <a:rPr lang="pt-BR" sz="1400" b="1" dirty="0"/>
              <a:t>93,27%</a:t>
            </a:r>
            <a:endParaRPr lang="pt-BR" sz="1400" dirty="0"/>
          </a:p>
        </p:txBody>
      </p:sp>
    </p:spTree>
    <p:extLst>
      <p:ext uri="{BB962C8B-B14F-4D97-AF65-F5344CB8AC3E}">
        <p14:creationId xmlns:p14="http://schemas.microsoft.com/office/powerpoint/2010/main" val="12603060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21" grpId="0" animBg="1"/>
      <p:bldP spid="22" grpId="0" animBg="1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C9E480-B803-6971-BE9D-997604FF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665" y="0"/>
            <a:ext cx="9637243" cy="1325563"/>
          </a:xfrm>
        </p:spPr>
        <p:txBody>
          <a:bodyPr>
            <a:normAutofit fontScale="90000"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Relação de execução de despesas</a:t>
            </a:r>
            <a:br>
              <a:rPr lang="pt-B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(Empenhado x Autorizado e Liquidado x Autorizado) 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C9A781-DE97-11F1-7FBF-A8C25DEBD241}"/>
              </a:ext>
            </a:extLst>
          </p:cNvPr>
          <p:cNvSpPr txBox="1"/>
          <p:nvPr/>
        </p:nvSpPr>
        <p:spPr>
          <a:xfrm>
            <a:off x="0" y="6504057"/>
            <a:ext cx="8768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Fonte: </a:t>
            </a:r>
            <a:r>
              <a:rPr lang="pt-BR" sz="1000" dirty="0"/>
              <a:t>Quadro Detalhamento Despesa - QDD (SIGGO) . Dados fornecidos por SES/SUPLANS/CPLAN/DIPLAN/GPLOS. Dados extraídos do em 08/01/2024.				</a:t>
            </a:r>
          </a:p>
          <a:p>
            <a:r>
              <a:rPr lang="pt-BR" sz="1000" dirty="0"/>
              <a:t/>
            </a:r>
            <a:br>
              <a:rPr lang="pt-BR" sz="1000" dirty="0"/>
            </a:br>
            <a:endParaRPr lang="pt-BR" sz="1000" dirty="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AB4E741-C407-353A-DD21-8457BC7C4D13}"/>
              </a:ext>
            </a:extLst>
          </p:cNvPr>
          <p:cNvSpPr/>
          <p:nvPr/>
        </p:nvSpPr>
        <p:spPr>
          <a:xfrm>
            <a:off x="19836062" y="2302042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18,2%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2CCAA56-2B08-627E-668D-BB827543123A}"/>
              </a:ext>
            </a:extLst>
          </p:cNvPr>
          <p:cNvSpPr/>
          <p:nvPr/>
        </p:nvSpPr>
        <p:spPr>
          <a:xfrm>
            <a:off x="21672884" y="2302039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62,4%</a:t>
            </a:r>
          </a:p>
        </p:txBody>
      </p:sp>
      <p:graphicFrame>
        <p:nvGraphicFramePr>
          <p:cNvPr id="19" name="Gráfico 18">
            <a:extLst>
              <a:ext uri="{FF2B5EF4-FFF2-40B4-BE49-F238E27FC236}">
                <a16:creationId xmlns:a16="http://schemas.microsoft.com/office/drawing/2014/main" id="{F73305B6-D52C-94A6-8720-3DEACBE63223}"/>
              </a:ext>
            </a:extLst>
          </p:cNvPr>
          <p:cNvGraphicFramePr/>
          <p:nvPr>
            <p:extLst/>
          </p:nvPr>
        </p:nvGraphicFramePr>
        <p:xfrm>
          <a:off x="3310701" y="3118106"/>
          <a:ext cx="4052519" cy="250606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7" name="Imagem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223" y="4485694"/>
            <a:ext cx="1281922" cy="1281922"/>
          </a:xfrm>
          <a:prstGeom prst="rect">
            <a:avLst/>
          </a:prstGeom>
        </p:spPr>
      </p:pic>
      <p:graphicFrame>
        <p:nvGraphicFramePr>
          <p:cNvPr id="16" name="Gráfico 15">
            <a:extLst>
              <a:ext uri="{FF2B5EF4-FFF2-40B4-BE49-F238E27FC236}">
                <a16:creationId xmlns:a16="http://schemas.microsoft.com/office/drawing/2014/main" id="{F73305B6-D52C-94A6-8720-3DEACBE63223}"/>
              </a:ext>
            </a:extLst>
          </p:cNvPr>
          <p:cNvGraphicFramePr/>
          <p:nvPr>
            <p:extLst/>
          </p:nvPr>
        </p:nvGraphicFramePr>
        <p:xfrm>
          <a:off x="7548449" y="3239447"/>
          <a:ext cx="4345649" cy="240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18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3983500" y="1466956"/>
            <a:ext cx="3969778" cy="1031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Despesa Empenhada x Autorizada</a:t>
            </a:r>
            <a:endParaRPr lang="pt-BR" sz="2400" dirty="0">
              <a:solidFill>
                <a:schemeClr val="tx1"/>
              </a:solidFill>
            </a:endParaRPr>
          </a:p>
        </p:txBody>
      </p:sp>
      <p:sp>
        <p:nvSpPr>
          <p:cNvPr id="20" name="Seta para a Direita 19"/>
          <p:cNvSpPr/>
          <p:nvPr/>
        </p:nvSpPr>
        <p:spPr>
          <a:xfrm rot="19933598">
            <a:off x="5182684" y="3555958"/>
            <a:ext cx="1571407" cy="1991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2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8552362" y="1466956"/>
            <a:ext cx="6530766" cy="1031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Despesa Liquidada x Autorizada</a:t>
            </a:r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 rotWithShape="1">
          <a:blip r:embed="rId6">
            <a:duotone>
              <a:schemeClr val="accent1">
                <a:shade val="45000"/>
                <a:satMod val="135000"/>
              </a:schemeClr>
              <a:prstClr val="white"/>
            </a:duotone>
          </a:blip>
          <a:srcRect l="2514" r="4500"/>
          <a:stretch/>
        </p:blipFill>
        <p:spPr>
          <a:xfrm>
            <a:off x="172233" y="2353545"/>
            <a:ext cx="2953240" cy="1695531"/>
          </a:xfrm>
          <a:prstGeom prst="rect">
            <a:avLst/>
          </a:prstGeom>
        </p:spPr>
      </p:pic>
      <p:sp>
        <p:nvSpPr>
          <p:cNvPr id="17" name="Título 1">
            <a:extLst>
              <a:ext uri="{FF2B5EF4-FFF2-40B4-BE49-F238E27FC236}">
                <a16:creationId xmlns:a16="http://schemas.microsoft.com/office/drawing/2014/main" id="{FF6A3928-F39C-2321-1238-FD8C7248D3E5}"/>
              </a:ext>
            </a:extLst>
          </p:cNvPr>
          <p:cNvSpPr txBox="1">
            <a:spLocks/>
          </p:cNvSpPr>
          <p:nvPr/>
        </p:nvSpPr>
        <p:spPr>
          <a:xfrm>
            <a:off x="474074" y="1466956"/>
            <a:ext cx="3969778" cy="103140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sz="1600" dirty="0">
                <a:solidFill>
                  <a:schemeClr val="tx1"/>
                </a:solidFill>
              </a:rPr>
              <a:t>Recursos para Saúde</a:t>
            </a:r>
            <a:endParaRPr lang="pt-BR" sz="24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3005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9" y="0"/>
            <a:ext cx="12189291" cy="6858000"/>
          </a:xfrm>
          <a:prstGeom prst="rect">
            <a:avLst/>
          </a:prstGeom>
        </p:spPr>
      </p:pic>
      <p:sp>
        <p:nvSpPr>
          <p:cNvPr id="3" name="Título 1">
            <a:extLst>
              <a:ext uri="{FF2B5EF4-FFF2-40B4-BE49-F238E27FC236}">
                <a16:creationId xmlns:a16="http://schemas.microsoft.com/office/drawing/2014/main" id="{CC816357-9A88-953B-BCA3-2AA542BA07C5}"/>
              </a:ext>
            </a:extLst>
          </p:cNvPr>
          <p:cNvSpPr txBox="1">
            <a:spLocks/>
          </p:cNvSpPr>
          <p:nvPr/>
        </p:nvSpPr>
        <p:spPr>
          <a:xfrm>
            <a:off x="1278489" y="908108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Morbidade</a:t>
            </a:r>
          </a:p>
        </p:txBody>
      </p:sp>
      <p:sp>
        <p:nvSpPr>
          <p:cNvPr id="26" name="CaixaDeTexto 25">
            <a:extLst>
              <a:ext uri="{FF2B5EF4-FFF2-40B4-BE49-F238E27FC236}">
                <a16:creationId xmlns:a16="http://schemas.microsoft.com/office/drawing/2014/main" id="{E5403817-F69B-9BCD-5162-040389CB05C2}"/>
              </a:ext>
            </a:extLst>
          </p:cNvPr>
          <p:cNvSpPr txBox="1"/>
          <p:nvPr/>
        </p:nvSpPr>
        <p:spPr>
          <a:xfrm>
            <a:off x="526474" y="1864339"/>
            <a:ext cx="365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76.444 internações</a:t>
            </a:r>
          </a:p>
        </p:txBody>
      </p:sp>
      <p:sp>
        <p:nvSpPr>
          <p:cNvPr id="29" name="Título 1">
            <a:extLst>
              <a:ext uri="{FF2B5EF4-FFF2-40B4-BE49-F238E27FC236}">
                <a16:creationId xmlns:a16="http://schemas.microsoft.com/office/drawing/2014/main" id="{374670E3-1FA0-2D0F-F220-64D2F7EF378C}"/>
              </a:ext>
            </a:extLst>
          </p:cNvPr>
          <p:cNvSpPr txBox="1">
            <a:spLocks/>
          </p:cNvSpPr>
          <p:nvPr/>
        </p:nvSpPr>
        <p:spPr>
          <a:xfrm>
            <a:off x="7288304" y="908108"/>
            <a:ext cx="52578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r>
              <a:rPr lang="pt-BR" dirty="0"/>
              <a:t>Mortalidade</a:t>
            </a:r>
          </a:p>
        </p:txBody>
      </p:sp>
      <p:sp>
        <p:nvSpPr>
          <p:cNvPr id="30" name="CaixaDeTexto 29">
            <a:extLst>
              <a:ext uri="{FF2B5EF4-FFF2-40B4-BE49-F238E27FC236}">
                <a16:creationId xmlns:a16="http://schemas.microsoft.com/office/drawing/2014/main" id="{6171C307-9E56-7C3E-A3C9-441109B5C36C}"/>
              </a:ext>
            </a:extLst>
          </p:cNvPr>
          <p:cNvSpPr txBox="1"/>
          <p:nvPr/>
        </p:nvSpPr>
        <p:spPr>
          <a:xfrm>
            <a:off x="6665766" y="1821532"/>
            <a:ext cx="365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4.737 óbitos</a:t>
            </a:r>
          </a:p>
        </p:txBody>
      </p:sp>
      <p:sp>
        <p:nvSpPr>
          <p:cNvPr id="5" name="Retângulo 4"/>
          <p:cNvSpPr/>
          <p:nvPr/>
        </p:nvSpPr>
        <p:spPr>
          <a:xfrm>
            <a:off x="2518185" y="1883087"/>
            <a:ext cx="254268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black"/>
                </a:solidFill>
                <a:sym typeface="Wingdings 3" panose="05040102010807070707" pitchFamily="18" charset="2"/>
              </a:rPr>
              <a:t>( 3,5%  - 3ºQ 2023 – 3ºQ 2022)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7947409" y="1893688"/>
            <a:ext cx="246574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400" dirty="0">
                <a:sym typeface="Wingdings 3" panose="05040102010807070707" pitchFamily="18" charset="2"/>
              </a:rPr>
              <a:t>(</a:t>
            </a:r>
            <a:r>
              <a:rPr lang="pt-BR" sz="1400" dirty="0">
                <a:solidFill>
                  <a:prstClr val="black"/>
                </a:solidFill>
                <a:sym typeface="Wingdings 3" panose="05040102010807070707" pitchFamily="18" charset="2"/>
              </a:rPr>
              <a:t> 4,7%  - 3ºQ 2023 – 3ºQ 2022</a:t>
            </a:r>
            <a:r>
              <a:rPr lang="pt-BR" sz="1400" dirty="0">
                <a:sym typeface="Wingdings 3" panose="05040102010807070707" pitchFamily="18" charset="2"/>
              </a:rPr>
              <a:t>)</a:t>
            </a:r>
            <a:endParaRPr lang="pt-BR" sz="1400" dirty="0"/>
          </a:p>
        </p:txBody>
      </p:sp>
      <p:pic>
        <p:nvPicPr>
          <p:cNvPr id="9" name="Imagem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7572" y="2455834"/>
            <a:ext cx="5124564" cy="3143171"/>
          </a:xfrm>
          <a:prstGeom prst="rect">
            <a:avLst/>
          </a:prstGeom>
        </p:spPr>
      </p:pic>
      <p:pic>
        <p:nvPicPr>
          <p:cNvPr id="11" name="Imagem 10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96" y="2413478"/>
            <a:ext cx="5145210" cy="3185527"/>
          </a:xfrm>
          <a:prstGeom prst="rect">
            <a:avLst/>
          </a:prstGeom>
        </p:spPr>
      </p:pic>
      <p:sp>
        <p:nvSpPr>
          <p:cNvPr id="12" name="CaixaDeTexto 11">
            <a:extLst>
              <a:ext uri="{FF2B5EF4-FFF2-40B4-BE49-F238E27FC236}">
                <a16:creationId xmlns:a16="http://schemas.microsoft.com/office/drawing/2014/main" id="{E5403817-F69B-9BCD-5162-040389CB05C2}"/>
              </a:ext>
            </a:extLst>
          </p:cNvPr>
          <p:cNvSpPr txBox="1"/>
          <p:nvPr/>
        </p:nvSpPr>
        <p:spPr>
          <a:xfrm>
            <a:off x="513688" y="2111782"/>
            <a:ext cx="365447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dirty="0"/>
              <a:t>78.068 internações</a:t>
            </a:r>
          </a:p>
        </p:txBody>
      </p:sp>
      <p:sp>
        <p:nvSpPr>
          <p:cNvPr id="14" name="CaixaDeTexto 13"/>
          <p:cNvSpPr txBox="1"/>
          <p:nvPr/>
        </p:nvSpPr>
        <p:spPr>
          <a:xfrm>
            <a:off x="2421825" y="2180970"/>
            <a:ext cx="192474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sz="1200" dirty="0">
              <a:solidFill>
                <a:srgbClr val="FF0000"/>
              </a:solidFill>
            </a:endParaRPr>
          </a:p>
        </p:txBody>
      </p:sp>
      <p:sp>
        <p:nvSpPr>
          <p:cNvPr id="15" name="CaixaDeTexto 14"/>
          <p:cNvSpPr txBox="1"/>
          <p:nvPr/>
        </p:nvSpPr>
        <p:spPr>
          <a:xfrm>
            <a:off x="6647807" y="2111782"/>
            <a:ext cx="19247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/>
              <a:t>4.688</a:t>
            </a:r>
            <a:r>
              <a:rPr lang="pt-BR" sz="1200" dirty="0"/>
              <a:t> </a:t>
            </a:r>
            <a:r>
              <a:rPr lang="pt-BR" dirty="0"/>
              <a:t>óbitos</a:t>
            </a:r>
          </a:p>
        </p:txBody>
      </p:sp>
      <p:sp>
        <p:nvSpPr>
          <p:cNvPr id="16" name="Retângulo 15"/>
          <p:cNvSpPr/>
          <p:nvPr/>
        </p:nvSpPr>
        <p:spPr>
          <a:xfrm>
            <a:off x="2514524" y="2177687"/>
            <a:ext cx="243528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400" dirty="0">
                <a:solidFill>
                  <a:prstClr val="black"/>
                </a:solidFill>
                <a:sym typeface="Wingdings 3" panose="05040102010807070707" pitchFamily="18" charset="2"/>
              </a:rPr>
              <a:t>( 4,9% </a:t>
            </a:r>
            <a:r>
              <a:rPr lang="pt-BR" sz="1400" dirty="0">
                <a:sym typeface="Wingdings 3" panose="05040102010807070707" pitchFamily="18" charset="2"/>
              </a:rPr>
              <a:t>- </a:t>
            </a:r>
            <a:r>
              <a:rPr lang="pt-BR" sz="1400" dirty="0">
                <a:solidFill>
                  <a:prstClr val="black"/>
                </a:solidFill>
                <a:sym typeface="Wingdings 3" panose="05040102010807070707" pitchFamily="18" charset="2"/>
              </a:rPr>
              <a:t>2ºQ 2023 – 2ºQ 2022)</a:t>
            </a:r>
            <a:endParaRPr lang="pt-BR" sz="1400" dirty="0">
              <a:solidFill>
                <a:prstClr val="black"/>
              </a:solidFill>
            </a:endParaRPr>
          </a:p>
        </p:txBody>
      </p:sp>
      <p:sp>
        <p:nvSpPr>
          <p:cNvPr id="17" name="Retângulo 16"/>
          <p:cNvSpPr/>
          <p:nvPr/>
        </p:nvSpPr>
        <p:spPr>
          <a:xfrm>
            <a:off x="7956608" y="2143988"/>
            <a:ext cx="244009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pt-BR" sz="1400" dirty="0">
                <a:sym typeface="Wingdings 3" panose="05040102010807070707" pitchFamily="18" charset="2"/>
              </a:rPr>
              <a:t>(</a:t>
            </a:r>
            <a:r>
              <a:rPr lang="pt-BR" sz="1400" dirty="0">
                <a:solidFill>
                  <a:prstClr val="black"/>
                </a:solidFill>
                <a:sym typeface="Wingdings 3" panose="05040102010807070707" pitchFamily="18" charset="2"/>
              </a:rPr>
              <a:t>    1,97% - 2ºQ 2023 – 2ºQ 2022</a:t>
            </a:r>
            <a:r>
              <a:rPr lang="pt-BR" sz="1400" dirty="0">
                <a:sym typeface="Wingdings 3" panose="05040102010807070707" pitchFamily="18" charset="2"/>
              </a:rPr>
              <a:t>)</a:t>
            </a:r>
            <a:endParaRPr lang="pt-BR" sz="1400" dirty="0"/>
          </a:p>
        </p:txBody>
      </p:sp>
      <p:sp>
        <p:nvSpPr>
          <p:cNvPr id="18" name="Seta para Baixo 17"/>
          <p:cNvSpPr/>
          <p:nvPr/>
        </p:nvSpPr>
        <p:spPr>
          <a:xfrm>
            <a:off x="8109162" y="2266381"/>
            <a:ext cx="111518" cy="87475"/>
          </a:xfrm>
          <a:prstGeom prst="down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9" name="Texto Explicativo 2 (Sem Bordas) 18"/>
          <p:cNvSpPr/>
          <p:nvPr/>
        </p:nvSpPr>
        <p:spPr>
          <a:xfrm>
            <a:off x="10811571" y="1737109"/>
            <a:ext cx="1114635" cy="431039"/>
          </a:xfrm>
          <a:prstGeom prst="callout2">
            <a:avLst/>
          </a:prstGeom>
          <a:solidFill>
            <a:schemeClr val="accent2">
              <a:lumMod val="20000"/>
              <a:lumOff val="80000"/>
            </a:schemeClr>
          </a:solidFill>
          <a:ln>
            <a:prstDash val="sys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00" b="1" dirty="0">
                <a:solidFill>
                  <a:schemeClr val="tx1"/>
                </a:solidFill>
              </a:rPr>
              <a:t>2ºQ/2023: 4.688 2ºQ/2022: 4.782</a:t>
            </a:r>
          </a:p>
        </p:txBody>
      </p:sp>
    </p:spTree>
    <p:extLst>
      <p:ext uri="{BB962C8B-B14F-4D97-AF65-F5344CB8AC3E}">
        <p14:creationId xmlns:p14="http://schemas.microsoft.com/office/powerpoint/2010/main" val="814704611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9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C9E480-B803-6971-BE9D-997604FF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665" y="0"/>
            <a:ext cx="9637243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Relação de execução de despesas</a:t>
            </a:r>
            <a:br>
              <a:rPr lang="pt-B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(Por Grupo de Despesa) 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C9A781-DE97-11F1-7FBF-A8C25DEBD241}"/>
              </a:ext>
            </a:extLst>
          </p:cNvPr>
          <p:cNvSpPr txBox="1"/>
          <p:nvPr/>
        </p:nvSpPr>
        <p:spPr>
          <a:xfrm>
            <a:off x="0" y="6504057"/>
            <a:ext cx="8768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Fonte: </a:t>
            </a:r>
            <a:r>
              <a:rPr lang="pt-BR" sz="1000" dirty="0"/>
              <a:t>Quadro Detalhamento Despesa - QDD (SIGGO) . Dados fornecidos por SES/SUPLANS/CPLAN/DIPLAN/GPLOS. Dados extraídos do em 08/01/2024.				</a:t>
            </a:r>
          </a:p>
          <a:p>
            <a:r>
              <a:rPr lang="pt-BR" sz="1000" dirty="0"/>
              <a:t/>
            </a:r>
            <a:br>
              <a:rPr lang="pt-BR" sz="1000" dirty="0"/>
            </a:br>
            <a:endParaRPr lang="pt-BR" sz="1000" dirty="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AB4E741-C407-353A-DD21-8457BC7C4D13}"/>
              </a:ext>
            </a:extLst>
          </p:cNvPr>
          <p:cNvSpPr/>
          <p:nvPr/>
        </p:nvSpPr>
        <p:spPr>
          <a:xfrm>
            <a:off x="19836062" y="2302042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18,2%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2CCAA56-2B08-627E-668D-BB827543123A}"/>
              </a:ext>
            </a:extLst>
          </p:cNvPr>
          <p:cNvSpPr/>
          <p:nvPr/>
        </p:nvSpPr>
        <p:spPr>
          <a:xfrm>
            <a:off x="21672884" y="2302039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62,4%</a:t>
            </a:r>
          </a:p>
        </p:txBody>
      </p:sp>
      <p:graphicFrame>
        <p:nvGraphicFramePr>
          <p:cNvPr id="17" name="Gráfico 16"/>
          <p:cNvGraphicFramePr>
            <a:graphicFrameLocks/>
          </p:cNvGraphicFramePr>
          <p:nvPr/>
        </p:nvGraphicFramePr>
        <p:xfrm>
          <a:off x="2847139" y="1664730"/>
          <a:ext cx="8919988" cy="402487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29319" y="3369949"/>
            <a:ext cx="2552771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29,99% Despesas correntes</a:t>
            </a:r>
            <a:endParaRPr lang="pt-BR" sz="1400" dirty="0">
              <a:latin typeface="+mj-lt"/>
            </a:endParaRPr>
          </a:p>
        </p:txBody>
      </p:sp>
      <p:sp>
        <p:nvSpPr>
          <p:cNvPr id="2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29319" y="4122693"/>
            <a:ext cx="2529930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2,08% Investimentos</a:t>
            </a:r>
            <a:endParaRPr lang="pt-BR" sz="1400" dirty="0">
              <a:latin typeface="+mj-lt"/>
            </a:endParaRPr>
          </a:p>
        </p:txBody>
      </p:sp>
      <p:sp>
        <p:nvSpPr>
          <p:cNvPr id="27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29319" y="2695024"/>
            <a:ext cx="2583137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67,2% - Pessoal e Encargos</a:t>
            </a:r>
            <a:endParaRPr lang="pt-BR" sz="1400" dirty="0">
              <a:latin typeface="+mj-lt"/>
            </a:endParaRPr>
          </a:p>
        </p:txBody>
      </p:sp>
      <p:pic>
        <p:nvPicPr>
          <p:cNvPr id="29" name="Imagem 2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47139" y="3029829"/>
            <a:ext cx="353049" cy="1417392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54593" y="3057140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R$ 8.766.543.917,00</a:t>
            </a:r>
          </a:p>
        </p:txBody>
      </p:sp>
      <p:sp>
        <p:nvSpPr>
          <p:cNvPr id="16" name="Seta em Curva para Cima 15"/>
          <p:cNvSpPr/>
          <p:nvPr/>
        </p:nvSpPr>
        <p:spPr>
          <a:xfrm rot="2765790">
            <a:off x="85143" y="3138995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18" name="CaixaDeTexto 17"/>
          <p:cNvSpPr txBox="1"/>
          <p:nvPr/>
        </p:nvSpPr>
        <p:spPr>
          <a:xfrm>
            <a:off x="377685" y="3708301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R$ 3.870.965.084,36</a:t>
            </a:r>
          </a:p>
        </p:txBody>
      </p:sp>
      <p:sp>
        <p:nvSpPr>
          <p:cNvPr id="19" name="Seta em Curva para Cima 18"/>
          <p:cNvSpPr/>
          <p:nvPr/>
        </p:nvSpPr>
        <p:spPr>
          <a:xfrm rot="2765790">
            <a:off x="108235" y="3790156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0" name="CaixaDeTexto 19"/>
          <p:cNvSpPr txBox="1"/>
          <p:nvPr/>
        </p:nvSpPr>
        <p:spPr>
          <a:xfrm>
            <a:off x="373068" y="4451829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R$ 269.005.296,00</a:t>
            </a:r>
          </a:p>
        </p:txBody>
      </p:sp>
      <p:sp>
        <p:nvSpPr>
          <p:cNvPr id="21" name="Seta em Curva para Cima 20"/>
          <p:cNvSpPr/>
          <p:nvPr/>
        </p:nvSpPr>
        <p:spPr>
          <a:xfrm rot="2765790">
            <a:off x="103618" y="4533684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17616050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759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C9E480-B803-6971-BE9D-997604FF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665" y="0"/>
            <a:ext cx="9637243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Relação de execução de despesas</a:t>
            </a:r>
            <a:br>
              <a:rPr lang="pt-B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(Por Fonte de Recurso) 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C9A781-DE97-11F1-7FBF-A8C25DEBD241}"/>
              </a:ext>
            </a:extLst>
          </p:cNvPr>
          <p:cNvSpPr txBox="1"/>
          <p:nvPr/>
        </p:nvSpPr>
        <p:spPr>
          <a:xfrm>
            <a:off x="0" y="6504057"/>
            <a:ext cx="8768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Fonte: </a:t>
            </a:r>
            <a:r>
              <a:rPr lang="pt-BR" sz="1000" dirty="0"/>
              <a:t>Quadro Detalhamento Despesa - QDD (SIGGO) . Dados fornecidos por SES/SUPLANS/CPLAN/DIPLAN/GPLOS. Dados extraídos do em 08/01/2024.				</a:t>
            </a:r>
          </a:p>
          <a:p>
            <a:r>
              <a:rPr lang="pt-BR" sz="1000" dirty="0"/>
              <a:t/>
            </a:r>
            <a:br>
              <a:rPr lang="pt-BR" sz="1000" dirty="0"/>
            </a:br>
            <a:endParaRPr lang="pt-BR" sz="1000" dirty="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AB4E741-C407-353A-DD21-8457BC7C4D13}"/>
              </a:ext>
            </a:extLst>
          </p:cNvPr>
          <p:cNvSpPr/>
          <p:nvPr/>
        </p:nvSpPr>
        <p:spPr>
          <a:xfrm>
            <a:off x="19836062" y="2302042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18,2%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2CCAA56-2B08-627E-668D-BB827543123A}"/>
              </a:ext>
            </a:extLst>
          </p:cNvPr>
          <p:cNvSpPr/>
          <p:nvPr/>
        </p:nvSpPr>
        <p:spPr>
          <a:xfrm>
            <a:off x="21672884" y="2302039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62,4%</a:t>
            </a:r>
          </a:p>
        </p:txBody>
      </p:sp>
      <p:graphicFrame>
        <p:nvGraphicFramePr>
          <p:cNvPr id="16" name="Gráfico 15"/>
          <p:cNvGraphicFramePr>
            <a:graphicFrameLocks/>
          </p:cNvGraphicFramePr>
          <p:nvPr/>
        </p:nvGraphicFramePr>
        <p:xfrm>
          <a:off x="2847139" y="1505526"/>
          <a:ext cx="8726025" cy="46458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8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47184" y="3469375"/>
            <a:ext cx="2552771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27,51% - GDF</a:t>
            </a:r>
            <a:endParaRPr lang="pt-BR" sz="1400" dirty="0">
              <a:latin typeface="+mj-lt"/>
            </a:endParaRPr>
          </a:p>
        </p:txBody>
      </p:sp>
      <p:sp>
        <p:nvSpPr>
          <p:cNvPr id="19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58605" y="4154271"/>
            <a:ext cx="2529930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9,62% - MS</a:t>
            </a:r>
            <a:endParaRPr lang="pt-BR" sz="1400" dirty="0">
              <a:latin typeface="+mj-lt"/>
            </a:endParaRPr>
          </a:p>
        </p:txBody>
      </p:sp>
      <p:sp>
        <p:nvSpPr>
          <p:cNvPr id="22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32001" y="2740089"/>
            <a:ext cx="2583137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62,1% - FCDF</a:t>
            </a:r>
            <a:endParaRPr lang="pt-BR" sz="1400" dirty="0">
              <a:latin typeface="+mj-lt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47139" y="3029829"/>
            <a:ext cx="353049" cy="1417392"/>
          </a:xfrm>
          <a:prstGeom prst="rect">
            <a:avLst/>
          </a:prstGeom>
        </p:spPr>
      </p:pic>
      <p:sp>
        <p:nvSpPr>
          <p:cNvPr id="2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14135" y="4837131"/>
            <a:ext cx="2583137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1,64% - Emendas federais</a:t>
            </a:r>
            <a:r>
              <a:rPr lang="pt-BR" sz="1400" b="0" i="0" u="none" strike="noStrike" dirty="0">
                <a:solidFill>
                  <a:srgbClr val="000000"/>
                </a:solidFill>
                <a:latin typeface="+mj-lt"/>
              </a:rPr>
              <a:t> e outros</a:t>
            </a:r>
            <a:endParaRPr lang="pt-BR" sz="1400" dirty="0">
              <a:latin typeface="+mj-lt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2851761" y="3690226"/>
            <a:ext cx="353049" cy="1417392"/>
          </a:xfrm>
          <a:prstGeom prst="rect">
            <a:avLst/>
          </a:prstGeom>
        </p:spPr>
      </p:pic>
      <p:sp>
        <p:nvSpPr>
          <p:cNvPr id="17" name="CaixaDeTexto 16"/>
          <p:cNvSpPr txBox="1"/>
          <p:nvPr/>
        </p:nvSpPr>
        <p:spPr>
          <a:xfrm>
            <a:off x="377685" y="3117184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R$ 8.013.216.356,00</a:t>
            </a:r>
          </a:p>
        </p:txBody>
      </p:sp>
      <p:sp>
        <p:nvSpPr>
          <p:cNvPr id="20" name="Seta em Curva para Cima 19"/>
          <p:cNvSpPr/>
          <p:nvPr/>
        </p:nvSpPr>
        <p:spPr>
          <a:xfrm rot="2765790">
            <a:off x="108235" y="3199039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1" name="CaixaDeTexto 20"/>
          <p:cNvSpPr txBox="1"/>
          <p:nvPr/>
        </p:nvSpPr>
        <p:spPr>
          <a:xfrm>
            <a:off x="377685" y="3791425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R$ 3.440.560.246,00</a:t>
            </a:r>
          </a:p>
        </p:txBody>
      </p:sp>
      <p:sp>
        <p:nvSpPr>
          <p:cNvPr id="24" name="Seta em Curva para Cima 23"/>
          <p:cNvSpPr/>
          <p:nvPr/>
        </p:nvSpPr>
        <p:spPr>
          <a:xfrm rot="2765790">
            <a:off x="108235" y="3873280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5" name="CaixaDeTexto 24"/>
          <p:cNvSpPr txBox="1"/>
          <p:nvPr/>
        </p:nvSpPr>
        <p:spPr>
          <a:xfrm>
            <a:off x="377685" y="4474916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R$ 1.241.320.976,36</a:t>
            </a:r>
          </a:p>
        </p:txBody>
      </p:sp>
      <p:sp>
        <p:nvSpPr>
          <p:cNvPr id="28" name="Seta em Curva para Cima 27"/>
          <p:cNvSpPr/>
          <p:nvPr/>
        </p:nvSpPr>
        <p:spPr>
          <a:xfrm rot="2765790">
            <a:off x="108235" y="4556771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29" name="CaixaDeTexto 28"/>
          <p:cNvSpPr txBox="1"/>
          <p:nvPr/>
        </p:nvSpPr>
        <p:spPr>
          <a:xfrm>
            <a:off x="377685" y="5186121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R$ 196.993.064,00</a:t>
            </a:r>
          </a:p>
        </p:txBody>
      </p:sp>
      <p:sp>
        <p:nvSpPr>
          <p:cNvPr id="30" name="Seta em Curva para Cima 29"/>
          <p:cNvSpPr/>
          <p:nvPr/>
        </p:nvSpPr>
        <p:spPr>
          <a:xfrm rot="2765790">
            <a:off x="108235" y="5267976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2277227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Imagem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48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CC9E480-B803-6971-BE9D-997604FF8C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69665" y="0"/>
            <a:ext cx="9637243" cy="1325563"/>
          </a:xfrm>
        </p:spPr>
        <p:txBody>
          <a:bodyPr>
            <a:normAutofit/>
          </a:bodyPr>
          <a:lstStyle/>
          <a:p>
            <a:r>
              <a:rPr lang="pt-BR" dirty="0">
                <a:solidFill>
                  <a:schemeClr val="bg2">
                    <a:lumMod val="50000"/>
                  </a:schemeClr>
                </a:solidFill>
              </a:rPr>
              <a:t>Relação de execução de despesas</a:t>
            </a:r>
            <a:br>
              <a:rPr lang="pt-BR" dirty="0">
                <a:solidFill>
                  <a:schemeClr val="bg2">
                    <a:lumMod val="50000"/>
                  </a:schemeClr>
                </a:solidFill>
              </a:rPr>
            </a:br>
            <a:r>
              <a:rPr lang="pt-BR" sz="3600" dirty="0">
                <a:solidFill>
                  <a:schemeClr val="bg2">
                    <a:lumMod val="50000"/>
                  </a:schemeClr>
                </a:solidFill>
              </a:rPr>
              <a:t>(Por Grupo Temático PPA) </a:t>
            </a:r>
            <a:endParaRPr lang="pt-BR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6FC9A781-DE97-11F1-7FBF-A8C25DEBD241}"/>
              </a:ext>
            </a:extLst>
          </p:cNvPr>
          <p:cNvSpPr txBox="1"/>
          <p:nvPr/>
        </p:nvSpPr>
        <p:spPr>
          <a:xfrm>
            <a:off x="0" y="6504057"/>
            <a:ext cx="876833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Fonte: </a:t>
            </a:r>
            <a:r>
              <a:rPr lang="pt-BR" sz="1000" dirty="0"/>
              <a:t>Quadro Detalhamento Despesa - QDD (SIGGO) . Dados fornecidos por SES/SUPLANS/CPLAN/DIPLAN/GPLOS. Dados extraídos do em 08/01/2024.				</a:t>
            </a:r>
          </a:p>
          <a:p>
            <a:r>
              <a:rPr lang="pt-BR" sz="1000" dirty="0"/>
              <a:t/>
            </a:r>
            <a:br>
              <a:rPr lang="pt-BR" sz="1000" dirty="0"/>
            </a:br>
            <a:endParaRPr lang="pt-BR" sz="1000" dirty="0"/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0AB4E741-C407-353A-DD21-8457BC7C4D13}"/>
              </a:ext>
            </a:extLst>
          </p:cNvPr>
          <p:cNvSpPr/>
          <p:nvPr/>
        </p:nvSpPr>
        <p:spPr>
          <a:xfrm>
            <a:off x="19836062" y="2302042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18,2%</a:t>
            </a:r>
          </a:p>
        </p:txBody>
      </p:sp>
      <p:sp>
        <p:nvSpPr>
          <p:cNvPr id="14" name="Retângulo: Cantos Arredondados 13">
            <a:extLst>
              <a:ext uri="{FF2B5EF4-FFF2-40B4-BE49-F238E27FC236}">
                <a16:creationId xmlns:a16="http://schemas.microsoft.com/office/drawing/2014/main" id="{02CCAA56-2B08-627E-668D-BB827543123A}"/>
              </a:ext>
            </a:extLst>
          </p:cNvPr>
          <p:cNvSpPr/>
          <p:nvPr/>
        </p:nvSpPr>
        <p:spPr>
          <a:xfrm>
            <a:off x="21672884" y="2302039"/>
            <a:ext cx="1219200" cy="465221"/>
          </a:xfrm>
          <a:prstGeom prst="roundRect">
            <a:avLst>
              <a:gd name="adj" fmla="val 50000"/>
            </a:avLst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>
                <a:latin typeface="Kodchasan Medium" panose="00000600000000000000" pitchFamily="2" charset="-34"/>
                <a:cs typeface="Kodchasan Medium" panose="00000600000000000000" pitchFamily="2" charset="-34"/>
              </a:rPr>
              <a:t>62,4%</a:t>
            </a:r>
          </a:p>
        </p:txBody>
      </p:sp>
      <p:sp>
        <p:nvSpPr>
          <p:cNvPr id="18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47184" y="2508795"/>
            <a:ext cx="2552771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Gestão do SUS – 35,08%</a:t>
            </a:r>
            <a:endParaRPr lang="pt-BR" sz="1400" dirty="0">
              <a:latin typeface="+mj-lt"/>
            </a:endParaRPr>
          </a:p>
        </p:txBody>
      </p:sp>
      <p:sp>
        <p:nvSpPr>
          <p:cNvPr id="19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58605" y="3156747"/>
            <a:ext cx="2529930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Primária</a:t>
            </a:r>
            <a:r>
              <a:rPr lang="pt-BR" sz="1400" b="0" i="0" u="none" strike="noStrike" dirty="0">
                <a:solidFill>
                  <a:srgbClr val="000000"/>
                </a:solidFill>
                <a:latin typeface="+mj-lt"/>
              </a:rPr>
              <a:t> – 7,36%</a:t>
            </a:r>
            <a:endParaRPr lang="pt-BR" sz="1400" dirty="0">
              <a:latin typeface="+mj-lt"/>
            </a:endParaRPr>
          </a:p>
        </p:txBody>
      </p:sp>
      <p:sp>
        <p:nvSpPr>
          <p:cNvPr id="22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47021" y="1847071"/>
            <a:ext cx="2583137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Especializada – 46,27%</a:t>
            </a:r>
            <a:endParaRPr lang="pt-BR" sz="1400" dirty="0">
              <a:latin typeface="+mj-lt"/>
            </a:endParaRPr>
          </a:p>
        </p:txBody>
      </p:sp>
      <p:pic>
        <p:nvPicPr>
          <p:cNvPr id="23" name="Imagem 2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47139" y="1986125"/>
            <a:ext cx="353049" cy="1417392"/>
          </a:xfrm>
          <a:prstGeom prst="rect">
            <a:avLst/>
          </a:prstGeom>
        </p:spPr>
      </p:pic>
      <p:sp>
        <p:nvSpPr>
          <p:cNvPr id="2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23371" y="3784191"/>
            <a:ext cx="2583137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Farmacêutica – 5,57%</a:t>
            </a:r>
            <a:endParaRPr lang="pt-BR" sz="1400" dirty="0">
              <a:latin typeface="+mj-lt"/>
            </a:endParaRPr>
          </a:p>
        </p:txBody>
      </p:sp>
      <p:pic>
        <p:nvPicPr>
          <p:cNvPr id="27" name="Imagem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flipH="1">
            <a:off x="2851761" y="3339246"/>
            <a:ext cx="353049" cy="1417392"/>
          </a:xfrm>
          <a:prstGeom prst="rect">
            <a:avLst/>
          </a:prstGeom>
        </p:spPr>
      </p:pic>
      <p:graphicFrame>
        <p:nvGraphicFramePr>
          <p:cNvPr id="20" name="Gráfico 19"/>
          <p:cNvGraphicFramePr>
            <a:graphicFrameLocks/>
          </p:cNvGraphicFramePr>
          <p:nvPr>
            <p:extLst/>
          </p:nvPr>
        </p:nvGraphicFramePr>
        <p:xfrm>
          <a:off x="2888762" y="1567464"/>
          <a:ext cx="8766419" cy="443345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147021" y="4487906"/>
            <a:ext cx="2583137" cy="372052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400" b="0" i="0" u="none" strike="noStrike" baseline="0" dirty="0">
                <a:solidFill>
                  <a:srgbClr val="000000"/>
                </a:solidFill>
                <a:latin typeface="+mj-lt"/>
              </a:rPr>
              <a:t>Vigilância – 1,08%</a:t>
            </a:r>
            <a:endParaRPr lang="pt-BR" sz="1400" dirty="0">
              <a:latin typeface="+mj-lt"/>
            </a:endParaRPr>
          </a:p>
        </p:txBody>
      </p:sp>
      <p:sp>
        <p:nvSpPr>
          <p:cNvPr id="4" name="CaixaDeTexto 3"/>
          <p:cNvSpPr txBox="1"/>
          <p:nvPr/>
        </p:nvSpPr>
        <p:spPr>
          <a:xfrm>
            <a:off x="354593" y="2151976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R$ 2.264.350.657,00</a:t>
            </a:r>
          </a:p>
        </p:txBody>
      </p:sp>
      <p:sp>
        <p:nvSpPr>
          <p:cNvPr id="17" name="CaixaDeTexto 16"/>
          <p:cNvSpPr txBox="1"/>
          <p:nvPr/>
        </p:nvSpPr>
        <p:spPr>
          <a:xfrm>
            <a:off x="315900" y="2815375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R$ 1.716.472.062,00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345343" y="3459902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R$ 359.920.775,36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326842" y="4132318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R$ 272.622.488,00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345343" y="4832887"/>
            <a:ext cx="219807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/>
              <a:t>R$ 52.817.805,00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354593" y="1460526"/>
            <a:ext cx="21795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Despesa Autorizada</a:t>
            </a:r>
          </a:p>
        </p:txBody>
      </p:sp>
      <p:sp>
        <p:nvSpPr>
          <p:cNvPr id="30" name="Seta em Curva para Cima 29"/>
          <p:cNvSpPr/>
          <p:nvPr/>
        </p:nvSpPr>
        <p:spPr>
          <a:xfrm rot="2765790">
            <a:off x="85143" y="2233831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1" name="Seta em Curva para Cima 30"/>
          <p:cNvSpPr/>
          <p:nvPr/>
        </p:nvSpPr>
        <p:spPr>
          <a:xfrm rot="2765790">
            <a:off x="65797" y="2905147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2" name="Seta em Curva para Cima 31"/>
          <p:cNvSpPr/>
          <p:nvPr/>
        </p:nvSpPr>
        <p:spPr>
          <a:xfrm rot="2765790">
            <a:off x="92173" y="3573887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3" name="Seta em Curva para Cima 32"/>
          <p:cNvSpPr/>
          <p:nvPr/>
        </p:nvSpPr>
        <p:spPr>
          <a:xfrm rot="2765790">
            <a:off x="76978" y="4210371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  <p:sp>
        <p:nvSpPr>
          <p:cNvPr id="34" name="Seta em Curva para Cima 33"/>
          <p:cNvSpPr/>
          <p:nvPr/>
        </p:nvSpPr>
        <p:spPr>
          <a:xfrm rot="2765790">
            <a:off x="100120" y="4907631"/>
            <a:ext cx="331328" cy="156177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pt-B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8173863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7FF848-FF18-2118-C529-EBE643B6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26" y="24764"/>
            <a:ext cx="10515600" cy="1325563"/>
          </a:xfrm>
        </p:spPr>
        <p:txBody>
          <a:bodyPr/>
          <a:lstStyle/>
          <a:p>
            <a:r>
              <a:rPr lang="pt-BR" dirty="0"/>
              <a:t>Emendas Parlamentares Distritais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412A9A-2DCB-4853-CE26-EB6A8FD4D05D}"/>
              </a:ext>
            </a:extLst>
          </p:cNvPr>
          <p:cNvSpPr txBox="1"/>
          <p:nvPr/>
        </p:nvSpPr>
        <p:spPr>
          <a:xfrm>
            <a:off x="13652" y="6479184"/>
            <a:ext cx="116790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Fonte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: </a:t>
            </a:r>
            <a:r>
              <a:rPr lang="pt-BR" sz="1000" dirty="0"/>
              <a:t>SES/GAB/ARINS, em 03/01/2024. Dados extraídos do Sistema de Controle de Emendas Parlamentares (SISCONEP) e Quadro de Detalhamento da Despesa (QDD) do </a:t>
            </a:r>
            <a:r>
              <a:rPr lang="pt-BR" sz="1000" dirty="0" err="1"/>
              <a:t>SIGGo</a:t>
            </a:r>
            <a:r>
              <a:rPr lang="pt-BR" sz="1000" dirty="0"/>
              <a:t>.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7267" y="1350327"/>
          <a:ext cx="11244923" cy="4582331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50108">
                  <a:extLst>
                    <a:ext uri="{9D8B030D-6E8A-4147-A177-3AD203B41FA5}">
                      <a16:colId xmlns:a16="http://schemas.microsoft.com/office/drawing/2014/main" val="2205625581"/>
                    </a:ext>
                  </a:extLst>
                </a:gridCol>
                <a:gridCol w="1287183">
                  <a:extLst>
                    <a:ext uri="{9D8B030D-6E8A-4147-A177-3AD203B41FA5}">
                      <a16:colId xmlns:a16="http://schemas.microsoft.com/office/drawing/2014/main" val="110653272"/>
                    </a:ext>
                  </a:extLst>
                </a:gridCol>
                <a:gridCol w="1247496">
                  <a:extLst>
                    <a:ext uri="{9D8B030D-6E8A-4147-A177-3AD203B41FA5}">
                      <a16:colId xmlns:a16="http://schemas.microsoft.com/office/drawing/2014/main" val="1640766939"/>
                    </a:ext>
                  </a:extLst>
                </a:gridCol>
                <a:gridCol w="1484160">
                  <a:extLst>
                    <a:ext uri="{9D8B030D-6E8A-4147-A177-3AD203B41FA5}">
                      <a16:colId xmlns:a16="http://schemas.microsoft.com/office/drawing/2014/main" val="3247302486"/>
                    </a:ext>
                  </a:extLst>
                </a:gridCol>
                <a:gridCol w="1239558">
                  <a:extLst>
                    <a:ext uri="{9D8B030D-6E8A-4147-A177-3AD203B41FA5}">
                      <a16:colId xmlns:a16="http://schemas.microsoft.com/office/drawing/2014/main" val="1743429060"/>
                    </a:ext>
                  </a:extLst>
                </a:gridCol>
                <a:gridCol w="1210983">
                  <a:extLst>
                    <a:ext uri="{9D8B030D-6E8A-4147-A177-3AD203B41FA5}">
                      <a16:colId xmlns:a16="http://schemas.microsoft.com/office/drawing/2014/main" val="2149802073"/>
                    </a:ext>
                  </a:extLst>
                </a:gridCol>
                <a:gridCol w="1176058">
                  <a:extLst>
                    <a:ext uri="{9D8B030D-6E8A-4147-A177-3AD203B41FA5}">
                      <a16:colId xmlns:a16="http://schemas.microsoft.com/office/drawing/2014/main" val="281735006"/>
                    </a:ext>
                  </a:extLst>
                </a:gridCol>
                <a:gridCol w="1249377">
                  <a:extLst>
                    <a:ext uri="{9D8B030D-6E8A-4147-A177-3AD203B41FA5}">
                      <a16:colId xmlns:a16="http://schemas.microsoft.com/office/drawing/2014/main" val="1767859208"/>
                    </a:ext>
                  </a:extLst>
                </a:gridCol>
              </a:tblGrid>
              <a:tr h="7709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DESCRITIVO - 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LEI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ALTERAÇÃO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CONTIGENCIADO +</a:t>
                      </a:r>
                      <a:br>
                        <a:rPr lang="pt-BR" sz="1400" b="1" u="none" strike="noStrike" dirty="0">
                          <a:effectLst/>
                        </a:rPr>
                      </a:br>
                      <a:r>
                        <a:rPr lang="pt-BR" sz="1400" b="1" u="none" strike="noStrike" dirty="0">
                          <a:effectLst/>
                        </a:rPr>
                        <a:t>COTA +</a:t>
                      </a:r>
                      <a:br>
                        <a:rPr lang="pt-BR" sz="1400" b="1" u="none" strike="noStrike" dirty="0">
                          <a:effectLst/>
                        </a:rPr>
                      </a:br>
                      <a:r>
                        <a:rPr lang="pt-BR" sz="1400" b="1" u="none" strike="noStrike" dirty="0">
                          <a:effectLst/>
                        </a:rPr>
                        <a:t>BLOQUEADO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AUTORIZADO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EMPENHADO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DISPONÍVEL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LIQUIDADO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754234507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TRANSFERÊNCIA - IGES E HCB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16.260.000,00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R$ 10.264.000,00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R$ 400.000,00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R$ 26.124.000,00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R$10.884.443,00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R$15.239.557,00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R$ 1.010.000,00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1464550327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SERVIÇOS ASSISTENCIAIS COMPLEMENTARES EM SAÚDE - CIRURGIAS ELETIVAS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    -  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R$ 20.460.000,00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450.000,00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R$ 20.010.000,00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R$ 16.840.542,88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R$3.169.457,12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R$ 4.154.550,24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3038944413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PDPAS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27.584.700,00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-R$ 5.947.698,00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R$ 2.345.002,00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19.292.000,00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R$ 18.852.000,00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R$ 440.000,00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R$18.852.000,00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1111613739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AQUISIÇÃO DE MEDICAMENTOS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1.800.000,00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R$2.000.000,00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3.800.000,00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R$ 3.793.955,63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R$ 6.044,37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R$2.150.484,38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1419230409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MANUTENÇÃO PREDIAL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1.500.000,00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R$ 700.000,00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2.200.000,00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R$ 2.200.000,00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R$1.419.679,61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3645106929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>
                          <a:effectLst/>
                        </a:rPr>
                        <a:t>AQUISIÇÃO DE EQUIPAMENTOS - AR CONDICIONADO</a:t>
                      </a:r>
                      <a:endParaRPr lang="pt-BR" sz="12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1.800.000,00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R$ 1.800.000,00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R$ 1.800.000,00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R$1.800.000,00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580112626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AQUISIÇÃO DE INSUMOS HOSPITALARES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1.500.000,00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-R$ 1.000.000,00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   -  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500.000,00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R$ 159.265,00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R$ 340.735,00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159.265,00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1831415966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marL="0" algn="l" defTabSz="914400" rtl="0" eaLnBrk="1" fontAlgn="b" latinLnBrk="0" hangingPunct="1"/>
                      <a:r>
                        <a:rPr lang="pt-BR" sz="1200" b="1" u="none" strike="noStrike" kern="1200" dirty="0">
                          <a:effectLst/>
                        </a:rPr>
                        <a:t>TOTAL</a:t>
                      </a:r>
                      <a:endParaRPr lang="pt-BR" sz="1200" b="1" u="none" strike="noStrike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 R$   99.144.700,00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-R$ 22.023.697,00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 R$  3.395.002,00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 R$  73.726.001,00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 R$ 54.530.206,51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 R$ 19.195.794,49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 R$ 29.545.979,23 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31352669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81632425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7FF848-FF18-2118-C529-EBE643B6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26" y="24764"/>
            <a:ext cx="10515600" cy="1325563"/>
          </a:xfrm>
        </p:spPr>
        <p:txBody>
          <a:bodyPr/>
          <a:lstStyle/>
          <a:p>
            <a:r>
              <a:rPr lang="pt-BR" dirty="0"/>
              <a:t>Emendas Parlamentares Distritais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412A9A-2DCB-4853-CE26-EB6A8FD4D05D}"/>
              </a:ext>
            </a:extLst>
          </p:cNvPr>
          <p:cNvSpPr txBox="1"/>
          <p:nvPr/>
        </p:nvSpPr>
        <p:spPr>
          <a:xfrm>
            <a:off x="13652" y="6479184"/>
            <a:ext cx="116790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Fonte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: </a:t>
            </a:r>
            <a:r>
              <a:rPr lang="pt-BR" sz="1000" dirty="0"/>
              <a:t>SES/GAB/ARINS, em 03/01/2024. Dados extraídos do Sistema de Controle de Emendas Parlamentares (SISCONEP) e Quadro de Detalhamento da Despesa (QDD) do </a:t>
            </a:r>
            <a:r>
              <a:rPr lang="pt-BR" sz="1000" dirty="0" err="1"/>
              <a:t>SIGGo</a:t>
            </a:r>
            <a:r>
              <a:rPr lang="pt-BR" sz="1000" dirty="0"/>
              <a:t>.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  <p:sp>
        <p:nvSpPr>
          <p:cNvPr id="6" name="Google Shape;528;g1ec7bc2585c_0_219"/>
          <p:cNvSpPr txBox="1">
            <a:spLocks/>
          </p:cNvSpPr>
          <p:nvPr/>
        </p:nvSpPr>
        <p:spPr>
          <a:xfrm>
            <a:off x="194158" y="1429284"/>
            <a:ext cx="10551695" cy="504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1800" dirty="0">
                <a:sym typeface="Arial"/>
              </a:rPr>
              <a:t>Representa 0,5%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do orçamento da SES</a:t>
            </a:r>
          </a:p>
          <a:p>
            <a:pPr marL="742950" lvl="1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sz="1800" dirty="0">
                <a:sym typeface="Arial"/>
              </a:rPr>
              <a:t>Índice de execução de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73,96%</a:t>
            </a:r>
          </a:p>
          <a:p>
            <a:pPr marL="742950" lvl="1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35,43% </a:t>
            </a:r>
            <a:r>
              <a:rPr lang="pt-BR" sz="1800" dirty="0">
                <a:sym typeface="Arial"/>
              </a:rPr>
              <a:t>foram transferidos para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IGES e HCB</a:t>
            </a:r>
          </a:p>
          <a:p>
            <a:pPr marL="742950" lvl="1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27,14% </a:t>
            </a:r>
            <a:r>
              <a:rPr lang="pt-BR" sz="1800" dirty="0">
                <a:sym typeface="Arial"/>
              </a:rPr>
              <a:t>para realização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de cirurgias eletivas</a:t>
            </a:r>
          </a:p>
          <a:p>
            <a:pPr marL="742950" lvl="1" algn="just">
              <a:lnSpc>
                <a:spcPct val="15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/>
              <a:buChar char="•"/>
            </a:pP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26,16% </a:t>
            </a:r>
            <a:r>
              <a:rPr lang="pt-BR" sz="1800" dirty="0">
                <a:sym typeface="Arial"/>
              </a:rPr>
              <a:t>para o programa </a:t>
            </a:r>
            <a:r>
              <a:rPr lang="pt-BR" dirty="0">
                <a:ln>
                  <a:solidFill>
                    <a:schemeClr val="accent1"/>
                  </a:solidFill>
                </a:ln>
                <a:solidFill>
                  <a:schemeClr val="accent2"/>
                </a:solidFill>
                <a:latin typeface="+mj-lt"/>
                <a:ea typeface="Calibri" panose="020F0502020204030204" pitchFamily="34" charset="0"/>
                <a:cs typeface="Times New Roman" panose="02020603050405020304" pitchFamily="18" charset="0"/>
                <a:sym typeface="Arial"/>
              </a:rPr>
              <a:t>PDPAS</a:t>
            </a: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endParaRPr lang="pt-BR" sz="1500" dirty="0">
              <a:sym typeface="Arial"/>
            </a:endParaRP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endParaRPr lang="pt-BR" sz="1500" dirty="0">
              <a:sym typeface="Arial"/>
            </a:endParaRP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endParaRPr lang="pt-BR" sz="1500" dirty="0">
              <a:sym typeface="Arial"/>
            </a:endParaRPr>
          </a:p>
          <a:p>
            <a:pPr marL="514350" lvl="1" indent="0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 panose="020B0604020202020204" pitchFamily="34" charset="0"/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62041383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947FF848-FF18-2118-C529-EBE643B6E7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78726" y="24764"/>
            <a:ext cx="10515600" cy="1325563"/>
          </a:xfrm>
        </p:spPr>
        <p:txBody>
          <a:bodyPr/>
          <a:lstStyle/>
          <a:p>
            <a:r>
              <a:rPr lang="pt-BR" dirty="0"/>
              <a:t>Emendas Parlamentares Distritais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A4412A9A-2DCB-4853-CE26-EB6A8FD4D05D}"/>
              </a:ext>
            </a:extLst>
          </p:cNvPr>
          <p:cNvSpPr txBox="1"/>
          <p:nvPr/>
        </p:nvSpPr>
        <p:spPr>
          <a:xfrm>
            <a:off x="13652" y="6479184"/>
            <a:ext cx="11679072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r>
              <a:rPr kumimoji="0" lang="pt-BR" sz="1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Fonte</a:t>
            </a:r>
            <a:r>
              <a:rPr kumimoji="0" lang="pt-BR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ndara"/>
              </a:rPr>
              <a:t>: </a:t>
            </a:r>
            <a:r>
              <a:rPr lang="pt-BR" sz="1000" dirty="0"/>
              <a:t>Quadro de Detalhamento da Despesa (QDD) do </a:t>
            </a:r>
            <a:r>
              <a:rPr lang="pt-BR" sz="1000" dirty="0" err="1"/>
              <a:t>SIGGo</a:t>
            </a:r>
            <a:r>
              <a:rPr lang="pt-BR" sz="1000" dirty="0"/>
              <a:t>.</a:t>
            </a:r>
            <a:endParaRPr kumimoji="0" lang="pt-BR" sz="1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ndara"/>
            </a:endParaRPr>
          </a:p>
        </p:txBody>
      </p:sp>
      <p:graphicFrame>
        <p:nvGraphicFramePr>
          <p:cNvPr id="4" name="Tabela 3"/>
          <p:cNvGraphicFramePr>
            <a:graphicFrameLocks noGrp="1"/>
          </p:cNvGraphicFramePr>
          <p:nvPr/>
        </p:nvGraphicFramePr>
        <p:xfrm>
          <a:off x="167267" y="1350327"/>
          <a:ext cx="11244923" cy="1326547"/>
        </p:xfrm>
        <a:graphic>
          <a:graphicData uri="http://schemas.openxmlformats.org/drawingml/2006/table">
            <a:tbl>
              <a:tblPr>
                <a:tableStyleId>{284E427A-3D55-4303-BF80-6455036E1DE7}</a:tableStyleId>
              </a:tblPr>
              <a:tblGrid>
                <a:gridCol w="2350108">
                  <a:extLst>
                    <a:ext uri="{9D8B030D-6E8A-4147-A177-3AD203B41FA5}">
                      <a16:colId xmlns:a16="http://schemas.microsoft.com/office/drawing/2014/main" val="2205625581"/>
                    </a:ext>
                  </a:extLst>
                </a:gridCol>
                <a:gridCol w="1287183">
                  <a:extLst>
                    <a:ext uri="{9D8B030D-6E8A-4147-A177-3AD203B41FA5}">
                      <a16:colId xmlns:a16="http://schemas.microsoft.com/office/drawing/2014/main" val="110653272"/>
                    </a:ext>
                  </a:extLst>
                </a:gridCol>
                <a:gridCol w="1247496">
                  <a:extLst>
                    <a:ext uri="{9D8B030D-6E8A-4147-A177-3AD203B41FA5}">
                      <a16:colId xmlns:a16="http://schemas.microsoft.com/office/drawing/2014/main" val="1640766939"/>
                    </a:ext>
                  </a:extLst>
                </a:gridCol>
                <a:gridCol w="1484160">
                  <a:extLst>
                    <a:ext uri="{9D8B030D-6E8A-4147-A177-3AD203B41FA5}">
                      <a16:colId xmlns:a16="http://schemas.microsoft.com/office/drawing/2014/main" val="3247302486"/>
                    </a:ext>
                  </a:extLst>
                </a:gridCol>
                <a:gridCol w="1239558">
                  <a:extLst>
                    <a:ext uri="{9D8B030D-6E8A-4147-A177-3AD203B41FA5}">
                      <a16:colId xmlns:a16="http://schemas.microsoft.com/office/drawing/2014/main" val="1743429060"/>
                    </a:ext>
                  </a:extLst>
                </a:gridCol>
                <a:gridCol w="1210983">
                  <a:extLst>
                    <a:ext uri="{9D8B030D-6E8A-4147-A177-3AD203B41FA5}">
                      <a16:colId xmlns:a16="http://schemas.microsoft.com/office/drawing/2014/main" val="2149802073"/>
                    </a:ext>
                  </a:extLst>
                </a:gridCol>
                <a:gridCol w="1176058">
                  <a:extLst>
                    <a:ext uri="{9D8B030D-6E8A-4147-A177-3AD203B41FA5}">
                      <a16:colId xmlns:a16="http://schemas.microsoft.com/office/drawing/2014/main" val="281735006"/>
                    </a:ext>
                  </a:extLst>
                </a:gridCol>
                <a:gridCol w="1249377">
                  <a:extLst>
                    <a:ext uri="{9D8B030D-6E8A-4147-A177-3AD203B41FA5}">
                      <a16:colId xmlns:a16="http://schemas.microsoft.com/office/drawing/2014/main" val="1767859208"/>
                    </a:ext>
                  </a:extLst>
                </a:gridCol>
              </a:tblGrid>
              <a:tr h="77090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DESCRITIVO - 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LEI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ALTERAÇÃO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CONTIGENCIADO +</a:t>
                      </a:r>
                      <a:br>
                        <a:rPr lang="pt-BR" sz="1400" b="1" u="none" strike="noStrike" dirty="0">
                          <a:effectLst/>
                        </a:rPr>
                      </a:br>
                      <a:r>
                        <a:rPr lang="pt-BR" sz="1400" b="1" u="none" strike="noStrike" dirty="0">
                          <a:effectLst/>
                        </a:rPr>
                        <a:t>COTA +</a:t>
                      </a:r>
                      <a:br>
                        <a:rPr lang="pt-BR" sz="1400" b="1" u="none" strike="noStrike" dirty="0">
                          <a:effectLst/>
                        </a:rPr>
                      </a:br>
                      <a:r>
                        <a:rPr lang="pt-BR" sz="1400" b="1" u="none" strike="noStrike" dirty="0">
                          <a:effectLst/>
                        </a:rPr>
                        <a:t>BLOQUEADO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AUTORIZADO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EMPENHADO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DISPONÍVEL 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b="1" u="none" strike="noStrike" dirty="0">
                          <a:effectLst/>
                        </a:rPr>
                        <a:t> LIQUIDADO</a:t>
                      </a:r>
                      <a:endParaRPr lang="pt-BR" sz="14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754234507"/>
                  </a:ext>
                </a:extLst>
              </a:tr>
              <a:tr h="465112"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b="1" u="none" strike="noStrike" dirty="0">
                          <a:effectLst/>
                        </a:rPr>
                        <a:t>SERVIÇOS ASSISTENCIAIS COMPLEMENTARES EM SAÚDE - CIRURGIAS ELETIVAS</a:t>
                      </a:r>
                      <a:endParaRPr lang="pt-BR" sz="12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>
                          <a:effectLst/>
                        </a:rPr>
                        <a:t> R$                           -   </a:t>
                      </a:r>
                      <a:endParaRPr lang="pt-BR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R$ 20.460.000,00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 450.000,00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R$ 20.010.000,00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R$ 16.840.542,88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R$3.169.457,12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pt-BR" sz="1200" u="none" strike="noStrike" dirty="0">
                          <a:effectLst/>
                        </a:rPr>
                        <a:t> R$ 4.154.550,24 </a:t>
                      </a:r>
                      <a:endParaRPr lang="pt-BR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7004" marR="7004" marT="7004" marB="0" anchor="ctr"/>
                </a:tc>
                <a:extLst>
                  <a:ext uri="{0D108BD9-81ED-4DB2-BD59-A6C34878D82A}">
                    <a16:rowId xmlns:a16="http://schemas.microsoft.com/office/drawing/2014/main" val="3038944413"/>
                  </a:ext>
                </a:extLst>
              </a:tr>
            </a:tbl>
          </a:graphicData>
        </a:graphic>
      </p:graphicFrame>
      <p:sp>
        <p:nvSpPr>
          <p:cNvPr id="10" name="Google Shape;528;g1ec7bc2585c_0_219"/>
          <p:cNvSpPr txBox="1">
            <a:spLocks/>
          </p:cNvSpPr>
          <p:nvPr/>
        </p:nvSpPr>
        <p:spPr>
          <a:xfrm>
            <a:off x="-91383" y="2925575"/>
            <a:ext cx="11503573" cy="178497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dirty="0">
                <a:sym typeface="Arial"/>
              </a:rPr>
              <a:t>Os recursos foram indispensáveis para a disponibilidade orçamentária objetivando a contratação de cirurgias por meio dos editais de credenciamento</a:t>
            </a: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dirty="0">
                <a:sym typeface="Arial"/>
              </a:rPr>
              <a:t>Os contratos dos editais 05,07,08,09,10 e 11/2023 foram assinados entre agosto e novembro de 2023 e execução a partir de setembro(</a:t>
            </a:r>
            <a:r>
              <a:rPr lang="pt-BR" sz="1400" dirty="0" err="1">
                <a:sym typeface="Arial"/>
              </a:rPr>
              <a:t>oftalmo</a:t>
            </a:r>
            <a:r>
              <a:rPr lang="pt-BR" sz="1400" dirty="0">
                <a:sym typeface="Arial"/>
              </a:rPr>
              <a:t>), outubro(vascular, cabeça e pescoço, colo) e novembro (otorrino).</a:t>
            </a: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dirty="0">
                <a:sym typeface="Arial"/>
              </a:rPr>
              <a:t>Os contratos do edital 01/2023 foram assinados em maio de 2023 e encerrados em setembro de </a:t>
            </a:r>
            <a:r>
              <a:rPr lang="pt-BR" sz="1400" dirty="0" smtClean="0">
                <a:sym typeface="Arial"/>
              </a:rPr>
              <a:t>2023</a:t>
            </a: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dirty="0" smtClean="0">
                <a:sym typeface="Arial"/>
              </a:rPr>
              <a:t>84,1% foram empenhados</a:t>
            </a: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dirty="0" smtClean="0">
                <a:sym typeface="Arial"/>
              </a:rPr>
              <a:t>RPNP podem ser executados até 30 de junho de 2024</a:t>
            </a:r>
            <a:endParaRPr lang="pt-BR" sz="1400" dirty="0">
              <a:sym typeface="Arial"/>
            </a:endParaRPr>
          </a:p>
          <a:p>
            <a:pPr marL="514350" lvl="1" indent="0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None/>
            </a:pPr>
            <a:endParaRPr lang="pt-BR" sz="1400" dirty="0">
              <a:sym typeface="Arial"/>
            </a:endParaRP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endParaRPr lang="pt-BR" sz="1400" dirty="0">
              <a:sym typeface="Arial"/>
            </a:endParaRP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endParaRPr lang="pt-BR" sz="1400" dirty="0">
              <a:sym typeface="Arial"/>
            </a:endParaRPr>
          </a:p>
          <a:p>
            <a:pPr marL="742950" lvl="1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endParaRPr lang="pt-BR" sz="1400" dirty="0">
              <a:sym typeface="Arial"/>
            </a:endParaRPr>
          </a:p>
          <a:p>
            <a:pPr marL="514350" lvl="1" indent="0" algn="just">
              <a:lnSpc>
                <a:spcPct val="110000"/>
              </a:lnSpc>
              <a:spcBef>
                <a:spcPts val="1000"/>
              </a:spcBef>
              <a:buClr>
                <a:srgbClr val="1CADE4"/>
              </a:buClr>
              <a:buSzPct val="100000"/>
              <a:buFont typeface="Arial" panose="020B0604020202020204" pitchFamily="34" charset="0"/>
              <a:buNone/>
            </a:pP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val="382965392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BD4F037-F41F-FF4E-DE7B-4F087535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5265" y="119102"/>
            <a:ext cx="12268201" cy="1325563"/>
          </a:xfrm>
        </p:spPr>
        <p:txBody>
          <a:bodyPr>
            <a:normAutofit/>
          </a:bodyPr>
          <a:lstStyle/>
          <a:p>
            <a:pPr algn="ctr"/>
            <a:r>
              <a:rPr lang="pt-BR" sz="4000" dirty="0"/>
              <a:t>Editais - ginecologia</a:t>
            </a: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-778287" y="900467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2400" dirty="0"/>
              <a:t>Editais 02/2022</a:t>
            </a:r>
          </a:p>
        </p:txBody>
      </p:sp>
      <p:sp>
        <p:nvSpPr>
          <p:cNvPr id="34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5430139" y="915185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2400" dirty="0"/>
              <a:t>Editais</a:t>
            </a:r>
            <a:r>
              <a:rPr lang="pt-BR" sz="2000" dirty="0"/>
              <a:t> 01/2023</a:t>
            </a:r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377399" y="1948412"/>
            <a:ext cx="1828800" cy="2129393"/>
          </a:xfrm>
          <a:prstGeom prst="rect">
            <a:avLst/>
          </a:prstGeom>
        </p:spPr>
      </p:pic>
      <p:cxnSp>
        <p:nvCxnSpPr>
          <p:cNvPr id="64" name="Conector: Curvo 17">
            <a:extLst>
              <a:ext uri="{FF2B5EF4-FFF2-40B4-BE49-F238E27FC236}">
                <a16:creationId xmlns:a16="http://schemas.microsoft.com/office/drawing/2014/main" id="{0AF0562C-DCEA-EB6B-432B-CAD73B24B3D3}"/>
              </a:ext>
            </a:extLst>
          </p:cNvPr>
          <p:cNvCxnSpPr>
            <a:cxnSpLocks/>
          </p:cNvCxnSpPr>
          <p:nvPr/>
        </p:nvCxnSpPr>
        <p:spPr>
          <a:xfrm rot="6360000" flipH="1" flipV="1">
            <a:off x="2378972" y="2493146"/>
            <a:ext cx="684000" cy="617889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3251195" y="2138793"/>
            <a:ext cx="2178944" cy="1326595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0000"/>
                </a:solidFill>
              </a:rPr>
              <a:t>9 procedimentos</a:t>
            </a:r>
          </a:p>
          <a:p>
            <a:pPr algn="ctr"/>
            <a:r>
              <a:rPr lang="pt-BR" sz="1600" b="1" dirty="0">
                <a:solidFill>
                  <a:srgbClr val="000000"/>
                </a:solidFill>
              </a:rPr>
              <a:t>7 contratos</a:t>
            </a:r>
            <a:endParaRPr lang="pt-BR" sz="1600" b="1" dirty="0"/>
          </a:p>
        </p:txBody>
      </p:sp>
      <p:cxnSp>
        <p:nvCxnSpPr>
          <p:cNvPr id="74" name="Conector: Curvo 23">
            <a:extLst>
              <a:ext uri="{FF2B5EF4-FFF2-40B4-BE49-F238E27FC236}">
                <a16:creationId xmlns:a16="http://schemas.microsoft.com/office/drawing/2014/main" id="{08C94A66-E7E1-93A6-BC5D-C9B220B620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2239246" y="3441044"/>
            <a:ext cx="684000" cy="513322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3145332" y="3781425"/>
            <a:ext cx="2284807" cy="123825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0000"/>
                </a:solidFill>
              </a:rPr>
              <a:t>Ofertado</a:t>
            </a:r>
            <a:r>
              <a:rPr lang="pt-BR" sz="1400" b="1" dirty="0">
                <a:solidFill>
                  <a:srgbClr val="000000"/>
                </a:solidFill>
              </a:rPr>
              <a:t>: 3.237</a:t>
            </a:r>
          </a:p>
          <a:p>
            <a:pPr algn="ctr"/>
            <a:r>
              <a:rPr lang="pt-BR" sz="1400" b="1" dirty="0">
                <a:solidFill>
                  <a:srgbClr val="000000"/>
                </a:solidFill>
              </a:rPr>
              <a:t>Realizado: 2.853</a:t>
            </a:r>
            <a:endParaRPr lang="pt-BR" sz="1400" b="1" dirty="0"/>
          </a:p>
        </p:txBody>
      </p:sp>
      <p:sp>
        <p:nvSpPr>
          <p:cNvPr id="80" name="Google Shape;427;p21"/>
          <p:cNvSpPr txBox="1"/>
          <p:nvPr/>
        </p:nvSpPr>
        <p:spPr>
          <a:xfrm>
            <a:off x="-84949" y="3781425"/>
            <a:ext cx="2118560" cy="110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(Set/22 a Jan/22)</a:t>
            </a:r>
          </a:p>
        </p:txBody>
      </p:sp>
      <p:pic>
        <p:nvPicPr>
          <p:cNvPr id="7" name="Imagem 6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235344" y="2153511"/>
            <a:ext cx="1887384" cy="2088390"/>
          </a:xfrm>
          <a:prstGeom prst="rect">
            <a:avLst/>
          </a:prstGeom>
        </p:spPr>
      </p:pic>
      <p:cxnSp>
        <p:nvCxnSpPr>
          <p:cNvPr id="82" name="Conector: Curvo 17">
            <a:extLst>
              <a:ext uri="{FF2B5EF4-FFF2-40B4-BE49-F238E27FC236}">
                <a16:creationId xmlns:a16="http://schemas.microsoft.com/office/drawing/2014/main" id="{0AF0562C-DCEA-EB6B-432B-CAD73B24B3D3}"/>
              </a:ext>
            </a:extLst>
          </p:cNvPr>
          <p:cNvCxnSpPr>
            <a:cxnSpLocks/>
          </p:cNvCxnSpPr>
          <p:nvPr/>
        </p:nvCxnSpPr>
        <p:spPr>
          <a:xfrm rot="6360000" flipH="1" flipV="1">
            <a:off x="8194425" y="2439851"/>
            <a:ext cx="684000" cy="617889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068712" y="2066925"/>
            <a:ext cx="2178511" cy="1149074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0000"/>
                </a:solidFill>
              </a:rPr>
              <a:t>8 procedimentos</a:t>
            </a:r>
          </a:p>
          <a:p>
            <a:pPr algn="ctr"/>
            <a:r>
              <a:rPr lang="pt-BR" sz="1600" b="1" dirty="0">
                <a:solidFill>
                  <a:srgbClr val="000000"/>
                </a:solidFill>
              </a:rPr>
              <a:t>8 contratos</a:t>
            </a:r>
            <a:endParaRPr lang="pt-BR" sz="1600" b="1" dirty="0"/>
          </a:p>
        </p:txBody>
      </p:sp>
      <p:cxnSp>
        <p:nvCxnSpPr>
          <p:cNvPr id="84" name="Conector: Curvo 23">
            <a:extLst>
              <a:ext uri="{FF2B5EF4-FFF2-40B4-BE49-F238E27FC236}">
                <a16:creationId xmlns:a16="http://schemas.microsoft.com/office/drawing/2014/main" id="{08C94A66-E7E1-93A6-BC5D-C9B220B620D8}"/>
              </a:ext>
            </a:extLst>
          </p:cNvPr>
          <p:cNvCxnSpPr>
            <a:cxnSpLocks/>
          </p:cNvCxnSpPr>
          <p:nvPr/>
        </p:nvCxnSpPr>
        <p:spPr>
          <a:xfrm rot="16200000" flipH="1">
            <a:off x="8008285" y="3428852"/>
            <a:ext cx="684000" cy="513322"/>
          </a:xfrm>
          <a:prstGeom prst="curvedConnector2">
            <a:avLst/>
          </a:prstGeom>
          <a:ln w="34925" cap="rnd">
            <a:solidFill>
              <a:schemeClr val="accent2"/>
            </a:solidFill>
            <a:round/>
            <a:tailEnd type="non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5" name="Retângulo: Cantos Arredondados 19">
            <a:extLst>
              <a:ext uri="{FF2B5EF4-FFF2-40B4-BE49-F238E27FC236}">
                <a16:creationId xmlns:a16="http://schemas.microsoft.com/office/drawing/2014/main" id="{5D911524-6D01-361A-610D-FB001ED35D7D}"/>
              </a:ext>
            </a:extLst>
          </p:cNvPr>
          <p:cNvSpPr/>
          <p:nvPr/>
        </p:nvSpPr>
        <p:spPr>
          <a:xfrm>
            <a:off x="9022058" y="3685513"/>
            <a:ext cx="2314245" cy="1147330"/>
          </a:xfrm>
          <a:prstGeom prst="roundRect">
            <a:avLst>
              <a:gd name="adj" fmla="val 50000"/>
            </a:avLst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600" b="1" dirty="0">
                <a:solidFill>
                  <a:srgbClr val="000000"/>
                </a:solidFill>
              </a:rPr>
              <a:t>Ofertado: 849</a:t>
            </a:r>
          </a:p>
          <a:p>
            <a:pPr algn="ctr"/>
            <a:r>
              <a:rPr lang="pt-BR" sz="1600" b="1" dirty="0">
                <a:solidFill>
                  <a:srgbClr val="000000"/>
                </a:solidFill>
              </a:rPr>
              <a:t>Realizado: 589</a:t>
            </a:r>
            <a:endParaRPr lang="pt-BR" sz="1600" b="1" dirty="0"/>
          </a:p>
        </p:txBody>
      </p:sp>
      <p:sp>
        <p:nvSpPr>
          <p:cNvPr id="87" name="Google Shape;427;p21"/>
          <p:cNvSpPr txBox="1"/>
          <p:nvPr/>
        </p:nvSpPr>
        <p:spPr>
          <a:xfrm>
            <a:off x="6026620" y="3831769"/>
            <a:ext cx="2118560" cy="10010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(Maio/23 a Out/23)</a:t>
            </a:r>
          </a:p>
        </p:txBody>
      </p:sp>
    </p:spTree>
    <p:extLst>
      <p:ext uri="{BB962C8B-B14F-4D97-AF65-F5344CB8AC3E}">
        <p14:creationId xmlns:p14="http://schemas.microsoft.com/office/powerpoint/2010/main" val="3679508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Imagem 3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10" name="Título 1">
            <a:extLst>
              <a:ext uri="{FF2B5EF4-FFF2-40B4-BE49-F238E27FC236}">
                <a16:creationId xmlns:a16="http://schemas.microsoft.com/office/drawing/2014/main" id="{6BD4F037-F41F-FF4E-DE7B-4F087535FE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09380" y="63505"/>
            <a:ext cx="12268201" cy="1325563"/>
          </a:xfrm>
        </p:spPr>
        <p:txBody>
          <a:bodyPr>
            <a:normAutofit/>
          </a:bodyPr>
          <a:lstStyle/>
          <a:p>
            <a:r>
              <a:rPr lang="pt-BR" sz="4000" dirty="0"/>
              <a:t>Cirurgia – Editais de contratação</a:t>
            </a:r>
          </a:p>
        </p:txBody>
      </p:sp>
      <p:sp>
        <p:nvSpPr>
          <p:cNvPr id="41" name="Google Shape;427;p21"/>
          <p:cNvSpPr txBox="1"/>
          <p:nvPr/>
        </p:nvSpPr>
        <p:spPr>
          <a:xfrm>
            <a:off x="8102700" y="1327197"/>
            <a:ext cx="1698491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Cabeça e Pescoço</a:t>
            </a:r>
          </a:p>
        </p:txBody>
      </p:sp>
      <p:sp>
        <p:nvSpPr>
          <p:cNvPr id="42" name="Google Shape;427;p21"/>
          <p:cNvSpPr txBox="1"/>
          <p:nvPr/>
        </p:nvSpPr>
        <p:spPr>
          <a:xfrm>
            <a:off x="9819610" y="1563169"/>
            <a:ext cx="2189988" cy="7727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1" algn="ctr"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Colo</a:t>
            </a:r>
          </a:p>
          <a:p>
            <a:pPr marL="0" lvl="1" algn="ctr">
              <a:buClr>
                <a:srgbClr val="1CADE4"/>
              </a:buClr>
              <a:buSzPct val="100000"/>
            </a:pPr>
            <a:r>
              <a:rPr lang="pt-BR" sz="2000" b="1" dirty="0" err="1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proctologia</a:t>
            </a:r>
            <a:endParaRPr lang="pt-BR" sz="2000" b="1" dirty="0">
              <a:solidFill>
                <a:schemeClr val="accent2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  <p:sp>
        <p:nvSpPr>
          <p:cNvPr id="43" name="Google Shape;427;p21"/>
          <p:cNvSpPr txBox="1"/>
          <p:nvPr/>
        </p:nvSpPr>
        <p:spPr>
          <a:xfrm>
            <a:off x="505630" y="3723251"/>
            <a:ext cx="2076490" cy="995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Autorizado: 2.030</a:t>
            </a: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Executado: 547</a:t>
            </a:r>
          </a:p>
        </p:txBody>
      </p:sp>
      <p:sp>
        <p:nvSpPr>
          <p:cNvPr id="44" name="Google Shape;427;p21"/>
          <p:cNvSpPr txBox="1"/>
          <p:nvPr/>
        </p:nvSpPr>
        <p:spPr>
          <a:xfrm>
            <a:off x="690435" y="1248636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Vascular</a:t>
            </a:r>
          </a:p>
        </p:txBody>
      </p:sp>
      <p:sp>
        <p:nvSpPr>
          <p:cNvPr id="45" name="Google Shape;427;p21"/>
          <p:cNvSpPr txBox="1"/>
          <p:nvPr/>
        </p:nvSpPr>
        <p:spPr>
          <a:xfrm>
            <a:off x="2470378" y="1316254"/>
            <a:ext cx="1957916" cy="12665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 err="1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Otorrinola</a:t>
            </a:r>
            <a:endParaRPr lang="pt-BR" sz="2000" b="1" dirty="0">
              <a:solidFill>
                <a:schemeClr val="accent2"/>
              </a:solidFill>
              <a:ea typeface="Candara"/>
              <a:cs typeface="Candara"/>
              <a:sym typeface="Candara"/>
            </a:endParaRP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 err="1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ringológica</a:t>
            </a:r>
            <a:endParaRPr lang="pt-BR" sz="2000" b="1" dirty="0">
              <a:solidFill>
                <a:schemeClr val="accent2"/>
              </a:solidFill>
              <a:ea typeface="Candara"/>
              <a:cs typeface="Candara"/>
              <a:sym typeface="Candara"/>
            </a:endParaRPr>
          </a:p>
        </p:txBody>
      </p:sp>
      <p:sp>
        <p:nvSpPr>
          <p:cNvPr id="46" name="Google Shape;427;p21"/>
          <p:cNvSpPr txBox="1"/>
          <p:nvPr/>
        </p:nvSpPr>
        <p:spPr>
          <a:xfrm>
            <a:off x="2372252" y="3672946"/>
            <a:ext cx="2170977" cy="110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Autorizado: 2.009</a:t>
            </a: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Executado: 445</a:t>
            </a:r>
          </a:p>
        </p:txBody>
      </p:sp>
      <p:sp>
        <p:nvSpPr>
          <p:cNvPr id="47" name="Google Shape;427;p21"/>
          <p:cNvSpPr txBox="1"/>
          <p:nvPr/>
        </p:nvSpPr>
        <p:spPr>
          <a:xfrm>
            <a:off x="6306745" y="1263577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 err="1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Oftalmo</a:t>
            </a:r>
            <a:endParaRPr lang="pt-BR" sz="2000" b="1" dirty="0">
              <a:solidFill>
                <a:schemeClr val="accent2"/>
              </a:solidFill>
              <a:ea typeface="Candara"/>
              <a:cs typeface="Candara"/>
              <a:sym typeface="Candara"/>
            </a:endParaRPr>
          </a:p>
        </p:txBody>
      </p:sp>
      <p:pic>
        <p:nvPicPr>
          <p:cNvPr id="49" name="Imagem 48"/>
          <p:cNvPicPr>
            <a:picLocks noChangeAspect="1"/>
          </p:cNvPicPr>
          <p:nvPr/>
        </p:nvPicPr>
        <p:blipFill>
          <a:blip r:embed="rId3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138608" y="2560673"/>
            <a:ext cx="1220816" cy="1220816"/>
          </a:xfrm>
          <a:prstGeom prst="rect">
            <a:avLst/>
          </a:prstGeom>
        </p:spPr>
      </p:pic>
      <p:pic>
        <p:nvPicPr>
          <p:cNvPr id="50" name="Imagem 49"/>
          <p:cNvPicPr>
            <a:picLocks noChangeAspect="1"/>
          </p:cNvPicPr>
          <p:nvPr/>
        </p:nvPicPr>
        <p:blipFill>
          <a:blip r:embed="rId4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2932675" y="2573407"/>
            <a:ext cx="1280357" cy="1280357"/>
          </a:xfrm>
          <a:prstGeom prst="rect">
            <a:avLst/>
          </a:prstGeom>
        </p:spPr>
      </p:pic>
      <p:sp>
        <p:nvSpPr>
          <p:cNvPr id="51" name="Retângulo Arredondado 50"/>
          <p:cNvSpPr/>
          <p:nvPr/>
        </p:nvSpPr>
        <p:spPr>
          <a:xfrm>
            <a:off x="919669" y="1623285"/>
            <a:ext cx="1602163" cy="309559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2" name="Retângulo Arredondado 51"/>
          <p:cNvSpPr/>
          <p:nvPr/>
        </p:nvSpPr>
        <p:spPr>
          <a:xfrm>
            <a:off x="2819060" y="1631401"/>
            <a:ext cx="1594767" cy="3087475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3" name="Retângulo Arredondado 52"/>
          <p:cNvSpPr/>
          <p:nvPr/>
        </p:nvSpPr>
        <p:spPr>
          <a:xfrm>
            <a:off x="4727846" y="1631402"/>
            <a:ext cx="1585049" cy="3087474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4" name="Retângulo Arredondado 53"/>
          <p:cNvSpPr/>
          <p:nvPr/>
        </p:nvSpPr>
        <p:spPr>
          <a:xfrm>
            <a:off x="6569941" y="1640014"/>
            <a:ext cx="1586850" cy="3078862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5" name="Retângulo Arredondado 54"/>
          <p:cNvSpPr/>
          <p:nvPr/>
        </p:nvSpPr>
        <p:spPr>
          <a:xfrm>
            <a:off x="10151913" y="1649736"/>
            <a:ext cx="1486066" cy="3069140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56" name="Retângulo Arredondado 55"/>
          <p:cNvSpPr/>
          <p:nvPr/>
        </p:nvSpPr>
        <p:spPr>
          <a:xfrm>
            <a:off x="8391517" y="1649737"/>
            <a:ext cx="1525670" cy="3069140"/>
          </a:xfrm>
          <a:prstGeom prst="roundRect">
            <a:avLst/>
          </a:prstGeom>
          <a:noFill/>
          <a:ln w="15875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57" name="Imagem 56"/>
          <p:cNvPicPr>
            <a:picLocks noChangeAspect="1"/>
          </p:cNvPicPr>
          <p:nvPr/>
        </p:nvPicPr>
        <p:blipFill>
          <a:blip r:embed="rId5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47166" y="2451289"/>
            <a:ext cx="1180138" cy="1180138"/>
          </a:xfrm>
          <a:prstGeom prst="rect">
            <a:avLst/>
          </a:prstGeom>
        </p:spPr>
      </p:pic>
      <p:pic>
        <p:nvPicPr>
          <p:cNvPr id="58" name="Imagem 57"/>
          <p:cNvPicPr>
            <a:picLocks noChangeAspect="1"/>
          </p:cNvPicPr>
          <p:nvPr/>
        </p:nvPicPr>
        <p:blipFill>
          <a:blip r:embed="rId6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6734964" y="2447096"/>
            <a:ext cx="1210246" cy="1295509"/>
          </a:xfrm>
          <a:prstGeom prst="rect">
            <a:avLst/>
          </a:prstGeom>
        </p:spPr>
      </p:pic>
      <p:pic>
        <p:nvPicPr>
          <p:cNvPr id="59" name="Imagem 58"/>
          <p:cNvPicPr>
            <a:picLocks noChangeAspect="1"/>
          </p:cNvPicPr>
          <p:nvPr/>
        </p:nvPicPr>
        <p:blipFill>
          <a:blip r:embed="rId7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10367233" y="2773393"/>
            <a:ext cx="1075274" cy="1075274"/>
          </a:xfrm>
          <a:prstGeom prst="rect">
            <a:avLst/>
          </a:prstGeom>
        </p:spPr>
      </p:pic>
      <p:pic>
        <p:nvPicPr>
          <p:cNvPr id="60" name="Imagem 59"/>
          <p:cNvPicPr>
            <a:picLocks noChangeAspect="1"/>
          </p:cNvPicPr>
          <p:nvPr/>
        </p:nvPicPr>
        <p:blipFill>
          <a:blip r:embed="rId8">
            <a:duotone>
              <a:schemeClr val="accent2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8573703" y="2600245"/>
            <a:ext cx="1131135" cy="1189031"/>
          </a:xfrm>
          <a:prstGeom prst="rect">
            <a:avLst/>
          </a:prstGeom>
        </p:spPr>
      </p:pic>
      <p:sp>
        <p:nvSpPr>
          <p:cNvPr id="67" name="Google Shape;427;p21"/>
          <p:cNvSpPr txBox="1"/>
          <p:nvPr/>
        </p:nvSpPr>
        <p:spPr>
          <a:xfrm>
            <a:off x="4411193" y="1192108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20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Urológica</a:t>
            </a:r>
          </a:p>
        </p:txBody>
      </p:sp>
      <p:sp>
        <p:nvSpPr>
          <p:cNvPr id="68" name="Título 1">
            <a:extLst>
              <a:ext uri="{FF2B5EF4-FFF2-40B4-BE49-F238E27FC236}">
                <a16:creationId xmlns:a16="http://schemas.microsoft.com/office/drawing/2014/main" id="{F9C626C5-555D-0644-D821-CA97BF93297E}"/>
              </a:ext>
            </a:extLst>
          </p:cNvPr>
          <p:cNvSpPr>
            <a:spLocks noGrp="1"/>
          </p:cNvSpPr>
          <p:nvPr/>
        </p:nvSpPr>
        <p:spPr>
          <a:xfrm>
            <a:off x="-1901646" y="554418"/>
            <a:ext cx="910606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b="1" kern="1200">
                <a:solidFill>
                  <a:schemeClr val="accent2"/>
                </a:solidFill>
                <a:latin typeface="+mj-lt"/>
                <a:ea typeface="+mj-ea"/>
                <a:cs typeface="Segoe UI Light" panose="020B0502040204020203" pitchFamily="34" charset="0"/>
              </a:defRPr>
            </a:lvl1pPr>
          </a:lstStyle>
          <a:p>
            <a:pPr algn="ctr"/>
            <a:r>
              <a:rPr lang="pt-BR" sz="2000" dirty="0"/>
              <a:t>Editais 2º Q/2023</a:t>
            </a:r>
          </a:p>
        </p:txBody>
      </p:sp>
      <p:sp>
        <p:nvSpPr>
          <p:cNvPr id="69" name="Google Shape;427;p21"/>
          <p:cNvSpPr txBox="1"/>
          <p:nvPr/>
        </p:nvSpPr>
        <p:spPr>
          <a:xfrm>
            <a:off x="637103" y="1649736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(6 contratos)</a:t>
            </a:r>
          </a:p>
        </p:txBody>
      </p:sp>
      <p:sp>
        <p:nvSpPr>
          <p:cNvPr id="70" name="Google Shape;427;p21"/>
          <p:cNvSpPr txBox="1"/>
          <p:nvPr/>
        </p:nvSpPr>
        <p:spPr>
          <a:xfrm>
            <a:off x="2519575" y="1862903"/>
            <a:ext cx="1804624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(2 contratos)</a:t>
            </a:r>
          </a:p>
        </p:txBody>
      </p:sp>
      <p:sp>
        <p:nvSpPr>
          <p:cNvPr id="71" name="Google Shape;427;p21"/>
          <p:cNvSpPr txBox="1"/>
          <p:nvPr/>
        </p:nvSpPr>
        <p:spPr>
          <a:xfrm>
            <a:off x="4484094" y="1573240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(1 contrato)</a:t>
            </a:r>
          </a:p>
        </p:txBody>
      </p:sp>
      <p:sp>
        <p:nvSpPr>
          <p:cNvPr id="72" name="Google Shape;427;p21"/>
          <p:cNvSpPr txBox="1"/>
          <p:nvPr/>
        </p:nvSpPr>
        <p:spPr>
          <a:xfrm>
            <a:off x="4372974" y="3665355"/>
            <a:ext cx="1891163" cy="110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Autorizado: 352</a:t>
            </a: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Executado: 95</a:t>
            </a:r>
          </a:p>
        </p:txBody>
      </p:sp>
      <p:sp>
        <p:nvSpPr>
          <p:cNvPr id="73" name="Google Shape;427;p21"/>
          <p:cNvSpPr txBox="1"/>
          <p:nvPr/>
        </p:nvSpPr>
        <p:spPr>
          <a:xfrm>
            <a:off x="6281050" y="1627559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(3 contratos)</a:t>
            </a:r>
          </a:p>
        </p:txBody>
      </p:sp>
      <p:sp>
        <p:nvSpPr>
          <p:cNvPr id="75" name="Google Shape;427;p21"/>
          <p:cNvSpPr txBox="1"/>
          <p:nvPr/>
        </p:nvSpPr>
        <p:spPr>
          <a:xfrm>
            <a:off x="6115626" y="3680237"/>
            <a:ext cx="2118560" cy="110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Autorizado: 1.252</a:t>
            </a: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Executado: 210</a:t>
            </a:r>
          </a:p>
        </p:txBody>
      </p:sp>
      <p:sp>
        <p:nvSpPr>
          <p:cNvPr id="77" name="Google Shape;427;p21"/>
          <p:cNvSpPr txBox="1"/>
          <p:nvPr/>
        </p:nvSpPr>
        <p:spPr>
          <a:xfrm>
            <a:off x="8131086" y="1780631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2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(1 </a:t>
            </a:r>
            <a:r>
              <a:rPr lang="pt-BR" sz="14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contrato</a:t>
            </a:r>
            <a:r>
              <a:rPr lang="pt-BR" sz="12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)</a:t>
            </a:r>
          </a:p>
        </p:txBody>
      </p:sp>
      <p:sp>
        <p:nvSpPr>
          <p:cNvPr id="78" name="Google Shape;427;p21"/>
          <p:cNvSpPr txBox="1"/>
          <p:nvPr/>
        </p:nvSpPr>
        <p:spPr>
          <a:xfrm>
            <a:off x="7956704" y="3695119"/>
            <a:ext cx="1891163" cy="110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Autorizado: 376</a:t>
            </a: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Executado: 109</a:t>
            </a:r>
          </a:p>
        </p:txBody>
      </p:sp>
      <p:sp>
        <p:nvSpPr>
          <p:cNvPr id="79" name="Google Shape;427;p21"/>
          <p:cNvSpPr txBox="1"/>
          <p:nvPr/>
        </p:nvSpPr>
        <p:spPr>
          <a:xfrm>
            <a:off x="9795819" y="1826832"/>
            <a:ext cx="2370952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2"/>
                </a:solidFill>
                <a:latin typeface="+mn-lt"/>
                <a:ea typeface="Candara"/>
                <a:cs typeface="Candara"/>
                <a:sym typeface="Candara"/>
              </a:rPr>
              <a:t>(2 contratos)</a:t>
            </a:r>
          </a:p>
        </p:txBody>
      </p:sp>
      <p:sp>
        <p:nvSpPr>
          <p:cNvPr id="81" name="Google Shape;427;p21"/>
          <p:cNvSpPr txBox="1"/>
          <p:nvPr/>
        </p:nvSpPr>
        <p:spPr>
          <a:xfrm>
            <a:off x="9700030" y="3779132"/>
            <a:ext cx="2079521" cy="11054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Autorizado: 336</a:t>
            </a:r>
          </a:p>
          <a:p>
            <a:pPr marL="514350" lvl="1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1"/>
                </a:solidFill>
                <a:ea typeface="Candara"/>
                <a:cs typeface="Candara"/>
                <a:sym typeface="Candara"/>
              </a:rPr>
              <a:t>Executado: 100</a:t>
            </a:r>
          </a:p>
        </p:txBody>
      </p:sp>
      <p:graphicFrame>
        <p:nvGraphicFramePr>
          <p:cNvPr id="82" name="Gráfico 8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69590491"/>
              </p:ext>
            </p:extLst>
          </p:nvPr>
        </p:nvGraphicFramePr>
        <p:xfrm>
          <a:off x="5663918" y="4777343"/>
          <a:ext cx="4838120" cy="197076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sp>
        <p:nvSpPr>
          <p:cNvPr id="83" name="Google Shape;427;p21"/>
          <p:cNvSpPr txBox="1"/>
          <p:nvPr/>
        </p:nvSpPr>
        <p:spPr>
          <a:xfrm>
            <a:off x="2797829" y="5096130"/>
            <a:ext cx="3051327" cy="11767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514350" lvl="1" algn="ctr">
              <a:lnSpc>
                <a:spcPct val="90000"/>
              </a:lnSpc>
              <a:spcBef>
                <a:spcPts val="1000"/>
              </a:spcBef>
              <a:buClr>
                <a:srgbClr val="1CADE4"/>
              </a:buClr>
              <a:buSzPct val="100000"/>
            </a:pPr>
            <a:r>
              <a:rPr lang="pt-BR" sz="1400" b="1" dirty="0">
                <a:solidFill>
                  <a:schemeClr val="accent2"/>
                </a:solidFill>
                <a:ea typeface="Candara"/>
                <a:cs typeface="Candara"/>
                <a:sym typeface="Candara"/>
              </a:rPr>
              <a:t>Editais de contratação – síntese:</a:t>
            </a:r>
            <a:endParaRPr lang="pt-BR" sz="1400" b="1" dirty="0">
              <a:solidFill>
                <a:schemeClr val="accent2"/>
              </a:solidFill>
              <a:latin typeface="+mn-lt"/>
              <a:ea typeface="Candara"/>
              <a:cs typeface="Candara"/>
              <a:sym typeface="Candara"/>
            </a:endParaRPr>
          </a:p>
        </p:txBody>
      </p:sp>
    </p:spTree>
    <p:extLst>
      <p:ext uri="{BB962C8B-B14F-4D97-AF65-F5344CB8AC3E}">
        <p14:creationId xmlns:p14="http://schemas.microsoft.com/office/powerpoint/2010/main" val="17489720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spd="slow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BAC7070A-F0E5-C674-E26F-33EB3E9EFE6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73691" y="72293"/>
            <a:ext cx="9403612" cy="1325563"/>
          </a:xfrm>
        </p:spPr>
        <p:txBody>
          <a:bodyPr>
            <a:normAutofit/>
          </a:bodyPr>
          <a:lstStyle/>
          <a:p>
            <a:r>
              <a:rPr lang="pt-BR" sz="4000" dirty="0"/>
              <a:t>Aplicação Mínima em Ações e Serviços Públicos em Saúde (ASPS), 3° Q</a:t>
            </a:r>
          </a:p>
        </p:txBody>
      </p:sp>
      <p:graphicFrame>
        <p:nvGraphicFramePr>
          <p:cNvPr id="3" name="Tabela 2">
            <a:extLst>
              <a:ext uri="{FF2B5EF4-FFF2-40B4-BE49-F238E27FC236}">
                <a16:creationId xmlns:a16="http://schemas.microsoft.com/office/drawing/2014/main" id="{1A232D21-483F-5FF5-683C-A27615953AB4}"/>
              </a:ext>
            </a:extLst>
          </p:cNvPr>
          <p:cNvGraphicFramePr>
            <a:graphicFrameLocks noGrp="1"/>
          </p:cNvGraphicFramePr>
          <p:nvPr/>
        </p:nvGraphicFramePr>
        <p:xfrm>
          <a:off x="718227" y="2342034"/>
          <a:ext cx="11117686" cy="249320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816000">
                  <a:extLst>
                    <a:ext uri="{9D8B030D-6E8A-4147-A177-3AD203B41FA5}">
                      <a16:colId xmlns:a16="http://schemas.microsoft.com/office/drawing/2014/main" val="536109870"/>
                    </a:ext>
                  </a:extLst>
                </a:gridCol>
                <a:gridCol w="2769605">
                  <a:extLst>
                    <a:ext uri="{9D8B030D-6E8A-4147-A177-3AD203B41FA5}">
                      <a16:colId xmlns:a16="http://schemas.microsoft.com/office/drawing/2014/main" val="3576010979"/>
                    </a:ext>
                  </a:extLst>
                </a:gridCol>
                <a:gridCol w="2929272">
                  <a:extLst>
                    <a:ext uri="{9D8B030D-6E8A-4147-A177-3AD203B41FA5}">
                      <a16:colId xmlns:a16="http://schemas.microsoft.com/office/drawing/2014/main" val="471688706"/>
                    </a:ext>
                  </a:extLst>
                </a:gridCol>
                <a:gridCol w="1602809">
                  <a:extLst>
                    <a:ext uri="{9D8B030D-6E8A-4147-A177-3AD203B41FA5}">
                      <a16:colId xmlns:a16="http://schemas.microsoft.com/office/drawing/2014/main" val="3602309408"/>
                    </a:ext>
                  </a:extLst>
                </a:gridCol>
              </a:tblGrid>
              <a:tr h="183515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Receita realizada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Valor da receita (R$)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600" b="1" dirty="0">
                          <a:solidFill>
                            <a:schemeClr val="bg1"/>
                          </a:solidFill>
                          <a:effectLst/>
                        </a:rPr>
                        <a:t>Aplicação mínima</a:t>
                      </a:r>
                      <a:endParaRPr lang="pt-BR" sz="16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225844367"/>
                  </a:ext>
                </a:extLst>
              </a:tr>
              <a:tr h="190500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R$ 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289933123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1) Base de Cálculo Estadual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14.202.479.056,42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1.704.297.486,77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12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76515444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2) Base de Cálculo Municipal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8.639.111.646,70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1.295.866.747,01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7319160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3) Total: (1) + (2)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22.841.590.703,12</a:t>
                      </a:r>
                      <a:endParaRPr lang="pt-BR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3.000.164.233,78</a:t>
                      </a:r>
                      <a:endParaRPr lang="pt-BR" sz="2400" dirty="0"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13,13</a:t>
                      </a:r>
                      <a:endParaRPr lang="pt-BR" sz="1800" b="1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86910741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</a:rPr>
                        <a:t>Despesa com ASPS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chemeClr val="bg1"/>
                          </a:solidFill>
                          <a:effectLst/>
                        </a:rPr>
                        <a:t> </a:t>
                      </a:r>
                      <a:endParaRPr lang="pt-BR" sz="1800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Despesa Liquidada (R$)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dirty="0">
                          <a:solidFill>
                            <a:schemeClr val="bg1"/>
                          </a:solidFill>
                          <a:effectLst/>
                        </a:rPr>
                        <a:t>%</a:t>
                      </a:r>
                      <a:endParaRPr lang="pt-BR" sz="1800" b="1" dirty="0">
                        <a:solidFill>
                          <a:schemeClr val="bg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82551225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4) Total Aplicado nas Funções 10 e 28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- 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3.001.411.193,97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13,14</a:t>
                      </a: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46879822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5) Total: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dirty="0">
                          <a:solidFill>
                            <a:srgbClr val="000000"/>
                          </a:solidFill>
                          <a:effectLst/>
                        </a:rPr>
                        <a:t>- </a:t>
                      </a:r>
                      <a:endParaRPr lang="pt-BR" sz="1800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3.001.411.193,97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13,14</a:t>
                      </a:r>
                      <a:endParaRPr lang="pt-BR" sz="2400" dirty="0">
                        <a:solidFill>
                          <a:schemeClr val="tx1"/>
                        </a:solidFill>
                        <a:effectLst/>
                        <a:latin typeface="+mn-lt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42856028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Superávit (+) : (5) - (3)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 -</a:t>
                      </a:r>
                    </a:p>
                  </a:txBody>
                  <a:tcPr marL="44450" marR="44450" marT="0" marB="0" anchor="ctr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1.246.960,19</a:t>
                      </a:r>
                      <a:endParaRPr lang="pt-BR" sz="1800" b="1" kern="1200" dirty="0">
                        <a:solidFill>
                          <a:schemeClr val="bg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algn="r" defTabSz="914400" rtl="0" eaLnBrk="1" latinLnBrk="0" hangingPunct="1"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pt-BR" sz="1800" b="1" kern="1200" dirty="0">
                          <a:solidFill>
                            <a:schemeClr val="bg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0,01</a:t>
                      </a:r>
                    </a:p>
                  </a:txBody>
                  <a:tcPr marL="44450" marR="44450" marT="0" marB="0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>
                          <a:lumMod val="7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885399"/>
                  </a:ext>
                </a:extLst>
              </a:tr>
            </a:tbl>
          </a:graphicData>
        </a:graphic>
      </p:graphicFrame>
      <p:sp>
        <p:nvSpPr>
          <p:cNvPr id="5" name="CaixaDeTexto 4">
            <a:extLst>
              <a:ext uri="{FF2B5EF4-FFF2-40B4-BE49-F238E27FC236}">
                <a16:creationId xmlns:a16="http://schemas.microsoft.com/office/drawing/2014/main" id="{47B42268-719F-B3D4-A994-42C6E7E1D50A}"/>
              </a:ext>
            </a:extLst>
          </p:cNvPr>
          <p:cNvSpPr txBox="1"/>
          <p:nvPr/>
        </p:nvSpPr>
        <p:spPr>
          <a:xfrm>
            <a:off x="48091" y="6231935"/>
            <a:ext cx="117160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200" b="1" dirty="0"/>
              <a:t>Fonte:</a:t>
            </a:r>
            <a:r>
              <a:rPr lang="pt-BR" sz="1200" dirty="0"/>
              <a:t> Dados extraídos do Relatório Resumido de Execução Orçamentária (RREO), publicado por meio da Portaria nº 30 - SEEC de 29 de janeiro de 2024, no DODF nº 21 de 30/01/2024, págs. 28 e 29. Dados fornecidos por SES/SUPLANS/CPLAN/DIPLAN/GPLOS.</a:t>
            </a:r>
          </a:p>
        </p:txBody>
      </p:sp>
    </p:spTree>
    <p:extLst>
      <p:ext uri="{BB962C8B-B14F-4D97-AF65-F5344CB8AC3E}">
        <p14:creationId xmlns:p14="http://schemas.microsoft.com/office/powerpoint/2010/main" val="3988951677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1123950" y="2744834"/>
            <a:ext cx="825280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sz="5400" b="1" dirty="0">
                <a:solidFill>
                  <a:schemeClr val="bg1"/>
                </a:solidFill>
                <a:latin typeface="Candara"/>
              </a:rPr>
              <a:t>7</a:t>
            </a: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. Ouvidorias</a:t>
            </a:r>
          </a:p>
        </p:txBody>
      </p:sp>
    </p:spTree>
    <p:extLst>
      <p:ext uri="{BB962C8B-B14F-4D97-AF65-F5344CB8AC3E}">
        <p14:creationId xmlns:p14="http://schemas.microsoft.com/office/powerpoint/2010/main" val="285680530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agem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graphicFrame>
        <p:nvGraphicFramePr>
          <p:cNvPr id="29" name="Gráfico 28">
            <a:extLst>
              <a:ext uri="{FF2B5EF4-FFF2-40B4-BE49-F238E27FC236}">
                <a16:creationId xmlns:a16="http://schemas.microsoft.com/office/drawing/2014/main" id="{88EFADF1-40F6-F521-70BF-4E482E644D1B}"/>
              </a:ext>
            </a:extLst>
          </p:cNvPr>
          <p:cNvGraphicFramePr/>
          <p:nvPr/>
        </p:nvGraphicFramePr>
        <p:xfrm>
          <a:off x="29196403" y="-3926151"/>
          <a:ext cx="8163945" cy="3186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" name="Título 1">
            <a:extLst>
              <a:ext uri="{FF2B5EF4-FFF2-40B4-BE49-F238E27FC236}">
                <a16:creationId xmlns:a16="http://schemas.microsoft.com/office/drawing/2014/main" id="{1DA45DF7-1384-DF9D-A97F-08582BF08A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9456" y="-19720"/>
            <a:ext cx="10515600" cy="1325563"/>
          </a:xfrm>
        </p:spPr>
        <p:txBody>
          <a:bodyPr>
            <a:normAutofit/>
          </a:bodyPr>
          <a:lstStyle/>
          <a:p>
            <a:r>
              <a:rPr lang="pt-BR" sz="4200" dirty="0"/>
              <a:t>Evolução</a:t>
            </a:r>
            <a:r>
              <a:rPr lang="pt-BR" sz="4200" dirty="0">
                <a:solidFill>
                  <a:schemeClr val="accent4">
                    <a:lumMod val="50000"/>
                  </a:schemeClr>
                </a:solidFill>
              </a:rPr>
              <a:t> </a:t>
            </a:r>
            <a:r>
              <a:rPr lang="pt-BR" sz="4200" dirty="0"/>
              <a:t>da mortalidade infantil no DF</a:t>
            </a:r>
          </a:p>
        </p:txBody>
      </p:sp>
      <p:sp>
        <p:nvSpPr>
          <p:cNvPr id="4" name="Retângulo 3">
            <a:extLst>
              <a:ext uri="{FF2B5EF4-FFF2-40B4-BE49-F238E27FC236}">
                <a16:creationId xmlns:a16="http://schemas.microsoft.com/office/drawing/2014/main" id="{A926063D-F3F0-760A-440F-D1862BEE15FA}"/>
              </a:ext>
            </a:extLst>
          </p:cNvPr>
          <p:cNvSpPr/>
          <p:nvPr/>
        </p:nvSpPr>
        <p:spPr>
          <a:xfrm>
            <a:off x="12881811" y="-4686988"/>
            <a:ext cx="8208484" cy="1264928"/>
          </a:xfrm>
          <a:prstGeom prst="rect">
            <a:avLst/>
          </a:prstGeom>
          <a:solidFill>
            <a:srgbClr val="FFF1E7"/>
          </a:solidFill>
          <a:ln cap="rnd">
            <a:noFill/>
            <a:prstDash val="dashDot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pt-BR" dirty="0"/>
          </a:p>
        </p:txBody>
      </p:sp>
      <p:graphicFrame>
        <p:nvGraphicFramePr>
          <p:cNvPr id="17" name="Gráfico 16">
            <a:extLst>
              <a:ext uri="{FF2B5EF4-FFF2-40B4-BE49-F238E27FC236}">
                <a16:creationId xmlns:a16="http://schemas.microsoft.com/office/drawing/2014/main" id="{38449DF4-279A-6BC9-F21A-BB74DE34C64D}"/>
              </a:ext>
            </a:extLst>
          </p:cNvPr>
          <p:cNvGraphicFramePr/>
          <p:nvPr/>
        </p:nvGraphicFramePr>
        <p:xfrm>
          <a:off x="12881811" y="-3935405"/>
          <a:ext cx="8163945" cy="3186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pic>
        <p:nvPicPr>
          <p:cNvPr id="8" name="Imagem 7">
            <a:extLst>
              <a:ext uri="{FF2B5EF4-FFF2-40B4-BE49-F238E27FC236}">
                <a16:creationId xmlns:a16="http://schemas.microsoft.com/office/drawing/2014/main" id="{AE3E9979-3E73-C6A8-FDFE-1BDC8C7018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810964" y="-4496203"/>
            <a:ext cx="1461084" cy="1461084"/>
          </a:xfrm>
          <a:prstGeom prst="rect">
            <a:avLst/>
          </a:prstGeom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39FD2F7A-01BA-9D8C-E4FF-03620C3A385C}"/>
              </a:ext>
            </a:extLst>
          </p:cNvPr>
          <p:cNvSpPr/>
          <p:nvPr/>
        </p:nvSpPr>
        <p:spPr>
          <a:xfrm>
            <a:off x="21032282" y="-4686989"/>
            <a:ext cx="8172545" cy="1264928"/>
          </a:xfrm>
          <a:prstGeom prst="rect">
            <a:avLst/>
          </a:prstGeom>
          <a:solidFill>
            <a:srgbClr val="FFFFCC"/>
          </a:solidFill>
          <a:ln cap="rnd">
            <a:noFill/>
            <a:prstDash val="dashDot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pt-BR" dirty="0"/>
          </a:p>
        </p:txBody>
      </p:sp>
      <p:sp>
        <p:nvSpPr>
          <p:cNvPr id="23" name="Retângulo 22">
            <a:extLst>
              <a:ext uri="{FF2B5EF4-FFF2-40B4-BE49-F238E27FC236}">
                <a16:creationId xmlns:a16="http://schemas.microsoft.com/office/drawing/2014/main" id="{D20A5788-D087-BC0A-600D-A6DDB8F9BA9C}"/>
              </a:ext>
            </a:extLst>
          </p:cNvPr>
          <p:cNvSpPr/>
          <p:nvPr/>
        </p:nvSpPr>
        <p:spPr>
          <a:xfrm>
            <a:off x="29187864" y="-5132093"/>
            <a:ext cx="8167434" cy="1264928"/>
          </a:xfrm>
          <a:prstGeom prst="rect">
            <a:avLst/>
          </a:prstGeom>
          <a:solidFill>
            <a:srgbClr val="F4EFFF"/>
          </a:solidFill>
          <a:ln cap="rnd">
            <a:noFill/>
            <a:prstDash val="dashDot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algn="ctr"/>
            <a:endParaRPr lang="pt-BR" dirty="0"/>
          </a:p>
        </p:txBody>
      </p:sp>
      <p:graphicFrame>
        <p:nvGraphicFramePr>
          <p:cNvPr id="25" name="Gráfico 24">
            <a:extLst>
              <a:ext uri="{FF2B5EF4-FFF2-40B4-BE49-F238E27FC236}">
                <a16:creationId xmlns:a16="http://schemas.microsoft.com/office/drawing/2014/main" id="{3F9CBF34-58A7-E6AE-4E7E-60B7E1984EF6}"/>
              </a:ext>
            </a:extLst>
          </p:cNvPr>
          <p:cNvGraphicFramePr/>
          <p:nvPr/>
        </p:nvGraphicFramePr>
        <p:xfrm>
          <a:off x="31767545" y="2272548"/>
          <a:ext cx="6646779" cy="3186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  <p:sp>
        <p:nvSpPr>
          <p:cNvPr id="24" name="CaixaDeTexto 23">
            <a:extLst>
              <a:ext uri="{FF2B5EF4-FFF2-40B4-BE49-F238E27FC236}">
                <a16:creationId xmlns:a16="http://schemas.microsoft.com/office/drawing/2014/main" id="{D69E8CF1-9E20-9D0D-D235-660456382AF7}"/>
              </a:ext>
            </a:extLst>
          </p:cNvPr>
          <p:cNvSpPr txBox="1"/>
          <p:nvPr/>
        </p:nvSpPr>
        <p:spPr>
          <a:xfrm>
            <a:off x="31767545" y="-4506141"/>
            <a:ext cx="484135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Kodchasan Medium" panose="00000600000000000000" pitchFamily="2" charset="-34"/>
                <a:cs typeface="Kodchasan Medium" panose="00000600000000000000" pitchFamily="2" charset="-34"/>
              </a:rPr>
              <a:t>Coeficiente de mortalidade Infantil (&lt; 1 Ano) (/1.000NV)</a:t>
            </a:r>
          </a:p>
        </p:txBody>
      </p:sp>
      <p:pic>
        <p:nvPicPr>
          <p:cNvPr id="11" name="Imagem 10">
            <a:extLst>
              <a:ext uri="{FF2B5EF4-FFF2-40B4-BE49-F238E27FC236}">
                <a16:creationId xmlns:a16="http://schemas.microsoft.com/office/drawing/2014/main" id="{F6DA6CF4-6B57-FCD6-2745-FF94CB298C6F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0491642" y="-4738495"/>
            <a:ext cx="1264928" cy="1264928"/>
          </a:xfrm>
          <a:prstGeom prst="rect">
            <a:avLst/>
          </a:prstGeom>
        </p:spPr>
      </p:pic>
      <p:sp>
        <p:nvSpPr>
          <p:cNvPr id="14" name="CaixaDeTexto 13">
            <a:extLst>
              <a:ext uri="{FF2B5EF4-FFF2-40B4-BE49-F238E27FC236}">
                <a16:creationId xmlns:a16="http://schemas.microsoft.com/office/drawing/2014/main" id="{74C67619-87C9-2318-F7D0-AAF9EBCE7F99}"/>
              </a:ext>
            </a:extLst>
          </p:cNvPr>
          <p:cNvSpPr txBox="1"/>
          <p:nvPr/>
        </p:nvSpPr>
        <p:spPr>
          <a:xfrm>
            <a:off x="15251318" y="-4315452"/>
            <a:ext cx="5233588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Kodchasan Medium" panose="00000600000000000000" pitchFamily="2" charset="-34"/>
                <a:cs typeface="Kodchasan Medium" panose="00000600000000000000" pitchFamily="2" charset="-34"/>
              </a:rPr>
              <a:t>Coeficiente de mortalidade Neonatal (&lt;27 dias) (/1.000NV)</a:t>
            </a:r>
          </a:p>
        </p:txBody>
      </p:sp>
      <p:sp>
        <p:nvSpPr>
          <p:cNvPr id="32" name="Google Shape;784;p32">
            <a:extLst>
              <a:ext uri="{FF2B5EF4-FFF2-40B4-BE49-F238E27FC236}">
                <a16:creationId xmlns:a16="http://schemas.microsoft.com/office/drawing/2014/main" id="{E7DF21AB-4DD6-1742-2F13-45F1F3A17F15}"/>
              </a:ext>
            </a:extLst>
          </p:cNvPr>
          <p:cNvSpPr/>
          <p:nvPr/>
        </p:nvSpPr>
        <p:spPr>
          <a:xfrm>
            <a:off x="13233142" y="1495324"/>
            <a:ext cx="5006109" cy="1005940"/>
          </a:xfrm>
          <a:prstGeom prst="roundRect">
            <a:avLst>
              <a:gd name="adj" fmla="val 16667"/>
            </a:avLst>
          </a:prstGeom>
          <a:solidFill>
            <a:schemeClr val="accent2">
              <a:lumMod val="40000"/>
              <a:lumOff val="6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lang="pt-BR" sz="2000" b="1" dirty="0"/>
          </a:p>
        </p:txBody>
      </p:sp>
      <p:sp>
        <p:nvSpPr>
          <p:cNvPr id="33" name="Google Shape;786;p32">
            <a:extLst>
              <a:ext uri="{FF2B5EF4-FFF2-40B4-BE49-F238E27FC236}">
                <a16:creationId xmlns:a16="http://schemas.microsoft.com/office/drawing/2014/main" id="{3778F2A2-4966-9B4B-7DBB-0B8F57825254}"/>
              </a:ext>
            </a:extLst>
          </p:cNvPr>
          <p:cNvSpPr/>
          <p:nvPr/>
        </p:nvSpPr>
        <p:spPr>
          <a:xfrm>
            <a:off x="13169153" y="1421836"/>
            <a:ext cx="5006109" cy="1079428"/>
          </a:xfrm>
          <a:prstGeom prst="roundRect">
            <a:avLst>
              <a:gd name="adj" fmla="val 16667"/>
            </a:avLst>
          </a:prstGeom>
          <a:noFill/>
          <a:ln w="12700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B6057A18-A84E-798A-A533-DD7E8F4A2EB9}"/>
              </a:ext>
            </a:extLst>
          </p:cNvPr>
          <p:cNvSpPr txBox="1"/>
          <p:nvPr/>
        </p:nvSpPr>
        <p:spPr>
          <a:xfrm>
            <a:off x="13337378" y="1458083"/>
            <a:ext cx="4901873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000" b="1" dirty="0"/>
              <a:t>n = 140 óbitos</a:t>
            </a:r>
          </a:p>
          <a:p>
            <a:r>
              <a:rPr lang="pt-BR" dirty="0"/>
              <a:t>A causa de óbito mais frequente foram as afecções perinatais (61,4% dos óbitos)</a:t>
            </a:r>
          </a:p>
        </p:txBody>
      </p:sp>
      <p:sp>
        <p:nvSpPr>
          <p:cNvPr id="39" name="Retângulo 38"/>
          <p:cNvSpPr/>
          <p:nvPr/>
        </p:nvSpPr>
        <p:spPr>
          <a:xfrm flipH="1">
            <a:off x="15568540" y="352381"/>
            <a:ext cx="223045" cy="50796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1700" dirty="0">
                <a:solidFill>
                  <a:schemeClr val="tx1"/>
                </a:solidFill>
              </a:rPr>
              <a:t>≤</a:t>
            </a:r>
          </a:p>
        </p:txBody>
      </p:sp>
      <p:sp>
        <p:nvSpPr>
          <p:cNvPr id="3" name="Retângulo 2">
            <a:extLst>
              <a:ext uri="{FF2B5EF4-FFF2-40B4-BE49-F238E27FC236}">
                <a16:creationId xmlns:a16="http://schemas.microsoft.com/office/drawing/2014/main" id="{83E4A00F-B583-F707-60DF-EBDC632270AA}"/>
              </a:ext>
            </a:extLst>
          </p:cNvPr>
          <p:cNvSpPr/>
          <p:nvPr/>
        </p:nvSpPr>
        <p:spPr>
          <a:xfrm>
            <a:off x="0" y="6372186"/>
            <a:ext cx="5954973" cy="4216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07000"/>
              </a:lnSpc>
              <a:spcAft>
                <a:spcPts val="1200"/>
              </a:spcAft>
            </a:pPr>
            <a:r>
              <a:rPr lang="pt-BR" sz="1000" b="1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Fonte: </a:t>
            </a:r>
            <a:r>
              <a:rPr lang="pt-BR" sz="1000" dirty="0">
                <a:solidFill>
                  <a:prstClr val="black"/>
                </a:solidFill>
              </a:rPr>
              <a:t>Fonte: Sistema de Informações sobre Mortalidade do Distrito Federal. Dados provisórios extraídos em 19/02/2024, sujeitos à atualização. Elaborado por GIASS/DIVEP/SVS/SES-DF.</a:t>
            </a:r>
            <a:endParaRPr lang="pt-BR" sz="10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7" name="Gráfico 6">
            <a:extLst>
              <a:ext uri="{FF2B5EF4-FFF2-40B4-BE49-F238E27FC236}">
                <a16:creationId xmlns:a16="http://schemas.microsoft.com/office/drawing/2014/main" id="{2F5099FC-6DC6-7093-BD30-EEFBA39982B5}"/>
              </a:ext>
            </a:extLst>
          </p:cNvPr>
          <p:cNvGraphicFramePr/>
          <p:nvPr/>
        </p:nvGraphicFramePr>
        <p:xfrm>
          <a:off x="21032283" y="-3937572"/>
          <a:ext cx="8163945" cy="318658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9"/>
          </a:graphicData>
        </a:graphic>
      </p:graphicFrame>
      <p:pic>
        <p:nvPicPr>
          <p:cNvPr id="9" name="Imagem 8">
            <a:extLst>
              <a:ext uri="{FF2B5EF4-FFF2-40B4-BE49-F238E27FC236}">
                <a16:creationId xmlns:a16="http://schemas.microsoft.com/office/drawing/2014/main" id="{9FC3A089-74A1-12E1-952D-55B10E8C6E3C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rot="17323566">
            <a:off x="21725391" y="-4300011"/>
            <a:ext cx="1396322" cy="1396322"/>
          </a:xfrm>
          <a:prstGeom prst="rect">
            <a:avLst/>
          </a:prstGeom>
        </p:spPr>
      </p:pic>
      <p:sp>
        <p:nvSpPr>
          <p:cNvPr id="19" name="CaixaDeTexto 18">
            <a:extLst>
              <a:ext uri="{FF2B5EF4-FFF2-40B4-BE49-F238E27FC236}">
                <a16:creationId xmlns:a16="http://schemas.microsoft.com/office/drawing/2014/main" id="{BE909F7F-E15D-AC76-0D6F-2F266CF7DDE9}"/>
              </a:ext>
            </a:extLst>
          </p:cNvPr>
          <p:cNvSpPr txBox="1"/>
          <p:nvPr/>
        </p:nvSpPr>
        <p:spPr>
          <a:xfrm>
            <a:off x="22961105" y="-4226475"/>
            <a:ext cx="5772783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2400" dirty="0">
                <a:ln>
                  <a:solidFill>
                    <a:schemeClr val="tx1">
                      <a:lumMod val="95000"/>
                      <a:lumOff val="5000"/>
                    </a:schemeClr>
                  </a:solidFill>
                </a:ln>
                <a:latin typeface="Kodchasan Medium" panose="00000600000000000000" pitchFamily="2" charset="-34"/>
                <a:cs typeface="Kodchasan Medium" panose="00000600000000000000" pitchFamily="2" charset="-34"/>
              </a:rPr>
              <a:t>Coeficiente de mortalidade Pós-Natal (28-364 dias) (/1.000NV)</a:t>
            </a:r>
          </a:p>
        </p:txBody>
      </p:sp>
      <p:graphicFrame>
        <p:nvGraphicFramePr>
          <p:cNvPr id="5" name="Gráfico 4">
            <a:extLst>
              <a:ext uri="{FF2B5EF4-FFF2-40B4-BE49-F238E27FC236}">
                <a16:creationId xmlns:a16="http://schemas.microsoft.com/office/drawing/2014/main" id="{A3192037-AEFE-8961-E30D-7E8F98F99F55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30472179"/>
              </p:ext>
            </p:extLst>
          </p:nvPr>
        </p:nvGraphicFramePr>
        <p:xfrm>
          <a:off x="433532" y="1834597"/>
          <a:ext cx="11379527" cy="348906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11"/>
          </a:graphicData>
        </a:graphic>
      </p:graphicFrame>
      <p:sp>
        <p:nvSpPr>
          <p:cNvPr id="10" name="Retângulo: Cantos Arredondados 9">
            <a:extLst>
              <a:ext uri="{FF2B5EF4-FFF2-40B4-BE49-F238E27FC236}">
                <a16:creationId xmlns:a16="http://schemas.microsoft.com/office/drawing/2014/main" id="{F2F41FD1-BEE9-CB33-FE24-F776544C4786}"/>
              </a:ext>
            </a:extLst>
          </p:cNvPr>
          <p:cNvSpPr/>
          <p:nvPr/>
        </p:nvSpPr>
        <p:spPr>
          <a:xfrm>
            <a:off x="1190939" y="1934916"/>
            <a:ext cx="2714713" cy="2813760"/>
          </a:xfrm>
          <a:prstGeom prst="roundRect">
            <a:avLst>
              <a:gd name="adj" fmla="val 7591"/>
            </a:avLst>
          </a:prstGeom>
          <a:solidFill>
            <a:srgbClr val="FFFF00">
              <a:alpha val="10000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2" name="Retângulo: Cantos Arredondados 11">
            <a:extLst>
              <a:ext uri="{FF2B5EF4-FFF2-40B4-BE49-F238E27FC236}">
                <a16:creationId xmlns:a16="http://schemas.microsoft.com/office/drawing/2014/main" id="{051123AA-26F1-D98D-1684-A982CC098B08}"/>
              </a:ext>
            </a:extLst>
          </p:cNvPr>
          <p:cNvSpPr/>
          <p:nvPr/>
        </p:nvSpPr>
        <p:spPr>
          <a:xfrm>
            <a:off x="3874560" y="1966996"/>
            <a:ext cx="2649305" cy="2813760"/>
          </a:xfrm>
          <a:prstGeom prst="roundRect">
            <a:avLst>
              <a:gd name="adj" fmla="val 7591"/>
            </a:avLst>
          </a:prstGeom>
          <a:solidFill>
            <a:schemeClr val="accent1">
              <a:lumMod val="40000"/>
              <a:lumOff val="60000"/>
              <a:alpha val="10000"/>
            </a:scheme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3" name="Retângulo: Cantos Arredondados 12">
            <a:extLst>
              <a:ext uri="{FF2B5EF4-FFF2-40B4-BE49-F238E27FC236}">
                <a16:creationId xmlns:a16="http://schemas.microsoft.com/office/drawing/2014/main" id="{C81959B9-AE30-86AB-DB18-6D3F05119913}"/>
              </a:ext>
            </a:extLst>
          </p:cNvPr>
          <p:cNvSpPr/>
          <p:nvPr/>
        </p:nvSpPr>
        <p:spPr>
          <a:xfrm>
            <a:off x="6521959" y="1961550"/>
            <a:ext cx="2685527" cy="2813760"/>
          </a:xfrm>
          <a:prstGeom prst="roundRect">
            <a:avLst>
              <a:gd name="adj" fmla="val 7591"/>
            </a:avLst>
          </a:prstGeom>
          <a:solidFill>
            <a:srgbClr val="00B050">
              <a:alpha val="10000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16" name="Retângulo: Cantos Arredondados 15">
            <a:extLst>
              <a:ext uri="{FF2B5EF4-FFF2-40B4-BE49-F238E27FC236}">
                <a16:creationId xmlns:a16="http://schemas.microsoft.com/office/drawing/2014/main" id="{C0455278-4451-26AB-3AC7-84ECEEDF5977}"/>
              </a:ext>
            </a:extLst>
          </p:cNvPr>
          <p:cNvSpPr/>
          <p:nvPr/>
        </p:nvSpPr>
        <p:spPr>
          <a:xfrm>
            <a:off x="9207486" y="1961550"/>
            <a:ext cx="2587121" cy="2813760"/>
          </a:xfrm>
          <a:prstGeom prst="roundRect">
            <a:avLst>
              <a:gd name="adj" fmla="val 7591"/>
            </a:avLst>
          </a:prstGeom>
          <a:solidFill>
            <a:srgbClr val="FF6600">
              <a:alpha val="9804"/>
            </a:srgbClr>
          </a:solidFill>
          <a:ln w="28575" cap="rnd">
            <a:noFill/>
            <a:prstDash val="solid"/>
            <a:round/>
            <a:extLst>
              <a:ext uri="{C807C97D-BFC1-408E-A445-0C87EB9F89A2}">
                <ask:lineSketchStyleProps xmlns="" xmlns:ask="http://schemas.microsoft.com/office/drawing/2018/sketchyshapes" sd="1219033472">
                  <a:custGeom>
                    <a:avLst/>
                    <a:gdLst>
                      <a:gd name="connsiteX0" fmla="*/ 0 w 12223101"/>
                      <a:gd name="connsiteY0" fmla="*/ 2446912 h 2618330"/>
                      <a:gd name="connsiteX1" fmla="*/ 643811 w 12223101"/>
                      <a:gd name="connsiteY1" fmla="*/ 506146 h 2618330"/>
                      <a:gd name="connsiteX2" fmla="*/ 1427583 w 12223101"/>
                      <a:gd name="connsiteY2" fmla="*/ 114258 h 2618330"/>
                      <a:gd name="connsiteX3" fmla="*/ 2313991 w 12223101"/>
                      <a:gd name="connsiteY3" fmla="*/ 282210 h 2618330"/>
                      <a:gd name="connsiteX4" fmla="*/ 2621902 w 12223101"/>
                      <a:gd name="connsiteY4" fmla="*/ 814055 h 2618330"/>
                      <a:gd name="connsiteX5" fmla="*/ 2864498 w 12223101"/>
                      <a:gd name="connsiteY5" fmla="*/ 2390928 h 2618330"/>
                      <a:gd name="connsiteX6" fmla="*/ 4534677 w 12223101"/>
                      <a:gd name="connsiteY6" fmla="*/ 2409590 h 2618330"/>
                      <a:gd name="connsiteX7" fmla="*/ 4758612 w 12223101"/>
                      <a:gd name="connsiteY7" fmla="*/ 515475 h 2618330"/>
                      <a:gd name="connsiteX8" fmla="*/ 6484775 w 12223101"/>
                      <a:gd name="connsiteY8" fmla="*/ 524806 h 2618330"/>
                      <a:gd name="connsiteX9" fmla="*/ 6550090 w 12223101"/>
                      <a:gd name="connsiteY9" fmla="*/ 2288292 h 2618330"/>
                      <a:gd name="connsiteX10" fmla="*/ 8490857 w 12223101"/>
                      <a:gd name="connsiteY10" fmla="*/ 2269630 h 2618330"/>
                      <a:gd name="connsiteX11" fmla="*/ 8556171 w 12223101"/>
                      <a:gd name="connsiteY11" fmla="*/ 347524 h 2618330"/>
                      <a:gd name="connsiteX12" fmla="*/ 10254342 w 12223101"/>
                      <a:gd name="connsiteY12" fmla="*/ 170243 h 2618330"/>
                      <a:gd name="connsiteX13" fmla="*/ 10599575 w 12223101"/>
                      <a:gd name="connsiteY13" fmla="*/ 2176324 h 2618330"/>
                      <a:gd name="connsiteX14" fmla="*/ 12223101 w 12223101"/>
                      <a:gd name="connsiteY14" fmla="*/ 2260299 h 261833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2223101" h="2618330" extrusionOk="0">
                        <a:moveTo>
                          <a:pt x="0" y="2446912"/>
                        </a:moveTo>
                        <a:cubicBezTo>
                          <a:pt x="307952" y="2489246"/>
                          <a:pt x="325743" y="924999"/>
                          <a:pt x="643811" y="506146"/>
                        </a:cubicBezTo>
                        <a:cubicBezTo>
                          <a:pt x="921690" y="125780"/>
                          <a:pt x="1104064" y="153017"/>
                          <a:pt x="1427583" y="114258"/>
                        </a:cubicBezTo>
                        <a:cubicBezTo>
                          <a:pt x="1675895" y="106281"/>
                          <a:pt x="2112015" y="181731"/>
                          <a:pt x="2313991" y="282210"/>
                        </a:cubicBezTo>
                        <a:cubicBezTo>
                          <a:pt x="2503771" y="393770"/>
                          <a:pt x="2531836" y="463407"/>
                          <a:pt x="2621902" y="814055"/>
                        </a:cubicBezTo>
                        <a:cubicBezTo>
                          <a:pt x="2730609" y="1167520"/>
                          <a:pt x="2563250" y="2088893"/>
                          <a:pt x="2864498" y="2390928"/>
                        </a:cubicBezTo>
                        <a:cubicBezTo>
                          <a:pt x="3171707" y="2655077"/>
                          <a:pt x="4199263" y="2740740"/>
                          <a:pt x="4534677" y="2409590"/>
                        </a:cubicBezTo>
                        <a:cubicBezTo>
                          <a:pt x="4842235" y="2019506"/>
                          <a:pt x="4423429" y="843735"/>
                          <a:pt x="4758612" y="515475"/>
                        </a:cubicBezTo>
                        <a:cubicBezTo>
                          <a:pt x="5113523" y="218081"/>
                          <a:pt x="6191200" y="230540"/>
                          <a:pt x="6484775" y="524806"/>
                        </a:cubicBezTo>
                        <a:cubicBezTo>
                          <a:pt x="6707764" y="808049"/>
                          <a:pt x="6255787" y="2030237"/>
                          <a:pt x="6550090" y="2288292"/>
                        </a:cubicBezTo>
                        <a:cubicBezTo>
                          <a:pt x="6895260" y="2595207"/>
                          <a:pt x="8159626" y="2625364"/>
                          <a:pt x="8490857" y="2269630"/>
                        </a:cubicBezTo>
                        <a:cubicBezTo>
                          <a:pt x="8860454" y="2000466"/>
                          <a:pt x="8277953" y="716649"/>
                          <a:pt x="8556171" y="347524"/>
                        </a:cubicBezTo>
                        <a:cubicBezTo>
                          <a:pt x="8876122" y="-25171"/>
                          <a:pt x="9929490" y="-208476"/>
                          <a:pt x="10254342" y="170243"/>
                        </a:cubicBezTo>
                        <a:cubicBezTo>
                          <a:pt x="10513256" y="488451"/>
                          <a:pt x="10214828" y="1738187"/>
                          <a:pt x="10599575" y="2176324"/>
                        </a:cubicBezTo>
                        <a:cubicBezTo>
                          <a:pt x="10881615" y="2574048"/>
                          <a:pt x="11901669" y="2331007"/>
                          <a:pt x="12223101" y="2260299"/>
                        </a:cubicBezTo>
                      </a:path>
                    </a:pathLst>
                  </a:custGeom>
                  <ask:type>
                    <ask:lineSketchNon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CaixaDeTexto 5"/>
          <p:cNvSpPr txBox="1"/>
          <p:nvPr/>
        </p:nvSpPr>
        <p:spPr>
          <a:xfrm>
            <a:off x="0" y="6064409"/>
            <a:ext cx="11379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1400" b="1" dirty="0"/>
              <a:t>Obs.: </a:t>
            </a:r>
            <a:r>
              <a:rPr lang="pt-BR" sz="1400" dirty="0"/>
              <a:t>O resultado do 3° quadrimestre de cada ano  </a:t>
            </a:r>
            <a:r>
              <a:rPr lang="pt-BR" sz="1400" b="1" dirty="0"/>
              <a:t>não</a:t>
            </a:r>
            <a:r>
              <a:rPr lang="pt-BR" sz="1400" dirty="0"/>
              <a:t> se refere a taxa de mortalidade anual. Dados preliminares, sujeitos a alterações.</a:t>
            </a:r>
          </a:p>
        </p:txBody>
      </p:sp>
      <p:sp>
        <p:nvSpPr>
          <p:cNvPr id="27" name="CaixaDeTexto 26">
            <a:extLst>
              <a:ext uri="{FF2B5EF4-FFF2-40B4-BE49-F238E27FC236}">
                <a16:creationId xmlns:a16="http://schemas.microsoft.com/office/drawing/2014/main" id="{6A1CC098-C6B0-BC9A-1190-ED08B10DA789}"/>
              </a:ext>
            </a:extLst>
          </p:cNvPr>
          <p:cNvSpPr txBox="1"/>
          <p:nvPr/>
        </p:nvSpPr>
        <p:spPr>
          <a:xfrm>
            <a:off x="385447" y="1378611"/>
            <a:ext cx="11475695" cy="378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 sz="1862" b="1" i="0" u="none" strike="noStrike" kern="1200" spc="0" baseline="0">
                <a:solidFill>
                  <a:prstClr val="black">
                    <a:lumMod val="95000"/>
                    <a:lumOff val="5000"/>
                  </a:prstClr>
                </a:solidFill>
                <a:latin typeface="+mn-lt"/>
                <a:ea typeface="+mn-ea"/>
                <a:cs typeface="Kodchasan Medium" panose="00000600000000000000" pitchFamily="2" charset="-34"/>
              </a:defRPr>
            </a:pPr>
            <a:r>
              <a:rPr lang="en-US" b="1" dirty="0"/>
              <a:t>Taxa de </a:t>
            </a:r>
            <a:r>
              <a:rPr lang="en-US" b="1" dirty="0" err="1"/>
              <a:t>Mortalidade</a:t>
            </a:r>
            <a:r>
              <a:rPr lang="en-US" b="1" dirty="0"/>
              <a:t> </a:t>
            </a:r>
            <a:r>
              <a:rPr lang="en-US" b="1" dirty="0" err="1"/>
              <a:t>Infantil</a:t>
            </a:r>
            <a:r>
              <a:rPr lang="en-US" b="1" dirty="0"/>
              <a:t> (</a:t>
            </a:r>
            <a:r>
              <a:rPr lang="en-US" b="1" dirty="0" err="1"/>
              <a:t>por</a:t>
            </a:r>
            <a:r>
              <a:rPr lang="en-US" b="1" dirty="0"/>
              <a:t> 1.000 </a:t>
            </a:r>
            <a:r>
              <a:rPr lang="en-US" b="1" dirty="0" err="1"/>
              <a:t>nascidos</a:t>
            </a:r>
            <a:r>
              <a:rPr lang="en-US" b="1" dirty="0"/>
              <a:t> </a:t>
            </a:r>
            <a:r>
              <a:rPr lang="en-US" b="1" dirty="0" err="1"/>
              <a:t>vivos</a:t>
            </a:r>
            <a:r>
              <a:rPr lang="en-US" b="1" dirty="0"/>
              <a:t>) no Distrito Federal, </a:t>
            </a:r>
            <a:r>
              <a:rPr lang="en-US" b="1" dirty="0" err="1"/>
              <a:t>por</a:t>
            </a:r>
            <a:r>
              <a:rPr lang="en-US" b="1" dirty="0"/>
              <a:t> quadrimestre</a:t>
            </a:r>
          </a:p>
        </p:txBody>
      </p:sp>
      <p:graphicFrame>
        <p:nvGraphicFramePr>
          <p:cNvPr id="20" name="Tabela 1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7836349"/>
              </p:ext>
            </p:extLst>
          </p:nvPr>
        </p:nvGraphicFramePr>
        <p:xfrm>
          <a:off x="9653913" y="5309273"/>
          <a:ext cx="1745673" cy="7009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38533">
                  <a:extLst>
                    <a:ext uri="{9D8B030D-6E8A-4147-A177-3AD203B41FA5}">
                      <a16:colId xmlns:a16="http://schemas.microsoft.com/office/drawing/2014/main" val="3681746251"/>
                    </a:ext>
                  </a:extLst>
                </a:gridCol>
                <a:gridCol w="807140">
                  <a:extLst>
                    <a:ext uri="{9D8B030D-6E8A-4147-A177-3AD203B41FA5}">
                      <a16:colId xmlns:a16="http://schemas.microsoft.com/office/drawing/2014/main" val="3077654822"/>
                    </a:ext>
                  </a:extLst>
                </a:gridCol>
              </a:tblGrid>
              <a:tr h="370588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b="1" u="none" strike="noStrike" dirty="0">
                          <a:solidFill>
                            <a:srgbClr val="00B0F0"/>
                          </a:solidFill>
                          <a:effectLst/>
                        </a:rPr>
                        <a:t>Resultado</a:t>
                      </a:r>
                      <a:endParaRPr lang="pt-BR" sz="1200" b="1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solidFill>
                            <a:srgbClr val="00B0F0"/>
                          </a:solidFill>
                          <a:effectLst/>
                        </a:rPr>
                        <a:t>11,19</a:t>
                      </a:r>
                      <a:endParaRPr lang="pt-BR" sz="1400" b="0" i="0" u="none" strike="noStrike" dirty="0">
                        <a:solidFill>
                          <a:srgbClr val="00B0F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5412131"/>
                  </a:ext>
                </a:extLst>
              </a:tr>
              <a:tr h="330343">
                <a:tc>
                  <a:txBody>
                    <a:bodyPr/>
                    <a:lstStyle/>
                    <a:p>
                      <a:pPr algn="ctr" fontAlgn="b"/>
                      <a:r>
                        <a:rPr lang="pt-BR" sz="1200" u="none" strike="noStrike" dirty="0">
                          <a:solidFill>
                            <a:schemeClr val="bg2">
                              <a:lumMod val="25000"/>
                            </a:schemeClr>
                          </a:solidFill>
                          <a:effectLst/>
                        </a:rPr>
                        <a:t>Meta</a:t>
                      </a:r>
                      <a:endParaRPr lang="pt-BR" sz="1200" b="0" i="0" u="none" strike="noStrike" dirty="0">
                        <a:solidFill>
                          <a:schemeClr val="bg2">
                            <a:lumMod val="25000"/>
                          </a:schemeClr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pt-BR" sz="1400" u="none" strike="noStrike" dirty="0">
                          <a:effectLst/>
                        </a:rPr>
                        <a:t>10,10</a:t>
                      </a:r>
                      <a:endParaRPr lang="pt-BR" sz="14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>
                    <a:solidFill>
                      <a:schemeClr val="bg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997000725"/>
                  </a:ext>
                </a:extLst>
              </a:tr>
            </a:tbl>
          </a:graphicData>
        </a:graphic>
      </p:graphicFrame>
      <p:sp>
        <p:nvSpPr>
          <p:cNvPr id="21" name="CaixaDeTexto 20"/>
          <p:cNvSpPr txBox="1"/>
          <p:nvPr/>
        </p:nvSpPr>
        <p:spPr>
          <a:xfrm>
            <a:off x="10249731" y="4921469"/>
            <a:ext cx="1145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2023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155847970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agem 2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95252" y="693755"/>
            <a:ext cx="3453726" cy="6164245"/>
          </a:xfrm>
          <a:prstGeom prst="rect">
            <a:avLst/>
          </a:prstGeom>
        </p:spPr>
      </p:pic>
      <p:sp>
        <p:nvSpPr>
          <p:cNvPr id="9" name="Retângulo 8"/>
          <p:cNvSpPr/>
          <p:nvPr/>
        </p:nvSpPr>
        <p:spPr>
          <a:xfrm>
            <a:off x="877630" y="2855147"/>
            <a:ext cx="2272197" cy="991050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3" name="Retângulo 12">
            <a:extLst>
              <a:ext uri="{FF2B5EF4-FFF2-40B4-BE49-F238E27FC236}">
                <a16:creationId xmlns:a16="http://schemas.microsoft.com/office/drawing/2014/main" id="{DDD9F839-B0A9-E244-213C-15E125D45C9A}"/>
              </a:ext>
            </a:extLst>
          </p:cNvPr>
          <p:cNvSpPr/>
          <p:nvPr/>
        </p:nvSpPr>
        <p:spPr>
          <a:xfrm>
            <a:off x="0" y="6322216"/>
            <a:ext cx="12192000" cy="53578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9138C27C-3A34-01BF-5D33-2E569B699856}"/>
              </a:ext>
            </a:extLst>
          </p:cNvPr>
          <p:cNvSpPr txBox="1"/>
          <p:nvPr/>
        </p:nvSpPr>
        <p:spPr>
          <a:xfrm>
            <a:off x="11156" y="6579772"/>
            <a:ext cx="7461061" cy="2462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000" b="1" dirty="0"/>
              <a:t>Fonte: </a:t>
            </a:r>
            <a:r>
              <a:rPr lang="pt-BR" sz="1000" dirty="0"/>
              <a:t>SES/CONT/OUVIDORIA e dados extraído no Painel de Ouvidoria (http://www.painel.ouv.df.gov.br/dashboard) em 14/03/2024.</a:t>
            </a:r>
          </a:p>
        </p:txBody>
      </p:sp>
      <p:pic>
        <p:nvPicPr>
          <p:cNvPr id="16" name="Imagem 15">
            <a:extLst>
              <a:ext uri="{FF2B5EF4-FFF2-40B4-BE49-F238E27FC236}">
                <a16:creationId xmlns:a16="http://schemas.microsoft.com/office/drawing/2014/main" id="{BC6DC309-C261-3B91-F546-E5C9E384D2D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32" y="1474844"/>
            <a:ext cx="577081" cy="577081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53B59358-CDBF-A68E-03B3-7DC0BCC996F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66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499411" y="4013515"/>
            <a:ext cx="3351288" cy="1836146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B247ECA5-43B5-7503-F0EB-50C93370663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9205" y="4051615"/>
            <a:ext cx="3202877" cy="1701350"/>
          </a:xfrm>
          <a:prstGeom prst="rect">
            <a:avLst/>
          </a:prstGeom>
        </p:spPr>
      </p:pic>
      <p:sp>
        <p:nvSpPr>
          <p:cNvPr id="7" name="CaixaDeTexto 6"/>
          <p:cNvSpPr txBox="1"/>
          <p:nvPr/>
        </p:nvSpPr>
        <p:spPr>
          <a:xfrm>
            <a:off x="1736418" y="1497927"/>
            <a:ext cx="251765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000" b="1" dirty="0">
                <a:solidFill>
                  <a:schemeClr val="bg2">
                    <a:lumMod val="50000"/>
                  </a:schemeClr>
                </a:solidFill>
              </a:rPr>
              <a:t>8,8 dias</a:t>
            </a:r>
          </a:p>
        </p:txBody>
      </p:sp>
      <p:sp>
        <p:nvSpPr>
          <p:cNvPr id="21" name="CaixaDeTexto 20"/>
          <p:cNvSpPr txBox="1"/>
          <p:nvPr/>
        </p:nvSpPr>
        <p:spPr>
          <a:xfrm>
            <a:off x="4648083" y="1074208"/>
            <a:ext cx="28931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/>
                </a:solidFill>
                <a:latin typeface="+mj-lt"/>
                <a:ea typeface="Calibri" panose="020F0502020204030204" pitchFamily="34" charset="0"/>
                <a:cs typeface="Calibri" panose="020F0502020204030204" pitchFamily="34" charset="0"/>
              </a:rPr>
              <a:t>Índice de Satisfação com o serviço de ouvidoria</a:t>
            </a:r>
          </a:p>
        </p:txBody>
      </p:sp>
      <p:sp>
        <p:nvSpPr>
          <p:cNvPr id="4" name="CaixaDeTexto 3"/>
          <p:cNvSpPr txBox="1"/>
          <p:nvPr/>
        </p:nvSpPr>
        <p:spPr>
          <a:xfrm>
            <a:off x="877630" y="2188911"/>
            <a:ext cx="24728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Índice de Cumprimento de Prazo de Resposta</a:t>
            </a:r>
          </a:p>
        </p:txBody>
      </p:sp>
      <p:sp>
        <p:nvSpPr>
          <p:cNvPr id="18" name="CaixaDeTexto 17"/>
          <p:cNvSpPr txBox="1"/>
          <p:nvPr/>
        </p:nvSpPr>
        <p:spPr>
          <a:xfrm>
            <a:off x="843324" y="1089386"/>
            <a:ext cx="3625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>
                <a:solidFill>
                  <a:schemeClr val="tx2">
                    <a:lumMod val="75000"/>
                  </a:schemeClr>
                </a:solidFill>
              </a:rPr>
              <a:t>Prazo médio de respostas</a:t>
            </a:r>
          </a:p>
        </p:txBody>
      </p:sp>
      <p:sp>
        <p:nvSpPr>
          <p:cNvPr id="19" name="Título 1"/>
          <p:cNvSpPr>
            <a:spLocks noGrp="1"/>
          </p:cNvSpPr>
          <p:nvPr>
            <p:ph type="title"/>
          </p:nvPr>
        </p:nvSpPr>
        <p:spPr>
          <a:xfrm>
            <a:off x="1736418" y="6808"/>
            <a:ext cx="10515600" cy="1325563"/>
          </a:xfrm>
        </p:spPr>
        <p:txBody>
          <a:bodyPr/>
          <a:lstStyle/>
          <a:p>
            <a:r>
              <a:rPr lang="pt-BR" dirty="0"/>
              <a:t>Ouvidorias, 3º Q 2023</a:t>
            </a:r>
          </a:p>
        </p:txBody>
      </p:sp>
      <p:sp>
        <p:nvSpPr>
          <p:cNvPr id="12" name="Retângulo 11"/>
          <p:cNvSpPr/>
          <p:nvPr/>
        </p:nvSpPr>
        <p:spPr>
          <a:xfrm>
            <a:off x="586496" y="4695375"/>
            <a:ext cx="3077207" cy="299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1" name="Retângulo 30"/>
          <p:cNvSpPr/>
          <p:nvPr/>
        </p:nvSpPr>
        <p:spPr>
          <a:xfrm>
            <a:off x="694730" y="5251544"/>
            <a:ext cx="3077207" cy="29966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solidFill>
              <a:schemeClr val="bg1">
                <a:lumMod val="9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1" name="CaixaDeTexto 10"/>
          <p:cNvSpPr txBox="1"/>
          <p:nvPr/>
        </p:nvSpPr>
        <p:spPr>
          <a:xfrm>
            <a:off x="843324" y="4543831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77,1%</a:t>
            </a:r>
          </a:p>
        </p:txBody>
      </p:sp>
      <p:sp>
        <p:nvSpPr>
          <p:cNvPr id="24" name="CaixaDeTexto 23"/>
          <p:cNvSpPr txBox="1"/>
          <p:nvPr/>
        </p:nvSpPr>
        <p:spPr>
          <a:xfrm>
            <a:off x="1997216" y="4580837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7,8%</a:t>
            </a:r>
          </a:p>
        </p:txBody>
      </p:sp>
      <p:sp>
        <p:nvSpPr>
          <p:cNvPr id="25" name="CaixaDeTexto 24"/>
          <p:cNvSpPr txBox="1"/>
          <p:nvPr/>
        </p:nvSpPr>
        <p:spPr>
          <a:xfrm>
            <a:off x="2832924" y="4592746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11,8%</a:t>
            </a:r>
          </a:p>
        </p:txBody>
      </p:sp>
      <p:sp>
        <p:nvSpPr>
          <p:cNvPr id="28" name="CaixaDeTexto 27"/>
          <p:cNvSpPr txBox="1"/>
          <p:nvPr/>
        </p:nvSpPr>
        <p:spPr>
          <a:xfrm>
            <a:off x="917212" y="5168058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0,9%</a:t>
            </a:r>
          </a:p>
        </p:txBody>
      </p:sp>
      <p:sp>
        <p:nvSpPr>
          <p:cNvPr id="29" name="CaixaDeTexto 28"/>
          <p:cNvSpPr txBox="1"/>
          <p:nvPr/>
        </p:nvSpPr>
        <p:spPr>
          <a:xfrm>
            <a:off x="1928046" y="5163652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2,5%</a:t>
            </a:r>
          </a:p>
        </p:txBody>
      </p:sp>
      <p:sp>
        <p:nvSpPr>
          <p:cNvPr id="30" name="CaixaDeTexto 29"/>
          <p:cNvSpPr txBox="1"/>
          <p:nvPr/>
        </p:nvSpPr>
        <p:spPr>
          <a:xfrm>
            <a:off x="2947685" y="5193442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0,1%</a:t>
            </a:r>
          </a:p>
        </p:txBody>
      </p:sp>
      <p:sp>
        <p:nvSpPr>
          <p:cNvPr id="33" name="CaixaDeTexto 32"/>
          <p:cNvSpPr txBox="1"/>
          <p:nvPr/>
        </p:nvSpPr>
        <p:spPr>
          <a:xfrm>
            <a:off x="1556514" y="2873009"/>
            <a:ext cx="1019799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2400" b="1" dirty="0">
                <a:solidFill>
                  <a:schemeClr val="accent1">
                    <a:lumMod val="75000"/>
                  </a:schemeClr>
                </a:solidFill>
              </a:rPr>
              <a:t>85,3%</a:t>
            </a:r>
          </a:p>
        </p:txBody>
      </p:sp>
      <p:sp>
        <p:nvSpPr>
          <p:cNvPr id="34" name="CaixaDeTexto 33"/>
          <p:cNvSpPr txBox="1"/>
          <p:nvPr/>
        </p:nvSpPr>
        <p:spPr>
          <a:xfrm>
            <a:off x="9812886" y="5792955"/>
            <a:ext cx="1509303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pt-BR" sz="1200" dirty="0">
                <a:solidFill>
                  <a:schemeClr val="bg1"/>
                </a:solidFill>
              </a:rPr>
              <a:t>dos quais, 976 foram elogios recebidos</a:t>
            </a:r>
          </a:p>
        </p:txBody>
      </p:sp>
      <p:pic>
        <p:nvPicPr>
          <p:cNvPr id="14" name="Imagem 13"/>
          <p:cNvPicPr>
            <a:picLocks noChangeAspect="1"/>
          </p:cNvPicPr>
          <p:nvPr/>
        </p:nvPicPr>
        <p:blipFill>
          <a:blip r:embed="rId8">
            <a:duotone>
              <a:schemeClr val="accent1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>
            <a:off x="4885405" y="1881339"/>
            <a:ext cx="2165199" cy="1634798"/>
          </a:xfrm>
          <a:prstGeom prst="rect">
            <a:avLst/>
          </a:prstGeom>
          <a:ln>
            <a:solidFill>
              <a:schemeClr val="bg1"/>
            </a:solidFill>
          </a:ln>
        </p:spPr>
      </p:pic>
    </p:spTree>
    <p:extLst>
      <p:ext uri="{BB962C8B-B14F-4D97-AF65-F5344CB8AC3E}">
        <p14:creationId xmlns:p14="http://schemas.microsoft.com/office/powerpoint/2010/main" val="499544679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 rotWithShape="1">
          <a:blip r:embed="rId3"/>
          <a:srcRect l="32615" t="34428"/>
          <a:stretch/>
        </p:blipFill>
        <p:spPr>
          <a:xfrm>
            <a:off x="8038488" y="2536923"/>
            <a:ext cx="3594473" cy="3505201"/>
          </a:xfrm>
          <a:prstGeom prst="rect">
            <a:avLst/>
          </a:prstGeom>
          <a:noFill/>
        </p:spPr>
      </p:pic>
      <p:pic>
        <p:nvPicPr>
          <p:cNvPr id="13" name="Imagem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5012" y="2517874"/>
            <a:ext cx="3524250" cy="3524250"/>
          </a:xfrm>
          <a:prstGeom prst="rect">
            <a:avLst/>
          </a:prstGeom>
          <a:noFill/>
        </p:spPr>
      </p:pic>
      <p:sp>
        <p:nvSpPr>
          <p:cNvPr id="9" name="CaixaDeTexto 8"/>
          <p:cNvSpPr txBox="1"/>
          <p:nvPr/>
        </p:nvSpPr>
        <p:spPr>
          <a:xfrm>
            <a:off x="1698716" y="28629"/>
            <a:ext cx="877769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t-BR" sz="3600" b="1" dirty="0">
                <a:solidFill>
                  <a:srgbClr val="0070C0"/>
                </a:solidFill>
                <a:latin typeface="Candara"/>
              </a:rPr>
              <a:t>Para consultar as informações do 3° RDQA 2023 na íntegra, verifique o relatório completo no Site da SES-DF: </a:t>
            </a:r>
          </a:p>
        </p:txBody>
      </p:sp>
    </p:spTree>
    <p:extLst>
      <p:ext uri="{BB962C8B-B14F-4D97-AF65-F5344CB8AC3E}">
        <p14:creationId xmlns:p14="http://schemas.microsoft.com/office/powerpoint/2010/main" val="4186277835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Agrupar 2"/>
          <p:cNvGrpSpPr/>
          <p:nvPr/>
        </p:nvGrpSpPr>
        <p:grpSpPr>
          <a:xfrm>
            <a:off x="1354" y="0"/>
            <a:ext cx="12189291" cy="6858000"/>
            <a:chOff x="1354" y="0"/>
            <a:chExt cx="12189291" cy="6858000"/>
          </a:xfrm>
        </p:grpSpPr>
        <p:pic>
          <p:nvPicPr>
            <p:cNvPr id="2" name="Imagem 1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4" y="0"/>
              <a:ext cx="12189291" cy="6858000"/>
            </a:xfrm>
            <a:prstGeom prst="rect">
              <a:avLst/>
            </a:prstGeom>
          </p:spPr>
        </p:pic>
        <p:pic>
          <p:nvPicPr>
            <p:cNvPr id="7" name="Imagem 6"/>
            <p:cNvPicPr>
              <a:picLocks noChangeAspect="1"/>
            </p:cNvPicPr>
            <p:nvPr/>
          </p:nvPicPr>
          <p:blipFill rotWithShape="1"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646" r="13711" b="48980"/>
            <a:stretch/>
          </p:blipFill>
          <p:spPr>
            <a:xfrm>
              <a:off x="629174" y="618309"/>
              <a:ext cx="6381226" cy="3745843"/>
            </a:xfrm>
            <a:prstGeom prst="rect">
              <a:avLst/>
            </a:prstGeom>
          </p:spPr>
        </p:pic>
      </p:grpSp>
      <p:sp>
        <p:nvSpPr>
          <p:cNvPr id="4" name="CaixaDeTexto 3">
            <a:extLst>
              <a:ext uri="{FF2B5EF4-FFF2-40B4-BE49-F238E27FC236}">
                <a16:creationId xmlns:a16="http://schemas.microsoft.com/office/drawing/2014/main" id="{F3E4920D-81AB-17FA-E154-08B4DDDBFEF2}"/>
              </a:ext>
            </a:extLst>
          </p:cNvPr>
          <p:cNvSpPr txBox="1"/>
          <p:nvPr/>
        </p:nvSpPr>
        <p:spPr>
          <a:xfrm>
            <a:off x="-476899" y="5373194"/>
            <a:ext cx="540751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pt-BR" sz="1600" b="1" dirty="0"/>
              <a:t>Lucas Bahia</a:t>
            </a:r>
          </a:p>
          <a:p>
            <a:pPr lvl="0" algn="ctr">
              <a:defRPr/>
            </a:pPr>
            <a:r>
              <a:rPr lang="pt-BR" sz="1600" dirty="0"/>
              <a:t>Coordenação de Planejamento, Orçamento e Desenvolvimento Institucional </a:t>
            </a:r>
          </a:p>
        </p:txBody>
      </p:sp>
      <p:sp>
        <p:nvSpPr>
          <p:cNvPr id="5" name="CaixaDeTexto 4">
            <a:extLst>
              <a:ext uri="{FF2B5EF4-FFF2-40B4-BE49-F238E27FC236}">
                <a16:creationId xmlns:a16="http://schemas.microsoft.com/office/drawing/2014/main" id="{F3E4920D-81AB-17FA-E154-08B4DDDBFEF2}"/>
              </a:ext>
            </a:extLst>
          </p:cNvPr>
          <p:cNvSpPr txBox="1"/>
          <p:nvPr/>
        </p:nvSpPr>
        <p:spPr>
          <a:xfrm>
            <a:off x="333886" y="5653932"/>
            <a:ext cx="393694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>
              <a:latin typeface="Candara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>
                <a:latin typeface="Candara"/>
              </a:rPr>
              <a:t>Maio, 2024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6" name="Título 1"/>
          <p:cNvSpPr>
            <a:spLocks noGrp="1"/>
          </p:cNvSpPr>
          <p:nvPr>
            <p:ph type="ctrTitle"/>
          </p:nvPr>
        </p:nvSpPr>
        <p:spPr>
          <a:xfrm>
            <a:off x="4851477" y="505093"/>
            <a:ext cx="7741920" cy="2387600"/>
          </a:xfrm>
        </p:spPr>
        <p:txBody>
          <a:bodyPr>
            <a:normAutofit/>
          </a:bodyPr>
          <a:lstStyle/>
          <a:p>
            <a:r>
              <a:rPr lang="pt-BR" sz="9600" dirty="0">
                <a:solidFill>
                  <a:schemeClr val="tx1"/>
                </a:solidFill>
                <a:latin typeface="Brush Script MT" panose="03060802040406070304" pitchFamily="66" charset="0"/>
              </a:rPr>
              <a:t>Obrigado!</a:t>
            </a:r>
          </a:p>
        </p:txBody>
      </p:sp>
      <p:pic>
        <p:nvPicPr>
          <p:cNvPr id="8" name="Imagem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54" t="9569" r="41965" b="35747"/>
          <a:stretch/>
        </p:blipFill>
        <p:spPr>
          <a:xfrm>
            <a:off x="226422" y="252102"/>
            <a:ext cx="6067951" cy="3750197"/>
          </a:xfrm>
          <a:prstGeom prst="rect">
            <a:avLst/>
          </a:prstGeom>
        </p:spPr>
      </p:pic>
      <p:grpSp>
        <p:nvGrpSpPr>
          <p:cNvPr id="11" name="Agrupar 10"/>
          <p:cNvGrpSpPr/>
          <p:nvPr/>
        </p:nvGrpSpPr>
        <p:grpSpPr>
          <a:xfrm>
            <a:off x="1354" y="3338990"/>
            <a:ext cx="3867690" cy="523948"/>
            <a:chOff x="770317" y="3686533"/>
            <a:chExt cx="3867690" cy="523948"/>
          </a:xfrm>
        </p:grpSpPr>
        <p:pic>
          <p:nvPicPr>
            <p:cNvPr id="12" name="Imagem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770317" y="3686533"/>
              <a:ext cx="3867690" cy="523948"/>
            </a:xfrm>
            <a:prstGeom prst="rect">
              <a:avLst/>
            </a:prstGeom>
          </p:spPr>
        </p:pic>
        <p:sp>
          <p:nvSpPr>
            <p:cNvPr id="13" name="Retângulo Arredondado 12"/>
            <p:cNvSpPr/>
            <p:nvPr/>
          </p:nvSpPr>
          <p:spPr>
            <a:xfrm>
              <a:off x="898143" y="3805124"/>
              <a:ext cx="3612037" cy="360065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1600" b="1" dirty="0">
                  <a:solidFill>
                    <a:srgbClr val="FFFF00"/>
                  </a:solidFill>
                  <a:latin typeface="Arial Black" panose="020B0A04020102020204" pitchFamily="34" charset="0"/>
                </a:rPr>
                <a:t>2º e 3º Quadrimestres de 2023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829998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9291" cy="6858000"/>
          </a:xfrm>
          <a:prstGeom prst="rect">
            <a:avLst/>
          </a:prstGeom>
        </p:spPr>
      </p:pic>
      <p:sp>
        <p:nvSpPr>
          <p:cNvPr id="7" name="Google Shape;37;p7">
            <a:extLst>
              <a:ext uri="{FF2B5EF4-FFF2-40B4-BE49-F238E27FC236}">
                <a16:creationId xmlns:a16="http://schemas.microsoft.com/office/drawing/2014/main" id="{F499CAD6-583A-36FA-72B3-26DCE8D3B110}"/>
              </a:ext>
            </a:extLst>
          </p:cNvPr>
          <p:cNvSpPr/>
          <p:nvPr/>
        </p:nvSpPr>
        <p:spPr>
          <a:xfrm>
            <a:off x="700049" y="1684800"/>
            <a:ext cx="10313581" cy="3488400"/>
          </a:xfrm>
          <a:prstGeom prst="roundRect">
            <a:avLst>
              <a:gd name="adj" fmla="val 4313"/>
            </a:avLst>
          </a:prstGeom>
          <a:solidFill>
            <a:schemeClr val="bg2">
              <a:lumMod val="50000"/>
            </a:scheme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8" name="Google Shape;40;p7">
            <a:extLst>
              <a:ext uri="{FF2B5EF4-FFF2-40B4-BE49-F238E27FC236}">
                <a16:creationId xmlns:a16="http://schemas.microsoft.com/office/drawing/2014/main" id="{09B7C5E8-EBBA-0ECA-1884-14E462E290E4}"/>
              </a:ext>
            </a:extLst>
          </p:cNvPr>
          <p:cNvSpPr/>
          <p:nvPr/>
        </p:nvSpPr>
        <p:spPr>
          <a:xfrm>
            <a:off x="754468" y="1587444"/>
            <a:ext cx="10313581" cy="3488400"/>
          </a:xfrm>
          <a:prstGeom prst="roundRect">
            <a:avLst>
              <a:gd name="adj" fmla="val 4313"/>
            </a:avLst>
          </a:prstGeom>
          <a:noFill/>
          <a:ln w="9525" cap="flat" cmpd="sng">
            <a:solidFill>
              <a:srgbClr val="43434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101A5C85-F570-5459-CEFB-C02DDB7ACC24}"/>
              </a:ext>
            </a:extLst>
          </p:cNvPr>
          <p:cNvSpPr txBox="1"/>
          <p:nvPr/>
        </p:nvSpPr>
        <p:spPr>
          <a:xfrm>
            <a:off x="962526" y="2136338"/>
            <a:ext cx="680236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5400" b="1" i="0" u="none" strike="noStrike" kern="120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t>2. Rede Física e Prestadora de Serviço ao SUS</a:t>
            </a:r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C0AC4F2E-DF18-4205-9C53-6EC3017E681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64894" y="1863502"/>
            <a:ext cx="2834832" cy="2834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0640067"/>
      </p:ext>
    </p:extLst>
  </p:cSld>
  <p:clrMapOvr>
    <a:masterClrMapping/>
  </p:clrMapOvr>
</p:sld>
</file>

<file path=ppt/theme/theme1.xml><?xml version="1.0" encoding="utf-8"?>
<a:theme xmlns:a="http://schemas.openxmlformats.org/drawingml/2006/main" name="1_Tema do Office">
  <a:themeElements>
    <a:clrScheme name="Azul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Personalizada 26">
      <a:majorFont>
        <a:latin typeface="Candara"/>
        <a:ea typeface=""/>
        <a:cs typeface=""/>
      </a:majorFont>
      <a:minorFont>
        <a:latin typeface="Candar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9730</TotalTime>
  <Words>6425</Words>
  <Application>Microsoft Office PowerPoint</Application>
  <PresentationFormat>Widescreen</PresentationFormat>
  <Paragraphs>1012</Paragraphs>
  <Slides>82</Slides>
  <Notes>11</Notes>
  <HiddenSlides>2</HiddenSlides>
  <MMClips>0</MMClips>
  <ScaleCrop>false</ScaleCrop>
  <HeadingPairs>
    <vt:vector size="6" baseType="variant">
      <vt:variant>
        <vt:lpstr>Fontes usadas</vt:lpstr>
      </vt:variant>
      <vt:variant>
        <vt:i4>17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82</vt:i4>
      </vt:variant>
    </vt:vector>
  </HeadingPairs>
  <TitlesOfParts>
    <vt:vector size="100" baseType="lpstr">
      <vt:lpstr>Arial</vt:lpstr>
      <vt:lpstr>Arial Black</vt:lpstr>
      <vt:lpstr>Arial Rounded</vt:lpstr>
      <vt:lpstr>Arial Rounded MT Bold</vt:lpstr>
      <vt:lpstr>Arial Unicode MS</vt:lpstr>
      <vt:lpstr>Bahnschrift</vt:lpstr>
      <vt:lpstr>Brush Script MT</vt:lpstr>
      <vt:lpstr>Calibri</vt:lpstr>
      <vt:lpstr>Candara</vt:lpstr>
      <vt:lpstr>Garet Bold</vt:lpstr>
      <vt:lpstr>Kodchasan</vt:lpstr>
      <vt:lpstr>Kodchasan Medium</vt:lpstr>
      <vt:lpstr>Open Sans</vt:lpstr>
      <vt:lpstr>Segoe UI Light</vt:lpstr>
      <vt:lpstr>Times New Roman</vt:lpstr>
      <vt:lpstr>Wingdings</vt:lpstr>
      <vt:lpstr>Wingdings 3</vt:lpstr>
      <vt:lpstr>1_Tema do Office</vt:lpstr>
      <vt:lpstr>Apresentação do PowerPoint</vt:lpstr>
      <vt:lpstr>Ciclo de Prestação de Contas - RDQA</vt:lpstr>
      <vt:lpstr>Agenda</vt:lpstr>
      <vt:lpstr>Apresentação do PowerPoint</vt:lpstr>
      <vt:lpstr>Apresentação do PowerPoint</vt:lpstr>
      <vt:lpstr>Natalidade</vt:lpstr>
      <vt:lpstr>Apresentação do PowerPoint</vt:lpstr>
      <vt:lpstr>Evolução da mortalidade infantil no DF</vt:lpstr>
      <vt:lpstr>Apresentação do PowerPoint</vt:lpstr>
      <vt:lpstr>Estabelecimentos de Saúde</vt:lpstr>
      <vt:lpstr>Apresentação do PowerPoint</vt:lpstr>
      <vt:lpstr>Produção da Atenção Primária </vt:lpstr>
      <vt:lpstr>Produção da Atenção Primária </vt:lpstr>
      <vt:lpstr>Produção - Procedimentos  </vt:lpstr>
      <vt:lpstr>Indicadores do PREVINE Brasil </vt:lpstr>
      <vt:lpstr>Indicador Sintético – Previne Brasil</vt:lpstr>
      <vt:lpstr>Indicadores - APS</vt:lpstr>
      <vt:lpstr>Indicadores – APS</vt:lpstr>
      <vt:lpstr>Indicadores – APS</vt:lpstr>
      <vt:lpstr>AÇÕES E RESULTADOS RELEVANTES</vt:lpstr>
      <vt:lpstr>AÇÕES E RESULTADOS RELEVANTES</vt:lpstr>
      <vt:lpstr>Obras Concluídas</vt:lpstr>
      <vt:lpstr>Apresentação do PowerPoint</vt:lpstr>
      <vt:lpstr>2ª Quadrimestre</vt:lpstr>
      <vt:lpstr>2ª Quadrimestre</vt:lpstr>
      <vt:lpstr>Produção - Procedimentos  </vt:lpstr>
      <vt:lpstr>Indicadores - Rede de Urgência e Emergência</vt:lpstr>
      <vt:lpstr>Indicadores - Rede de Urgência e Emergência</vt:lpstr>
      <vt:lpstr>Indicadores - Rede Cegonha</vt:lpstr>
      <vt:lpstr>Indicadores - Rede Cegonha</vt:lpstr>
      <vt:lpstr>Indicadores - Rede Pessoas em Situação de Violência </vt:lpstr>
      <vt:lpstr>Indicadores - Rede Doenças Crônicas Não Transmissíveis</vt:lpstr>
      <vt:lpstr>Indicadores - Rede Doenças Crônicas Não Transmissíveis</vt:lpstr>
      <vt:lpstr>Indicadores – Demais áreas temáticas</vt:lpstr>
      <vt:lpstr>Apresentação do PowerPoint</vt:lpstr>
      <vt:lpstr>Apresentação do PowerPoint</vt:lpstr>
      <vt:lpstr>Cirurgia - Redução das filas</vt:lpstr>
      <vt:lpstr>AÇÕES E RESULTADOS RELEVANTES</vt:lpstr>
      <vt:lpstr>Obras Concluídas</vt:lpstr>
      <vt:lpstr>AÇÕES E RESULTADOS RELEVANTES</vt:lpstr>
      <vt:lpstr>Cirurgia Intrauterina</vt:lpstr>
      <vt:lpstr>Apresentação do PowerPoint</vt:lpstr>
      <vt:lpstr>Produção Especializada Psicossocial</vt:lpstr>
      <vt:lpstr>Indicadores - RAPS – Rede Atenção Psicossocial</vt:lpstr>
      <vt:lpstr>Apresentação do PowerPoint</vt:lpstr>
      <vt:lpstr>Apresentação do PowerPoint</vt:lpstr>
      <vt:lpstr>Produção da Atenção Especializada Farmacêutica - SIA</vt:lpstr>
      <vt:lpstr>Indicadores Assistência Farmacêutica</vt:lpstr>
      <vt:lpstr>Apresentação do PowerPoint</vt:lpstr>
      <vt:lpstr>Apresentação do PowerPoint</vt:lpstr>
      <vt:lpstr>Apresentação do PowerPoint</vt:lpstr>
      <vt:lpstr>Indicadores – Vigilância à Saúde </vt:lpstr>
      <vt:lpstr>Dengue – Casos e Indicador</vt:lpstr>
      <vt:lpstr>Vacinação – Covid-19</vt:lpstr>
      <vt:lpstr>Apresentação do PowerPoint</vt:lpstr>
      <vt:lpstr>Vacinação </vt:lpstr>
      <vt:lpstr>Vacinação EXTRAMURO é um marco da Gestão</vt:lpstr>
      <vt:lpstr>Apresentação do PowerPoint</vt:lpstr>
      <vt:lpstr>Apresentação do PowerPoint</vt:lpstr>
      <vt:lpstr>Tecnologia da Informação</vt:lpstr>
      <vt:lpstr>Sistemas de Informações estratégicas</vt:lpstr>
      <vt:lpstr>PDPAS – Programa de Descentralização Progressiva de Ações de Saúde</vt:lpstr>
      <vt:lpstr>Melhoria na Gestão Administrativa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Relação de execução de despesas (Empenhado x Autorizado e Liquidado x Autorizado) </vt:lpstr>
      <vt:lpstr>Relação de execução de despesas (Por Grupo de Despesa) </vt:lpstr>
      <vt:lpstr>Relação de execução de despesas (Por Fonte de Recurso) </vt:lpstr>
      <vt:lpstr>Relação de execução de despesas (Por Grupo Temático PPA) </vt:lpstr>
      <vt:lpstr>Emendas Parlamentares Distritais</vt:lpstr>
      <vt:lpstr>Emendas Parlamentares Distritais</vt:lpstr>
      <vt:lpstr>Emendas Parlamentares Distritais</vt:lpstr>
      <vt:lpstr>Editais - ginecologia</vt:lpstr>
      <vt:lpstr>Cirurgia – Editais de contratação</vt:lpstr>
      <vt:lpstr>Aplicação Mínima em Ações e Serviços Públicos em Saúde (ASPS), 3° Q</vt:lpstr>
      <vt:lpstr>Apresentação do PowerPoint</vt:lpstr>
      <vt:lpstr>Ouvidorias, 3º Q 2023</vt:lpstr>
      <vt:lpstr>Apresentação do PowerPoint</vt:lpstr>
      <vt:lpstr>Obrigado!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Relatório Detalhado do Quadrimestre Anterior RDQA 2º/2023</dc:title>
  <dc:creator>Viviane Gusmão</dc:creator>
  <cp:lastModifiedBy>Lucas Marani Bahia Duca</cp:lastModifiedBy>
  <cp:revision>554</cp:revision>
  <dcterms:created xsi:type="dcterms:W3CDTF">2023-10-13T13:44:37Z</dcterms:created>
  <dcterms:modified xsi:type="dcterms:W3CDTF">2024-05-29T12:10:06Z</dcterms:modified>
</cp:coreProperties>
</file>