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1" r:id="rId2"/>
    <p:sldId id="470" r:id="rId3"/>
    <p:sldId id="488" r:id="rId4"/>
    <p:sldId id="440" r:id="rId5"/>
    <p:sldId id="452" r:id="rId6"/>
    <p:sldId id="326" r:id="rId7"/>
    <p:sldId id="489" r:id="rId8"/>
    <p:sldId id="319" r:id="rId9"/>
    <p:sldId id="491" r:id="rId10"/>
    <p:sldId id="492" r:id="rId11"/>
    <p:sldId id="490" r:id="rId1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3491" autoAdjust="0"/>
  </p:normalViewPr>
  <p:slideViewPr>
    <p:cSldViewPr snapToGrid="0">
      <p:cViewPr varScale="1">
        <p:scale>
          <a:sx n="90" d="100"/>
          <a:sy n="90" d="100"/>
        </p:scale>
        <p:origin x="108" y="2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05">
            <a:extLst>
              <a:ext uri="{FF2B5EF4-FFF2-40B4-BE49-F238E27FC236}">
                <a16:creationId xmlns:a16="http://schemas.microsoft.com/office/drawing/2014/main" id="{363EDD8A-552C-B14A-FCE2-DCA44FFF250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7" name="Shape 106">
            <a:extLst>
              <a:ext uri="{FF2B5EF4-FFF2-40B4-BE49-F238E27FC236}">
                <a16:creationId xmlns:a16="http://schemas.microsoft.com/office/drawing/2014/main" id="{8B2C3547-709B-7522-555A-E18840401AAD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>
              <a:sym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738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úmero do Slide">
            <a:extLst>
              <a:ext uri="{FF2B5EF4-FFF2-40B4-BE49-F238E27FC236}">
                <a16:creationId xmlns:a16="http://schemas.microsoft.com/office/drawing/2014/main" id="{119E61A9-D871-C162-4486-6E78A05EAE7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C9BCC-146B-E940-949B-ACF7F0289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2520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645F57A4-95AD-1B16-B072-6978A42A4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9214C4DE-EEDC-44E0-8627-19F0BF7D1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1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32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7191FDCB-B3AD-46D7-2F2F-BFA931673A4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EBE5-43E2-B444-987C-C81E2CD4BF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29926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7E7CD008-6D01-C00E-D92E-5AC10FA14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A47A4A85-99EA-1630-F008-0E5D1F2E0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4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68DC0D05-11D0-399C-7464-56A01C9F2A1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63B17-6680-F846-9F51-00CADF891E4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856038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0225D1F3-2137-7AB0-CB49-2272C6281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F4219D22-89AB-005C-5457-9D690EF82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3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54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363F6D94-49CC-4619-B679-02E95996F71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2A3D0-E7C9-4B43-A73B-D1364C1EB7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673222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8DB65F2D-3965-F1FC-2C7E-6F9C6FD9B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40C6C6CC-CEF8-927E-9337-683AE80C7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4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65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A554C81C-7A0D-41E2-F314-2E0C3145057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18A50-71C4-124A-9839-CF451AC385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9520305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08A0143B-90EC-E820-A1BA-7B45312EE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37A1D274-5350-52F2-2400-98D6CF7D1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5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76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0034A88E-33E5-10E7-7A8B-52F95350622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CED5-2743-F944-983F-40BC9BD62D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17194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BEE9084A-14B5-8DCF-7830-8F02E6DC7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D8EA2166-47A1-DF45-93F2-EAEB6AF24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6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87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53EA06A1-2F7B-E057-71A3-17B56CE68DA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768C-9E80-134A-8DDD-DFEE0E29E0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96678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m 1">
            <a:extLst>
              <a:ext uri="{FF2B5EF4-FFF2-40B4-BE49-F238E27FC236}">
                <a16:creationId xmlns:a16="http://schemas.microsoft.com/office/drawing/2014/main" id="{6852B756-E910-A3A5-580C-CBBCEE160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A9E146AD-EB05-1127-95CE-E673A7F2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7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do Título</a:t>
            </a:r>
          </a:p>
        </p:txBody>
      </p:sp>
      <p:sp>
        <p:nvSpPr>
          <p:cNvPr id="98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>
            <a:extLst>
              <a:ext uri="{FF2B5EF4-FFF2-40B4-BE49-F238E27FC236}">
                <a16:creationId xmlns:a16="http://schemas.microsoft.com/office/drawing/2014/main" id="{DC186D1B-B23D-CFE2-B0C6-5E3F5D01ED3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BA9D-EB71-494A-B008-B81192D2D8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06121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" descr="Imagem 1">
            <a:extLst>
              <a:ext uri="{FF2B5EF4-FFF2-40B4-BE49-F238E27FC236}">
                <a16:creationId xmlns:a16="http://schemas.microsoft.com/office/drawing/2014/main" id="{39976810-B7AD-13D1-0B11-0308BBA60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0" y="177800"/>
            <a:ext cx="1476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image.png" descr="image.png">
            <a:extLst>
              <a:ext uri="{FF2B5EF4-FFF2-40B4-BE49-F238E27FC236}">
                <a16:creationId xmlns:a16="http://schemas.microsoft.com/office/drawing/2014/main" id="{6B60B3DE-5C55-9B25-3402-1F10AEDAE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8" name="Texto do Título">
            <a:extLst>
              <a:ext uri="{FF2B5EF4-FFF2-40B4-BE49-F238E27FC236}">
                <a16:creationId xmlns:a16="http://schemas.microsoft.com/office/drawing/2014/main" id="{34A574CA-CA5D-03C8-9EFE-E5C4D855973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92075"/>
            <a:ext cx="82296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8" tIns="45718" rIns="45718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" panose="020F0502020204030204" pitchFamily="34" charset="0"/>
              </a:rPr>
              <a:t>Texto do Título</a:t>
            </a:r>
          </a:p>
        </p:txBody>
      </p:sp>
      <p:sp>
        <p:nvSpPr>
          <p:cNvPr id="1029" name="Nível de Corpo Um…">
            <a:extLst>
              <a:ext uri="{FF2B5EF4-FFF2-40B4-BE49-F238E27FC236}">
                <a16:creationId xmlns:a16="http://schemas.microsoft.com/office/drawing/2014/main" id="{CB4CF37D-5272-3C3B-C5BE-150C3644358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" panose="020F0502020204030204" pitchFamily="34" charset="0"/>
              </a:rPr>
              <a:t>Nível de Corpo Um</a:t>
            </a:r>
          </a:p>
          <a:p>
            <a:pPr lvl="1"/>
            <a:r>
              <a:rPr lang="pt-BR" altLang="pt-BR">
                <a:sym typeface="Calibri" panose="020F0502020204030204" pitchFamily="34" charset="0"/>
              </a:rPr>
              <a:t>Nível de Corpo Dois</a:t>
            </a:r>
          </a:p>
          <a:p>
            <a:pPr lvl="2"/>
            <a:r>
              <a:rPr lang="pt-BR" altLang="pt-BR">
                <a:sym typeface="Calibri" panose="020F0502020204030204" pitchFamily="34" charset="0"/>
              </a:rPr>
              <a:t>Nível de Corpo Três</a:t>
            </a:r>
          </a:p>
          <a:p>
            <a:pPr lvl="3"/>
            <a:r>
              <a:rPr lang="pt-BR" altLang="pt-BR">
                <a:sym typeface="Calibri" panose="020F0502020204030204" pitchFamily="34" charset="0"/>
              </a:rPr>
              <a:t>Nível de Corpo Quatro</a:t>
            </a:r>
          </a:p>
          <a:p>
            <a:pPr lvl="4"/>
            <a:r>
              <a:rPr lang="pt-BR" altLang="pt-BR">
                <a:sym typeface="Calibri" panose="020F0502020204030204" pitchFamily="34" charset="0"/>
              </a:rPr>
              <a:t>Nível de Corpo Cinco</a:t>
            </a:r>
          </a:p>
        </p:txBody>
      </p:sp>
      <p:sp>
        <p:nvSpPr>
          <p:cNvPr id="1030" name="Número do Slide">
            <a:extLst>
              <a:ext uri="{FF2B5EF4-FFF2-40B4-BE49-F238E27FC236}">
                <a16:creationId xmlns:a16="http://schemas.microsoft.com/office/drawing/2014/main" id="{BE23651D-98B0-66B0-3383-25BDDBDDC283}"/>
              </a:ext>
            </a:extLst>
          </p:cNvPr>
          <p:cNvSpPr txBox="1">
            <a:spLocks noGrp="1" noChangeArrowheads="1"/>
          </p:cNvSpPr>
          <p:nvPr>
            <p:ph type="sldNum" sz="quarter" idx="2"/>
          </p:nvPr>
        </p:nvSpPr>
        <p:spPr bwMode="auto">
          <a:xfrm>
            <a:off x="8413750" y="6403975"/>
            <a:ext cx="273050" cy="269875"/>
          </a:xfrm>
          <a:prstGeom prst="rect">
            <a:avLst/>
          </a:prstGeom>
          <a:noFill/>
          <a:ln>
            <a:noFill/>
          </a:ln>
        </p:spPr>
        <p:txBody>
          <a:bodyPr vert="horz" wrap="none" lIns="45718" tIns="45718" rIns="45718" bIns="45718" numCol="1" anchor="ctr" anchorCtr="0" compatLnSpc="1">
            <a:prstTxWarp prst="textNoShape">
              <a:avLst/>
            </a:prstTxWarp>
            <a:spAutoFit/>
          </a:bodyPr>
          <a:lstStyle>
            <a:lvl1pPr algn="r" eaLnBrk="1">
              <a:defRPr sz="1200">
                <a:solidFill>
                  <a:srgbClr val="898989"/>
                </a:solidFill>
                <a:latin typeface="Helvetica" pitchFamily="2" charset="0"/>
                <a:sym typeface="Helvetica" pitchFamily="2" charset="0"/>
              </a:defRPr>
            </a:lvl1pPr>
          </a:lstStyle>
          <a:p>
            <a:pPr>
              <a:defRPr/>
            </a:pPr>
            <a:fld id="{454D27D8-BF34-7645-9B00-F23907CC12C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2" r:id="rId2"/>
    <p:sldLayoutId id="2147484213" r:id="rId3"/>
    <p:sldLayoutId id="2147484214" r:id="rId4"/>
    <p:sldLayoutId id="2147484215" r:id="rId5"/>
    <p:sldLayoutId id="2147484216" r:id="rId6"/>
    <p:sldLayoutId id="2147484217" r:id="rId7"/>
    <p:sldLayoutId id="2147484218" r:id="rId8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1035050" indent="-57785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455738" indent="-541338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2019300" indent="-6477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–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476500" indent="-647700" algn="l" rtl="0" eaLnBrk="0" fontAlgn="base" hangingPunct="0">
        <a:spcBef>
          <a:spcPts val="700"/>
        </a:spcBef>
        <a:spcAft>
          <a:spcPct val="0"/>
        </a:spcAft>
        <a:buSzPct val="100000"/>
        <a:buFont typeface="Arial" panose="020B0604020202020204" pitchFamily="34" charset="0"/>
        <a:buChar char="»"/>
        <a:defRPr sz="3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935111" marR="0" indent="-64911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392311" marR="0" indent="-64911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849511" marR="0" indent="-64911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06711" marR="0" indent="-64911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Estratégia de Investimentos…">
            <a:extLst>
              <a:ext uri="{FF2B5EF4-FFF2-40B4-BE49-F238E27FC236}">
                <a16:creationId xmlns:a16="http://schemas.microsoft.com/office/drawing/2014/main" id="{A1A3C355-921C-0F38-9DAA-47B1F94C8C14}"/>
              </a:ext>
            </a:extLst>
          </p:cNvPr>
          <p:cNvSpPr txBox="1"/>
          <p:nvPr/>
        </p:nvSpPr>
        <p:spPr>
          <a:xfrm>
            <a:off x="873919" y="1223134"/>
            <a:ext cx="7396162" cy="563230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spAutoFit/>
          </a:bodyPr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r>
              <a:rPr lang="pt-BR" sz="3600" kern="0" dirty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"/>
              </a:rPr>
              <a:t>Audiência Pública – CLDF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endParaRPr lang="pt-BR"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r>
              <a:rPr lang="pt-BR" sz="3600" kern="0" dirty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"/>
              </a:rPr>
              <a:t>Diretoria de Investimentos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endParaRPr lang="pt-BR"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r>
              <a:rPr lang="pt-BR" sz="3600" kern="0" dirty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"/>
              </a:rPr>
              <a:t>Instituto de Previdência dos Servidores do Distrito Federal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endParaRPr lang="pt-BR"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endParaRPr lang="pt-BR"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endParaRPr lang="pt-BR"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  <a:p>
            <a:pPr eaLnBrk="1" fontAlgn="auto">
              <a:spcBef>
                <a:spcPts val="0"/>
              </a:spcBef>
              <a:spcAft>
                <a:spcPts val="0"/>
              </a:spcAft>
              <a:defRPr sz="5400" b="1">
                <a:latin typeface="+mj-lt"/>
                <a:ea typeface="+mj-ea"/>
                <a:cs typeface="+mj-cs"/>
                <a:sym typeface="Helvetica"/>
              </a:defRPr>
            </a:pPr>
            <a:r>
              <a:rPr lang="pt-BR" sz="3600" kern="0" dirty="0">
                <a:solidFill>
                  <a:schemeClr val="tx1"/>
                </a:solidFill>
                <a:latin typeface="+mn-lt"/>
                <a:ea typeface="+mj-ea"/>
                <a:cs typeface="+mj-cs"/>
                <a:sym typeface="Helvetica"/>
              </a:rPr>
              <a:t>16 out. 2023</a:t>
            </a:r>
            <a:endParaRPr sz="3600" kern="0" dirty="0">
              <a:solidFill>
                <a:schemeClr val="tx1"/>
              </a:solidFill>
              <a:latin typeface="+mn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5792500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6FA922F-3A9D-8576-58CF-04C77AD11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168" y="845570"/>
            <a:ext cx="7793664" cy="57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96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Imagem 11" descr="Imagem 11">
            <a:extLst>
              <a:ext uri="{FF2B5EF4-FFF2-40B4-BE49-F238E27FC236}">
                <a16:creationId xmlns:a16="http://schemas.microsoft.com/office/drawing/2014/main" id="{3FDA3288-D2BB-E09B-BE77-7A6CBC811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2" b="21625"/>
          <a:stretch>
            <a:fillRect/>
          </a:stretch>
        </p:blipFill>
        <p:spPr bwMode="auto">
          <a:xfrm>
            <a:off x="3419881" y="566785"/>
            <a:ext cx="2304238" cy="97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0DA00DC-5972-A8EC-7878-B639FA6C5732}"/>
              </a:ext>
            </a:extLst>
          </p:cNvPr>
          <p:cNvSpPr txBox="1"/>
          <p:nvPr/>
        </p:nvSpPr>
        <p:spPr>
          <a:xfrm>
            <a:off x="838190" y="1620853"/>
            <a:ext cx="7467620" cy="48936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Diretoria de Investimentos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7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Diretor de Investimentos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Thiago Mendes Rodrigues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Assessora da Diretoria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Mônica Dias da Costa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Assessora do Gabinete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Marina Nunes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Chefe da Assessoria Especial de Estratégia de Investimento (AESIN)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Ramon Estêvão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1500" dirty="0">
                <a:latin typeface="+mn-lt"/>
                <a:cs typeface="+mn-cs"/>
                <a:sym typeface="Calibri"/>
              </a:rPr>
              <a:t>Assessor da AESIN – </a:t>
            </a:r>
            <a:r>
              <a:rPr lang="pt-BR" sz="1500" b="1" dirty="0">
                <a:latin typeface="+mn-lt"/>
                <a:cs typeface="+mn-cs"/>
                <a:sym typeface="Calibri"/>
              </a:rPr>
              <a:t>Flávio Hipólito Caetano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Chefe da Unidade de Gestão dos Ativos Não Financeiros (UFSG)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Lucas Fernandes de Azevedo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Assessor da UFSG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Bruno Alves Lima de Andrade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Coordenador de Gestão dos Ativos Não-Financeiros do FSG (COANF)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Lucyano Segundo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Chefe de Divisão de Documentação e Controle Imobiliário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Elias Pereira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Coordenadora de Investimentos (COINV)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Terezinha Martins Parreira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Chefe de Divisão de Controle e Risco –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Renato Rezende Rodrigues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Chefe de Divisão de Operações Financeiras –  </a:t>
            </a:r>
            <a:r>
              <a:rPr kumimoji="0" lang="pt-BR" sz="15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Leonardo de Almeida Marinho</a:t>
            </a:r>
          </a:p>
        </p:txBody>
      </p:sp>
    </p:spTree>
    <p:extLst>
      <p:ext uri="{BB962C8B-B14F-4D97-AF65-F5344CB8AC3E}">
        <p14:creationId xmlns:p14="http://schemas.microsoft.com/office/powerpoint/2010/main" val="5855890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23B9030-AC72-C778-1D34-82AF92F4F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94190"/>
              </p:ext>
            </p:extLst>
          </p:nvPr>
        </p:nvGraphicFramePr>
        <p:xfrm>
          <a:off x="329606" y="1339702"/>
          <a:ext cx="8474151" cy="4678273"/>
        </p:xfrm>
        <a:graphic>
          <a:graphicData uri="http://schemas.openxmlformats.org/drawingml/2006/table">
            <a:tbl>
              <a:tblPr/>
              <a:tblGrid>
                <a:gridCol w="3519380">
                  <a:extLst>
                    <a:ext uri="{9D8B030D-6E8A-4147-A177-3AD203B41FA5}">
                      <a16:colId xmlns:a16="http://schemas.microsoft.com/office/drawing/2014/main" val="3768960271"/>
                    </a:ext>
                  </a:extLst>
                </a:gridCol>
                <a:gridCol w="978195">
                  <a:extLst>
                    <a:ext uri="{9D8B030D-6E8A-4147-A177-3AD203B41FA5}">
                      <a16:colId xmlns:a16="http://schemas.microsoft.com/office/drawing/2014/main" val="403935408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val="2104302856"/>
                    </a:ext>
                  </a:extLst>
                </a:gridCol>
                <a:gridCol w="2753833">
                  <a:extLst>
                    <a:ext uri="{9D8B030D-6E8A-4147-A177-3AD203B41FA5}">
                      <a16:colId xmlns:a16="http://schemas.microsoft.com/office/drawing/2014/main" val="132149195"/>
                    </a:ext>
                  </a:extLst>
                </a:gridCol>
                <a:gridCol w="116957">
                  <a:extLst>
                    <a:ext uri="{9D8B030D-6E8A-4147-A177-3AD203B41FA5}">
                      <a16:colId xmlns:a16="http://schemas.microsoft.com/office/drawing/2014/main" val="2986689818"/>
                    </a:ext>
                  </a:extLst>
                </a:gridCol>
              </a:tblGrid>
              <a:tr h="37238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Ativos Financeiros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76,26%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R$ 5.043.396.815,88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5445"/>
                  </a:ext>
                </a:extLst>
              </a:tr>
              <a:tr h="24465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Fundo Solidário Garantidor (FSG)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77,85%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59,37%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R$ 3.926.337.768,67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36199"/>
                  </a:ext>
                </a:extLst>
              </a:tr>
              <a:tr h="4792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Fundo Financeiro (FF)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8,50%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6,48%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R$ 428.489.203,86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73883"/>
                  </a:ext>
                </a:extLst>
              </a:tr>
              <a:tr h="4792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Fundo Capitalizado (FC)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13,59%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10,36%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R$ 685.297.284,10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983804"/>
                  </a:ext>
                </a:extLst>
              </a:tr>
              <a:tr h="4792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Taxa de Administração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0,06%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0,05%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R$ 3.272.559,26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94415"/>
                  </a:ext>
                </a:extLst>
              </a:tr>
              <a:tr h="39653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GERAL DOS ATIVOS FINANCEIROS (FSG + FUNDO FINANCEIRO + FUNDO CAPITALIZADO)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#NOME?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R$                                                              5.043.396.815,88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508542"/>
                  </a:ext>
                </a:extLst>
              </a:tr>
              <a:tr h="37238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FSG – Ativos Não Financeiros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23,74%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R$ 1.569.700.392,79 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040005"/>
                  </a:ext>
                </a:extLst>
              </a:tr>
              <a:tr h="244650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em Imóveis Registrados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66,15%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15,70%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R$ 1.038.283.207,33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07997"/>
                  </a:ext>
                </a:extLst>
              </a:tr>
              <a:tr h="47923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 do BRB (16,52% do capital)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33,85%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8,04%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R$ 531.417.185,46 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891553"/>
                  </a:ext>
                </a:extLst>
              </a:tr>
              <a:tr h="2012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22970"/>
                  </a:ext>
                </a:extLst>
              </a:tr>
              <a:tr h="20128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500" b="0" i="0" u="none" strike="noStrike" dirty="0">
                          <a:solidFill>
                            <a:srgbClr val="44444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7006"/>
                  </a:ext>
                </a:extLst>
              </a:tr>
              <a:tr h="473024">
                <a:tc gridSpan="3"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Carteira sob gestão do IPREV-DF  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R$ 6.613.097.208,67</a:t>
                      </a:r>
                    </a:p>
                  </a:txBody>
                  <a:tcPr marL="6538" marR="6538" marT="6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50000"/>
                        </a:lnSpc>
                      </a:pPr>
                      <a:endParaRPr lang="pt-B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38" marR="6538" marT="653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175336"/>
                  </a:ext>
                </a:extLst>
              </a:tr>
            </a:tbl>
          </a:graphicData>
        </a:graphic>
      </p:graphicFrame>
      <p:sp>
        <p:nvSpPr>
          <p:cNvPr id="6" name="Análise da Carteira (outubro/2020)">
            <a:extLst>
              <a:ext uri="{FF2B5EF4-FFF2-40B4-BE49-F238E27FC236}">
                <a16:creationId xmlns:a16="http://schemas.microsoft.com/office/drawing/2014/main" id="{C36728D6-8176-48FC-A915-E5A86F031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7308" y="486084"/>
            <a:ext cx="6398745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Distribuição dos Recursos sob Gestão do </a:t>
            </a:r>
            <a:r>
              <a:rPr lang="pt-BR" altLang="pt-BR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Iprev</a:t>
            </a: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-DF </a:t>
            </a:r>
            <a:b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(ago. 2023)</a:t>
            </a:r>
          </a:p>
        </p:txBody>
      </p:sp>
    </p:spTree>
    <p:extLst>
      <p:ext uri="{BB962C8B-B14F-4D97-AF65-F5344CB8AC3E}">
        <p14:creationId xmlns:p14="http://schemas.microsoft.com/office/powerpoint/2010/main" val="7411411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B5385BE-B2DA-8FE8-66BE-67F225D9B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254212"/>
              </p:ext>
            </p:extLst>
          </p:nvPr>
        </p:nvGraphicFramePr>
        <p:xfrm>
          <a:off x="1183004" y="752983"/>
          <a:ext cx="7035963" cy="5792845"/>
        </p:xfrm>
        <a:graphic>
          <a:graphicData uri="http://schemas.openxmlformats.org/drawingml/2006/table">
            <a:tbl>
              <a:tblPr/>
              <a:tblGrid>
                <a:gridCol w="2525130">
                  <a:extLst>
                    <a:ext uri="{9D8B030D-6E8A-4147-A177-3AD203B41FA5}">
                      <a16:colId xmlns:a16="http://schemas.microsoft.com/office/drawing/2014/main" val="1207859723"/>
                    </a:ext>
                  </a:extLst>
                </a:gridCol>
                <a:gridCol w="2509492">
                  <a:extLst>
                    <a:ext uri="{9D8B030D-6E8A-4147-A177-3AD203B41FA5}">
                      <a16:colId xmlns:a16="http://schemas.microsoft.com/office/drawing/2014/main" val="2144406393"/>
                    </a:ext>
                  </a:extLst>
                </a:gridCol>
                <a:gridCol w="2001341">
                  <a:extLst>
                    <a:ext uri="{9D8B030D-6E8A-4147-A177-3AD203B41FA5}">
                      <a16:colId xmlns:a16="http://schemas.microsoft.com/office/drawing/2014/main" val="3899748927"/>
                    </a:ext>
                  </a:extLst>
                </a:gridCol>
              </a:tblGrid>
              <a:tr h="897329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2500" b="1" dirty="0">
                          <a:effectLst/>
                          <a:latin typeface="Calibri" panose="020F0502020204030204" pitchFamily="34" charset="0"/>
                        </a:rPr>
                        <a:t>Rentabilidade comparada entre RPPS selecionados</a:t>
                      </a:r>
                      <a:endParaRPr lang="pt-BR" sz="25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948695"/>
                  </a:ext>
                </a:extLst>
              </a:tr>
              <a:tr h="8973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Referencial 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2022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Até ago. 2023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23316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Meta IPREV-DF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8,54%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5,24%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75353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IPREV-DF (FC)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7,68%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1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8,11%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402431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GoiasPrev</a:t>
                      </a: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 (Goiás)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6,36%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9,42%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08728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IPCA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5,79%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3,23%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961073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IpreJun</a:t>
                      </a: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 (Jundiaí)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4,82%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43792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ReciPrev (Recife/PE)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4,38%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6,78%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405065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AmazonPrev (Amazonas)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4,20%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9,87%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70568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IGEPREV (Pará)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-0,31%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458717"/>
                  </a:ext>
                </a:extLst>
              </a:tr>
              <a:tr h="444243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b="0" i="0" u="none" strike="noStrike" cap="none" spc="0" baseline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ManausPrev</a:t>
                      </a:r>
                      <a:endParaRPr lang="pt-BR" sz="1600" b="0" i="0" u="none" strike="noStrike" cap="none" spc="0" baseline="0" dirty="0">
                        <a:solidFill>
                          <a:srgbClr val="000000"/>
                        </a:solidFill>
                        <a:effectLst/>
                        <a:uFillTx/>
                        <a:latin typeface="Calibri" panose="020F0502020204030204" pitchFamily="34" charset="0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-1,18%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6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3098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F4D81725-23D0-E4B6-228F-8D363D038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850" y="320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pt-BR" altLang="pt-BR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2193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nálise da Carteira (outubro/2020)">
            <a:extLst>
              <a:ext uri="{FF2B5EF4-FFF2-40B4-BE49-F238E27FC236}">
                <a16:creationId xmlns:a16="http://schemas.microsoft.com/office/drawing/2014/main" id="{E54FFE8C-7787-13F4-9E37-718870FC2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7" y="499304"/>
            <a:ext cx="4479925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Análise da Carteira – FSG/FC/FF/FA</a:t>
            </a:r>
            <a:b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(ago. 2023)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6E9D59F-010E-CFCF-39C9-D38CCE86C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03170"/>
            <a:ext cx="838200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7614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nte:DIRIN">
            <a:extLst>
              <a:ext uri="{FF2B5EF4-FFF2-40B4-BE49-F238E27FC236}">
                <a16:creationId xmlns:a16="http://schemas.microsoft.com/office/drawing/2014/main" id="{9BDC4BBA-4CD6-3A57-A674-46042C84B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453188"/>
            <a:ext cx="13843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 eaLnBrk="1"/>
            <a:r>
              <a:rPr lang="pt-BR" altLang="pt-BR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Fonte:DIRIN</a:t>
            </a:r>
          </a:p>
        </p:txBody>
      </p:sp>
      <p:sp>
        <p:nvSpPr>
          <p:cNvPr id="14339" name="Análise da Carteira (outubro/2020)">
            <a:extLst>
              <a:ext uri="{FF2B5EF4-FFF2-40B4-BE49-F238E27FC236}">
                <a16:creationId xmlns:a16="http://schemas.microsoft.com/office/drawing/2014/main" id="{DD1878FB-E5F2-BB93-73B7-2DE5CAFCD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215" y="469122"/>
            <a:ext cx="4479925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Análise da Carteira – FSG</a:t>
            </a:r>
            <a:b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(ago. 2023)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04B6853-06FC-56BC-E388-CC5F0B1166FB}"/>
              </a:ext>
            </a:extLst>
          </p:cNvPr>
          <p:cNvSpPr/>
          <p:nvPr/>
        </p:nvSpPr>
        <p:spPr>
          <a:xfrm>
            <a:off x="438150" y="1429769"/>
            <a:ext cx="342702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800"/>
              </a:spcAft>
              <a:defRPr/>
            </a:pPr>
            <a:r>
              <a:rPr lang="pt-BR" dirty="0"/>
              <a:t>Fundo Solidário Garantidor (FSG) </a:t>
            </a:r>
            <a:endParaRPr lang="pt-BR" b="1" kern="0" dirty="0">
              <a:solidFill>
                <a:srgbClr val="385623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9001C3A-9062-707E-9D2D-577898E65C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805321"/>
            <a:ext cx="82677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179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nte:DIRIN">
            <a:extLst>
              <a:ext uri="{FF2B5EF4-FFF2-40B4-BE49-F238E27FC236}">
                <a16:creationId xmlns:a16="http://schemas.microsoft.com/office/drawing/2014/main" id="{AA3C46BD-4923-6E4D-7341-A185B7EE7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453188"/>
            <a:ext cx="13843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 eaLnBrk="1"/>
            <a:r>
              <a:rPr lang="pt-BR" altLang="pt-BR"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Fonte:DIRIN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04B6853-06FC-56BC-E388-CC5F0B1166FB}"/>
              </a:ext>
            </a:extLst>
          </p:cNvPr>
          <p:cNvSpPr/>
          <p:nvPr/>
        </p:nvSpPr>
        <p:spPr>
          <a:xfrm>
            <a:off x="519112" y="1324500"/>
            <a:ext cx="239289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800"/>
              </a:spcAft>
              <a:defRPr/>
            </a:pPr>
            <a:r>
              <a:rPr lang="pt-BR" dirty="0"/>
              <a:t>Fundo Capitalizado (FC)</a:t>
            </a:r>
            <a:endParaRPr lang="pt-BR" b="1" kern="0" dirty="0">
              <a:solidFill>
                <a:srgbClr val="385623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nálise da Carteira (outubro/2020)">
            <a:extLst>
              <a:ext uri="{FF2B5EF4-FFF2-40B4-BE49-F238E27FC236}">
                <a16:creationId xmlns:a16="http://schemas.microsoft.com/office/drawing/2014/main" id="{7346063A-6696-8C4C-7A57-894CC51F6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6" y="417407"/>
            <a:ext cx="4479925" cy="70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Análise da Carteira – FC</a:t>
            </a:r>
            <a:b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pt-BR" alt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(ago. 2023)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F622030-9583-8F6F-E3F5-63C724057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" y="1774701"/>
            <a:ext cx="8105775" cy="402907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F4D81725-23D0-E4B6-228F-8D363D038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850" y="320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pt-BR" altLang="pt-BR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1711B81-CF6C-442F-03E9-FE2EFD2FE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11900"/>
              </p:ext>
            </p:extLst>
          </p:nvPr>
        </p:nvGraphicFramePr>
        <p:xfrm>
          <a:off x="545910" y="1023581"/>
          <a:ext cx="8052180" cy="571007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6130">
                  <a:extLst>
                    <a:ext uri="{9D8B030D-6E8A-4147-A177-3AD203B41FA5}">
                      <a16:colId xmlns:a16="http://schemas.microsoft.com/office/drawing/2014/main" val="2632494848"/>
                    </a:ext>
                  </a:extLst>
                </a:gridCol>
                <a:gridCol w="1916228">
                  <a:extLst>
                    <a:ext uri="{9D8B030D-6E8A-4147-A177-3AD203B41FA5}">
                      <a16:colId xmlns:a16="http://schemas.microsoft.com/office/drawing/2014/main" val="3854069079"/>
                    </a:ext>
                  </a:extLst>
                </a:gridCol>
                <a:gridCol w="1790491">
                  <a:extLst>
                    <a:ext uri="{9D8B030D-6E8A-4147-A177-3AD203B41FA5}">
                      <a16:colId xmlns:a16="http://schemas.microsoft.com/office/drawing/2014/main" val="496595866"/>
                    </a:ext>
                  </a:extLst>
                </a:gridCol>
                <a:gridCol w="1790491">
                  <a:extLst>
                    <a:ext uri="{9D8B030D-6E8A-4147-A177-3AD203B41FA5}">
                      <a16:colId xmlns:a16="http://schemas.microsoft.com/office/drawing/2014/main" val="2801069513"/>
                    </a:ext>
                  </a:extLst>
                </a:gridCol>
                <a:gridCol w="1508840">
                  <a:extLst>
                    <a:ext uri="{9D8B030D-6E8A-4147-A177-3AD203B41FA5}">
                      <a16:colId xmlns:a16="http://schemas.microsoft.com/office/drawing/2014/main" val="2576617901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i="0" u="none" strike="noStrike" cap="none" spc="0" baseline="0" dirty="0">
                          <a:solidFill>
                            <a:srgbClr val="FFFFFF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i="0" u="none" strike="noStrike" cap="none" spc="0" baseline="0" dirty="0">
                          <a:solidFill>
                            <a:srgbClr val="FFFFFF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FSG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i="0" u="none" strike="noStrike" cap="none" spc="0" baseline="0" dirty="0">
                          <a:solidFill>
                            <a:srgbClr val="FFFFFF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FC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i="0" u="none" strike="noStrike" cap="none" spc="0" baseline="0" dirty="0">
                          <a:solidFill>
                            <a:srgbClr val="FFFFFF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FF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fontAlgn="b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i="0" u="none" strike="noStrike" cap="none" spc="0" baseline="0" dirty="0">
                          <a:solidFill>
                            <a:srgbClr val="FFFFFF"/>
                          </a:solidFill>
                          <a:effectLst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  <a:sym typeface="Helvetica"/>
                        </a:rPr>
                        <a:t>FA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199990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jan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 28.951.961,14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6.110.624,83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1.074.886,35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17.079,74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9972394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fev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-R$     41.340.637,34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2.443.924,32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1.027.955,75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13.246,18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060324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>
                          <a:effectLst/>
                        </a:rPr>
                        <a:t>mar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 54.846.248,00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5.545.029,67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1.595.488,45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17.385,07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5076194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abr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 63.513.685,70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4.608.010,37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1.755.121,38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12.375,41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6432362"/>
                  </a:ext>
                </a:extLst>
              </a:tr>
              <a:tr h="57092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mai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112.015.246,02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6.024.256,44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2.989.821,93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22.241,09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154288"/>
                  </a:ext>
                </a:extLst>
              </a:tr>
              <a:tr h="57092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jun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104.205.201,92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7.868.784,49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3.433.231,22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22.792,86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4226942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jul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 58.978.402,59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6.854.863,63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3.881.194,18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>
                          <a:effectLst/>
                        </a:rPr>
                        <a:t> R$     18.922,88 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970319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 err="1">
                          <a:effectLst/>
                        </a:rPr>
                        <a:t>ago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-R$     62.404.813,93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3.203.992,86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4.929.748,17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 28.122,77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55848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5577202"/>
                  </a:ext>
                </a:extLst>
              </a:tr>
              <a:tr h="57092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 318.765.294,10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42.659.486,61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20.687.447,43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 R$   152.166,00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973356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582654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>
                          <a:effectLst/>
                        </a:rPr>
                        <a:t>Meta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2000" u="none" strike="noStrike" dirty="0">
                          <a:effectLst/>
                        </a:rPr>
                        <a:t>4,00%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2000" u="none" strike="noStrike" dirty="0">
                          <a:effectLst/>
                        </a:rPr>
                        <a:t>5,24%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757408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>
                          <a:effectLst/>
                        </a:rPr>
                        <a:t>Resultado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2000" b="1" u="none" strike="noStrike" dirty="0">
                          <a:effectLst/>
                        </a:rPr>
                        <a:t>8,74%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2000" b="1" u="none" strike="noStrike" dirty="0">
                          <a:effectLst/>
                        </a:rPr>
                        <a:t>8,11%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797477"/>
                  </a:ext>
                </a:extLst>
              </a:tr>
              <a:tr h="31542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u="none" strike="noStrike" dirty="0">
                          <a:effectLst/>
                        </a:rPr>
                        <a:t>IPCA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>
                          <a:effectLst/>
                        </a:rPr>
                        <a:t>3,23%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526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3054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0DA00DC-5972-A8EC-7878-B639FA6C5732}"/>
              </a:ext>
            </a:extLst>
          </p:cNvPr>
          <p:cNvSpPr txBox="1"/>
          <p:nvPr/>
        </p:nvSpPr>
        <p:spPr>
          <a:xfrm>
            <a:off x="395785" y="678248"/>
            <a:ext cx="8352429" cy="55015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Medidas Adotadas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sz="1900" dirty="0">
                <a:latin typeface="+mn-lt"/>
                <a:cs typeface="+mn-cs"/>
                <a:sym typeface="Calibri"/>
              </a:rPr>
              <a:t>Memória Institucional (equipe especializada mantida);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sz="1900" dirty="0">
                <a:latin typeface="+mn-lt"/>
                <a:cs typeface="+mn-cs"/>
                <a:sym typeface="Calibri"/>
              </a:rPr>
              <a:t>Reforço de capacitação da equipe (cursos e certificações em andamento);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Mudança de perfil do diretor;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Governa</a:t>
            </a:r>
            <a:r>
              <a:rPr lang="pt-BR" sz="1900" dirty="0">
                <a:latin typeface="+mn-lt"/>
                <a:cs typeface="+mn-cs"/>
                <a:sym typeface="Calibri"/>
              </a:rPr>
              <a:t>nça aprimorada junto aos comitês e instâncias internas;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Busca por rentabilização dos imóve</a:t>
            </a:r>
            <a:r>
              <a:rPr lang="pt-BR" sz="1900" dirty="0">
                <a:latin typeface="+mn-lt"/>
                <a:cs typeface="+mn-cs"/>
                <a:sym typeface="Calibri"/>
              </a:rPr>
              <a:t>is (</a:t>
            </a:r>
            <a:r>
              <a:rPr lang="pt-BR" sz="1900" dirty="0" err="1">
                <a:latin typeface="+mn-lt"/>
                <a:cs typeface="+mn-cs"/>
                <a:sym typeface="Calibri"/>
              </a:rPr>
              <a:t>Joquei</a:t>
            </a:r>
            <a:r>
              <a:rPr lang="pt-BR" sz="1900" dirty="0">
                <a:latin typeface="+mn-lt"/>
                <a:cs typeface="+mn-cs"/>
                <a:sym typeface="Calibri"/>
              </a:rPr>
              <a:t> Clube, alienação dos imóveis);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sz="1900" dirty="0">
                <a:latin typeface="+mn-lt"/>
                <a:cs typeface="+mn-cs"/>
                <a:sym typeface="Calibri"/>
              </a:rPr>
              <a:t>Redução de exposição dos recursos a ativos com volatilidade;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sz="1900" dirty="0">
                <a:latin typeface="+mn-lt"/>
                <a:cs typeface="+mn-cs"/>
                <a:sym typeface="Calibri"/>
              </a:rPr>
              <a:t>Mantida diretriz de aplicação diária de todos os recursos sob gestão;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Aumento de exposição a i</a:t>
            </a:r>
            <a:r>
              <a:rPr lang="pt-BR" sz="1900" dirty="0">
                <a:latin typeface="+mn-lt"/>
                <a:cs typeface="+mn-cs"/>
                <a:sym typeface="Calibri"/>
              </a:rPr>
              <a:t>nvestimentos de renda fixa com rentabilidade real;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Interlocução com equipes de bancos para antecipar horizontes da economia;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sz="1900" dirty="0">
                <a:latin typeface="+mn-lt"/>
                <a:cs typeface="+mn-cs"/>
                <a:sym typeface="Calibri"/>
              </a:rPr>
              <a:t>Não foram realizados novos credenciamentos em 2023; e</a:t>
            </a:r>
          </a:p>
          <a:p>
            <a:pPr marL="285750" marR="0" indent="-285750" algn="l" defTabSz="9144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BR" sz="19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Política de Investimentos observada.</a:t>
            </a:r>
            <a:endParaRPr lang="pt-BR" sz="1500" dirty="0">
              <a:latin typeface="+mn-lt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E23426BD-9F55-4A6F-05F8-5438B5524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04" y="901870"/>
            <a:ext cx="7537992" cy="556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226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65101</TotalTime>
  <Words>710</Words>
  <Application>Microsoft Office PowerPoint</Application>
  <PresentationFormat>Apresentação na tela (4:3)</PresentationFormat>
  <Paragraphs>189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Ramon</dc:creator>
  <cp:lastModifiedBy>Thiago Mendes Rodrigues</cp:lastModifiedBy>
  <cp:revision>493</cp:revision>
  <dcterms:modified xsi:type="dcterms:W3CDTF">2023-10-16T15:11:21Z</dcterms:modified>
</cp:coreProperties>
</file>