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76" r:id="rId13"/>
    <p:sldId id="277" r:id="rId14"/>
    <p:sldId id="258" r:id="rId15"/>
    <p:sldId id="268" r:id="rId16"/>
    <p:sldId id="275" r:id="rId17"/>
    <p:sldId id="27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75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5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1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2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1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5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5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1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2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65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7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920E-FE0A-45A8-BD1E-17BC4CE4C42A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C8AF-ED2A-4FB9-A24A-FC5964FB1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CODHAB - DF</a:t>
            </a:r>
            <a:endParaRPr lang="pt-BR" sz="5400" b="1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13461" y="1700808"/>
            <a:ext cx="9133999" cy="5139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PRESIDENTE: GILSON PARANHOS</a:t>
            </a:r>
          </a:p>
          <a:p>
            <a:pPr algn="ctr"/>
            <a:endParaRPr lang="pt-BR" sz="40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/>
              <a:t>DIRETOR IMOBILIÁRIO: JORGE GUTIERREZ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/>
              <a:t>DIRETOR DE PRODUÇÃO: JÚNIA SALOMÃO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/>
              <a:t>DIRETOR DE REGULARIZAÇÃO: JÚNIO FERREIRA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/>
              <a:t>DIRETOR FINANCEIRO: ELOY CORAZZA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 smtClean="0"/>
              <a:t>DIRETOR ADMINISTRATIVO: CARLOS NOGUEIRA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760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ATENDIMENTO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Ouvidoria</a:t>
            </a:r>
          </a:p>
        </p:txBody>
      </p:sp>
      <p:pic>
        <p:nvPicPr>
          <p:cNvPr id="16" name="Picture 2" descr="http://www.unilestemg.br/portal/ouvidoria/img/logo_ouvidor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2" y="5354913"/>
            <a:ext cx="5623010" cy="135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democraciasocialista.org.br/democraciasocialista/noticias/image/1437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16" y="1988840"/>
            <a:ext cx="4510245" cy="28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ATENDIMENTO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Ouvidoria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t="9992" r="35598" b="25016"/>
          <a:stretch/>
        </p:blipFill>
        <p:spPr bwMode="auto">
          <a:xfrm>
            <a:off x="1842828" y="1916830"/>
            <a:ext cx="5537484" cy="482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902863" y="2924944"/>
            <a:ext cx="538234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2.826</a:t>
            </a:r>
          </a:p>
          <a:p>
            <a:pPr algn="ctr"/>
            <a:r>
              <a:rPr lang="pt-BR" sz="6000" b="1" dirty="0" smtClean="0"/>
              <a:t>Em 2015</a:t>
            </a:r>
          </a:p>
        </p:txBody>
      </p:sp>
    </p:spTree>
    <p:extLst>
      <p:ext uri="{BB962C8B-B14F-4D97-AF65-F5344CB8AC3E}">
        <p14:creationId xmlns:p14="http://schemas.microsoft.com/office/powerpoint/2010/main" val="4117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5509120" y="692696"/>
            <a:ext cx="551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FISCALIZAÇÃO E RETOMADA</a:t>
            </a:r>
            <a:endParaRPr lang="pt-BR" sz="3200" b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FISCALIZAÇÃO</a:t>
            </a:r>
            <a:endParaRPr lang="pt-BR" sz="3200" b="1" dirty="0" smtClean="0"/>
          </a:p>
        </p:txBody>
      </p:sp>
      <p:pic>
        <p:nvPicPr>
          <p:cNvPr id="2054" name="Picture 6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14706" r="30390" b="30038"/>
          <a:stretch/>
        </p:blipFill>
        <p:spPr bwMode="auto">
          <a:xfrm>
            <a:off x="395536" y="1916832"/>
            <a:ext cx="830010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-0.01111 L 0.8010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5509120" y="692696"/>
            <a:ext cx="551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FISCALIZAÇÃO E RETOMADA</a:t>
            </a:r>
            <a:endParaRPr lang="pt-BR" sz="3200" b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FISCALIZAÇÃO</a:t>
            </a:r>
            <a:endParaRPr lang="pt-BR" sz="32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1" y="1916832"/>
            <a:ext cx="39622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04" y="1916832"/>
            <a:ext cx="4178776" cy="236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0716"/>
            <a:ext cx="3960440" cy="238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04" y="4372040"/>
            <a:ext cx="4178776" cy="240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-0.01111 L 0.8010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AGILIDADE</a:t>
            </a:r>
            <a:endParaRPr lang="pt-BR" sz="3200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 b="13082"/>
          <a:stretch/>
        </p:blipFill>
        <p:spPr bwMode="auto">
          <a:xfrm>
            <a:off x="23032" y="1988840"/>
            <a:ext cx="915071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/>
              <a:t>Georreferenciamento</a:t>
            </a: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705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5293096" y="692696"/>
            <a:ext cx="529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TRABALHO TÉCNICO SOCIAL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87497"/>
              </p:ext>
            </p:extLst>
          </p:nvPr>
        </p:nvGraphicFramePr>
        <p:xfrm>
          <a:off x="179513" y="1439341"/>
          <a:ext cx="8814370" cy="51829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94113"/>
                <a:gridCol w="5000461"/>
                <a:gridCol w="1119796"/>
              </a:tblGrid>
              <a:tr h="138585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050" dirty="0">
                          <a:effectLst/>
                        </a:rPr>
                        <a:t>PROJETOS DE TRABALHO TÉCNICO SOCIAL DESENVOLVIDOS EM 2015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7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PTTS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SITUAÇÃO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Público Alvo </a:t>
                      </a:r>
                      <a:br>
                        <a:rPr lang="pt-BR" sz="1050">
                          <a:effectLst/>
                        </a:rPr>
                      </a:br>
                      <a:r>
                        <a:rPr lang="pt-BR" sz="1050">
                          <a:effectLst/>
                        </a:rPr>
                        <a:t>(famílias)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3326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PARANOÁ PARQUE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Contrato assinado com a ONG Sociedade Vida e Natureza, vencedora do certame licitatório e início das atividades previstas no Projeto do Trabalho Social em agosto de 2015 de forma mista indireta, sob a coordenação da ASMOB.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6.240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2621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dirty="0">
                          <a:effectLst/>
                        </a:rPr>
                        <a:t>SOL NASCENTE – TRECHO I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80% do PTTS executado.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15.738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240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SOL NASCENTE – 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TRECHO II e III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5991225" algn="l"/>
                        </a:tabLst>
                      </a:pPr>
                      <a:r>
                        <a:rPr lang="pt-BR" sz="900" dirty="0">
                          <a:effectLst/>
                        </a:rPr>
                        <a:t>Reprogramação do PTTS trecho II e III.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450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dirty="0">
                          <a:effectLst/>
                        </a:rPr>
                        <a:t>COER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900" dirty="0">
                          <a:effectLst/>
                        </a:rPr>
                        <a:t>Reprogramação do PTTS realizada conforme disposto na Portaria nº 21, de 22 de janeiro de 2014 do Ministério das Cidades (MCIDADES) e aprovada pela Caixa;</a:t>
                      </a:r>
                      <a:endParaRPr lang="pt-BR" sz="1400" dirty="0">
                        <a:effectLst/>
                      </a:endParaRPr>
                    </a:p>
                    <a:p>
                      <a:pPr indent="17335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Conclusão do processo licitatório (Carta Convite) para ser executado de forma mista indireta por pessoa jurídica especializada, sob a coordenação da ASMOB.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dirty="0">
                          <a:effectLst/>
                        </a:rPr>
                        <a:t>Empresa contratada aguardando a finalização da análise dos dossiês dos beneficiários pela CAIXA e entrega no conjunto habitacional pela Diretoria de Produção da Companhia.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33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47119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 dirty="0">
                          <a:effectLst/>
                        </a:rPr>
                        <a:t>ARAPOANGA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Reprogramação concluída;</a:t>
                      </a:r>
                      <a:endParaRPr lang="pt-BR" sz="140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Aprovado pela Caixa;</a:t>
                      </a:r>
                      <a:endParaRPr lang="pt-BR" sz="140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Elaboração do Termo de Referência em andamento.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15.000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35223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MESTRE D’ARMAS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PTTS em fase final em fase final de elaboração para encaminhamento à CAIXA;</a:t>
                      </a:r>
                      <a:endParaRPr lang="pt-BR" sz="14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Termo de Referencia em processo de elaboração.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8.000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38515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RIACHO FUNDO II – 3ª ETAPA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PTTS Elaborado e encaminhado à CAIXA para análise;</a:t>
                      </a:r>
                      <a:endParaRPr lang="pt-BR" sz="140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Aguardando posicionamento da Caixa.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1.888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31990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RECANTO DAS EMAS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PTTS Elaborado e encaminhado à CAIXA para análise;</a:t>
                      </a:r>
                      <a:endParaRPr lang="pt-BR" sz="140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pt-BR" sz="900">
                          <a:effectLst/>
                        </a:rPr>
                        <a:t>Aguardando posicionamento da Caixa.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960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  <a:tr h="101167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PARQUE DAS BENÇÕES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ITAPOÃ PARQUE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PLANALTINA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CRIXÁ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NACIONAL</a:t>
                      </a:r>
                      <a:endParaRPr lang="pt-BR" sz="14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NOVA PETROPOLIS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5991225" algn="l"/>
                        </a:tabLst>
                      </a:pPr>
                      <a:r>
                        <a:rPr lang="pt-BR" sz="900">
                          <a:effectLst/>
                        </a:rPr>
                        <a:t>Sobrestado processo de elaboração dos PTTS, aguardando contratação dos empreendimentos.</a:t>
                      </a:r>
                      <a:endParaRPr lang="pt-B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300"/>
                        </a:spcAft>
                        <a:tabLst>
                          <a:tab pos="5991225" algn="l"/>
                        </a:tabLst>
                      </a:pPr>
                      <a:r>
                        <a:rPr lang="pt-BR" sz="1400" dirty="0">
                          <a:effectLst/>
                        </a:rPr>
                        <a:t>---</a:t>
                      </a:r>
                      <a:endParaRPr lang="pt-B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3" marR="62363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43088" y="1595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912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91225" algn="l"/>
              </a:tabLst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02862" y="2924944"/>
            <a:ext cx="583748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Total de Famílias</a:t>
            </a:r>
          </a:p>
          <a:p>
            <a:pPr algn="ctr"/>
            <a:r>
              <a:rPr lang="pt-BR" sz="6000" b="1" dirty="0" smtClean="0"/>
              <a:t>47.859</a:t>
            </a:r>
          </a:p>
        </p:txBody>
      </p:sp>
    </p:spTree>
    <p:extLst>
      <p:ext uri="{BB962C8B-B14F-4D97-AF65-F5344CB8AC3E}">
        <p14:creationId xmlns:p14="http://schemas.microsoft.com/office/powerpoint/2010/main" val="35696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4607E-6 L 0.8050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4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4068960" y="692696"/>
            <a:ext cx="407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ASSISTÊNCIA TÉCNICA</a:t>
            </a:r>
            <a:endParaRPr lang="pt-BR" sz="32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20411" r="16763" b="5424"/>
          <a:stretch/>
        </p:blipFill>
        <p:spPr bwMode="auto">
          <a:xfrm>
            <a:off x="320031" y="1484784"/>
            <a:ext cx="8519169" cy="52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047 L 0.69861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4068960" y="692696"/>
            <a:ext cx="407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mtClean="0"/>
              <a:t>CONCURSOS </a:t>
            </a:r>
            <a:r>
              <a:rPr lang="pt-BR" sz="3200" b="1" dirty="0" smtClean="0"/>
              <a:t>PÚBLICOS</a:t>
            </a:r>
            <a:endParaRPr lang="pt-BR" sz="3200" b="1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Concursos</a:t>
            </a:r>
            <a:endParaRPr lang="pt-BR" sz="3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6432" r="13781" b="41460"/>
          <a:stretch/>
        </p:blipFill>
        <p:spPr bwMode="auto">
          <a:xfrm>
            <a:off x="107504" y="2309197"/>
            <a:ext cx="8886379" cy="364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047 L 0.69861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7454275" y="668193"/>
            <a:ext cx="748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PRODUÇÃO DE UNIDADES HABITACIONAIS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" y="1332057"/>
            <a:ext cx="91474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50" b="1" dirty="0" smtClean="0"/>
              <a:t>Unidades Habitacionais entregues em anos anteriores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04853"/>
              </p:ext>
            </p:extLst>
          </p:nvPr>
        </p:nvGraphicFramePr>
        <p:xfrm>
          <a:off x="431541" y="2060848"/>
          <a:ext cx="8280918" cy="45365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12167"/>
                <a:gridCol w="5075907"/>
                <a:gridCol w="169284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DATA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LOCAL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Nº de UH`s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2011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Mangueiral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227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2012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1.309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2013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2.823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3.162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Riacho Fundo II (Parque do Riacho)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1.440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Estilo Santa Maria 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84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Paranoá (Paranoá Parque)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1.856</a:t>
                      </a:r>
                      <a:endParaRPr lang="pt-B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Subtotal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10.901</a:t>
                      </a:r>
                      <a:endParaRPr lang="pt-B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1924E-6 L 0.92934 -3.2192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7454275" y="668193"/>
            <a:ext cx="748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PRODUÇÃO DE UNIDADES HABITACIONAIS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" y="1332057"/>
            <a:ext cx="91474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50" b="1" dirty="0" smtClean="0"/>
              <a:t>Unidades Habitacionais </a:t>
            </a:r>
            <a:r>
              <a:rPr lang="pt-BR" sz="3150" b="1" dirty="0" smtClean="0"/>
              <a:t>entregues</a:t>
            </a:r>
            <a:endParaRPr lang="pt-BR" sz="3150" b="1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-5437112" y="5565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/>
              <a:t>* (</a:t>
            </a:r>
            <a:r>
              <a:rPr lang="pt-BR" b="1" i="1" dirty="0" err="1" smtClean="0"/>
              <a:t>distratos</a:t>
            </a:r>
            <a:r>
              <a:rPr lang="pt-BR" b="1" i="1" dirty="0" smtClean="0"/>
              <a:t> </a:t>
            </a:r>
            <a:r>
              <a:rPr lang="pt-BR" b="1" i="1" dirty="0"/>
              <a:t>realizados)</a:t>
            </a:r>
          </a:p>
          <a:p>
            <a:r>
              <a:rPr lang="pt-BR" b="1" i="1" dirty="0"/>
              <a:t>** (unidades reformadas)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03112"/>
              </p:ext>
            </p:extLst>
          </p:nvPr>
        </p:nvGraphicFramePr>
        <p:xfrm>
          <a:off x="395536" y="2060848"/>
          <a:ext cx="8352928" cy="45034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79842"/>
                <a:gridCol w="2573086"/>
              </a:tblGrid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/>
                        </a:rPr>
                        <a:t>LOCAL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/>
                        </a:rPr>
                        <a:t>Nº de </a:t>
                      </a:r>
                      <a:r>
                        <a:rPr lang="pt-BR" sz="2400" b="1" u="none" strike="noStrike" dirty="0" err="1">
                          <a:effectLst/>
                        </a:rPr>
                        <a:t>UH`s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Samambaia (H4)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56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Riacho Fundo II (Parque do Riacho)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1.008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Riacho Fundo II (Parque do Riacho)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128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Estilo Santa Maria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84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Riacho Fundo II (Parque do Riacho)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848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Riacho Fundo II (Parque do Riacho)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400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Mangueiral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413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Estrutural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270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Riacho Fundo II (Parque do Riacho)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688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>
                          <a:effectLst/>
                        </a:rPr>
                        <a:t>Paranoá (Paranoá Parque)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u="none" strike="noStrike">
                          <a:effectLst/>
                        </a:rPr>
                        <a:t>5.312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u="none" strike="noStrike" dirty="0">
                          <a:effectLst/>
                        </a:rPr>
                        <a:t>9.207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1924E-6 L 0.92934 -3.2192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TRANSPARÊNCIA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Novo Portal – www.codhab.df.gov.br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"/>
          <a:stretch/>
        </p:blipFill>
        <p:spPr bwMode="auto">
          <a:xfrm>
            <a:off x="30589" y="1956213"/>
            <a:ext cx="9077915" cy="49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204865" y="668193"/>
            <a:ext cx="323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REGULARIZAÇÃO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" y="1332057"/>
            <a:ext cx="91474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50" b="1" dirty="0" smtClean="0"/>
              <a:t>Escrituras Emitidas em 2015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49823"/>
              </p:ext>
            </p:extLst>
          </p:nvPr>
        </p:nvGraphicFramePr>
        <p:xfrm>
          <a:off x="251520" y="2060848"/>
          <a:ext cx="8640962" cy="1219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65931"/>
                <a:gridCol w="1121674"/>
                <a:gridCol w="1121674"/>
                <a:gridCol w="1289021"/>
                <a:gridCol w="1242662"/>
              </a:tblGrid>
              <a:tr h="2095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effectLst/>
                        </a:rPr>
                        <a:t>TIPO</a:t>
                      </a:r>
                      <a:endParaRPr lang="pt-B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2012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2013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2014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2015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Escrituras Emitidas por Doação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5.665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2.978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3.291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10.293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effectLst/>
                        </a:rPr>
                        <a:t>Escrituras emitidas para Mutuários</a:t>
                      </a:r>
                      <a:endParaRPr lang="pt-B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1.785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1.785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3.900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1.266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7.450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4.763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effectLst/>
                        </a:rPr>
                        <a:t>7.191</a:t>
                      </a:r>
                      <a:endParaRPr lang="pt-BR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effectLst/>
                        </a:rPr>
                        <a:t>11.559</a:t>
                      </a:r>
                      <a:endParaRPr lang="pt-BR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251520" y="3997513"/>
            <a:ext cx="8640960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000" b="1" dirty="0"/>
              <a:t>13.146 (treze mil cento e quarenta e seis) Fichas Descritivas </a:t>
            </a:r>
            <a:r>
              <a:rPr lang="pt-BR" sz="2000" b="1" dirty="0" smtClean="0"/>
              <a:t>encaminhadas aos </a:t>
            </a:r>
            <a:r>
              <a:rPr lang="pt-BR" sz="2000" b="1" dirty="0"/>
              <a:t>cartórios do Distrito Federal distribuídas em 17 Regiões Administrativas, visando a emissão das respectivas escrituras. </a:t>
            </a:r>
          </a:p>
        </p:txBody>
      </p:sp>
    </p:spTree>
    <p:extLst>
      <p:ext uri="{BB962C8B-B14F-4D97-AF65-F5344CB8AC3E}">
        <p14:creationId xmlns:p14="http://schemas.microsoft.com/office/powerpoint/2010/main" val="2591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03 L 0.72083 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204865" y="668193"/>
            <a:ext cx="323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REGULARIZAÇÃO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" y="1332057"/>
            <a:ext cx="91474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50" b="1" dirty="0" smtClean="0"/>
              <a:t>Projetos Iniciados em 2015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6519" y="1988840"/>
            <a:ext cx="8847364" cy="37856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Pontas </a:t>
            </a:r>
            <a:r>
              <a:rPr lang="pt-BR" sz="2400" dirty="0"/>
              <a:t>de Quadra do Recanto das Emas;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Pontas </a:t>
            </a:r>
            <a:r>
              <a:rPr lang="pt-BR" sz="2400" dirty="0"/>
              <a:t>de Quadra de Taguatinga.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Compatibilização </a:t>
            </a:r>
            <a:r>
              <a:rPr lang="pt-BR" sz="2400" dirty="0"/>
              <a:t>de Endereços</a:t>
            </a:r>
          </a:p>
          <a:p>
            <a:endParaRPr lang="pt-BR" sz="2400" dirty="0" smtClean="0"/>
          </a:p>
          <a:p>
            <a:r>
              <a:rPr lang="pt-BR" sz="2400" dirty="0" smtClean="0"/>
              <a:t>a</a:t>
            </a:r>
            <a:r>
              <a:rPr lang="pt-BR" sz="2400" dirty="0"/>
              <a:t>) do endereçamento atual com Projeto Urbanístico na Estrutural, São Sebastião e Sol Nascente (Trecho1).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b) do Projeto Urbanístico com o Aerolevantamento 2014 na Estrutural, São Sebastião, Sol Nascente (Trecho1), Riacho Fundo II – 1° Etapa, Pontas de Quadras Sobradinho II.</a:t>
            </a:r>
          </a:p>
        </p:txBody>
      </p:sp>
    </p:spTree>
    <p:extLst>
      <p:ext uri="{BB962C8B-B14F-4D97-AF65-F5344CB8AC3E}">
        <p14:creationId xmlns:p14="http://schemas.microsoft.com/office/powerpoint/2010/main" val="3536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03 L 0.72083 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6949281" y="699480"/>
            <a:ext cx="676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CARTEIRA IMÓBILIÁRIA - HISTÓRICA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" y="1332057"/>
            <a:ext cx="91474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50" b="1" dirty="0" smtClean="0"/>
              <a:t>2015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2" y="1927028"/>
            <a:ext cx="8886378" cy="30469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 smtClean="0"/>
              <a:t>Trabalho </a:t>
            </a:r>
            <a:r>
              <a:rPr lang="pt-BR" sz="2400" b="1" dirty="0"/>
              <a:t>desenvolvido para novação dos 5.027 contratos com créditos </a:t>
            </a:r>
            <a:endParaRPr lang="pt-BR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Quitação </a:t>
            </a:r>
            <a:r>
              <a:rPr lang="pt-BR" sz="2400" dirty="0"/>
              <a:t>de R$ 8.395.752,29 relativa à divida de obrigação trimestral com o FCVS. </a:t>
            </a:r>
            <a:endParaRPr lang="pt-BR" sz="2400" dirty="0" smtClean="0"/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 smtClean="0"/>
              <a:t>Renegociação </a:t>
            </a:r>
            <a:r>
              <a:rPr lang="pt-BR" sz="2400" b="1" dirty="0"/>
              <a:t>do contrato CER-SB Caixa nº </a:t>
            </a:r>
            <a:r>
              <a:rPr lang="pt-BR" sz="2400" b="1" dirty="0" smtClean="0"/>
              <a:t>46047-75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Redução da dívida </a:t>
            </a:r>
            <a:r>
              <a:rPr lang="pt-BR" sz="2400" dirty="0"/>
              <a:t>fundada em 2014 de R$ 182.402.788,00 para 173.703.202,00 em </a:t>
            </a:r>
            <a:r>
              <a:rPr lang="pt-BR" sz="2400" dirty="0" smtClean="0"/>
              <a:t>2015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63688" y="2727247"/>
            <a:ext cx="5920538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pt-BR" sz="4400" b="1" dirty="0" smtClean="0"/>
              <a:t>Economia </a:t>
            </a:r>
          </a:p>
          <a:p>
            <a:pPr lvl="1" algn="ctr"/>
            <a:r>
              <a:rPr lang="pt-BR" sz="4400" b="1" dirty="0" smtClean="0"/>
              <a:t>R$ 8.79 milhões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5649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0301 L 0.8819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32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1260648" y="69948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FIM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7713" y="3356992"/>
            <a:ext cx="888637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OBRIGADO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08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0.003 L 0.5788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TRANSPARÊNCIA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Idosos, Pessoas com Deficiência e Vulnerabilidade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b="36539"/>
          <a:stretch/>
        </p:blipFill>
        <p:spPr bwMode="auto">
          <a:xfrm>
            <a:off x="11943" y="1988840"/>
            <a:ext cx="9132058" cy="475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TRANSPARÊNCIA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Regularizou, é seu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79" r="9608" b="47538"/>
          <a:stretch/>
        </p:blipFill>
        <p:spPr bwMode="auto">
          <a:xfrm>
            <a:off x="-36512" y="1907114"/>
            <a:ext cx="915071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TRANSPARÊNCIA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Recadastramento das Entidades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14245"/>
          <a:stretch/>
        </p:blipFill>
        <p:spPr bwMode="auto">
          <a:xfrm>
            <a:off x="7232" y="1916832"/>
            <a:ext cx="9150702" cy="48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ATENDIMENTO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Cenário em 2014</a:t>
            </a:r>
          </a:p>
        </p:txBody>
      </p:sp>
      <p:pic>
        <p:nvPicPr>
          <p:cNvPr id="14" name="Picture 5" descr="https://jbr-arquivos-online.s3.amazonaws.com/site/imagens/capas/20150504104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2677637"/>
            <a:ext cx="3452930" cy="34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172878" cy="472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5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ATENDIMENTO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Central 156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1"/>
          <a:stretch/>
        </p:blipFill>
        <p:spPr>
          <a:xfrm>
            <a:off x="197768" y="1982193"/>
            <a:ext cx="8748464" cy="47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ATENDIMENTO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Atendimentos Realizados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9036496" cy="493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02863" y="2924944"/>
            <a:ext cx="538234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89.383</a:t>
            </a:r>
          </a:p>
          <a:p>
            <a:pPr algn="ctr"/>
            <a:r>
              <a:rPr lang="pt-BR" sz="6000" b="1" dirty="0" smtClean="0"/>
              <a:t>Em 2015</a:t>
            </a:r>
          </a:p>
        </p:txBody>
      </p:sp>
    </p:spTree>
    <p:extLst>
      <p:ext uri="{BB962C8B-B14F-4D97-AF65-F5344CB8AC3E}">
        <p14:creationId xmlns:p14="http://schemas.microsoft.com/office/powerpoint/2010/main" val="16715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51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01304"/>
            <a:ext cx="2232248" cy="9049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092"/>
            <a:ext cx="658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>
                    <a:lumMod val="65000"/>
                  </a:schemeClr>
                </a:solidFill>
              </a:rPr>
              <a:t>COMPANHIA DE DESENVOLVIMENTO HABITACIONAL DO DISTRITO FEDERAL</a:t>
            </a:r>
            <a:endParaRPr lang="pt-B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6325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61" y="65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-3128887" y="692696"/>
            <a:ext cx="3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ATENDIMENTO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589" y="1332057"/>
            <a:ext cx="911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Agendamento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17614" r="15314" b="27054"/>
          <a:stretch/>
        </p:blipFill>
        <p:spPr bwMode="auto">
          <a:xfrm>
            <a:off x="776912" y="1916832"/>
            <a:ext cx="7590175" cy="17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autoescolaradan.com/agendame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3" y="4099384"/>
            <a:ext cx="2820686" cy="23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dlvca.com/v1/wp-content/uploads/2012/10/atendimento_telef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69" y="4099384"/>
            <a:ext cx="2719947" cy="23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4607E-6 L 0.6786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2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819</Words>
  <Application>Microsoft Office PowerPoint</Application>
  <PresentationFormat>Apresentação na tela (4:3)</PresentationFormat>
  <Paragraphs>209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Luis Felipe Improise</dc:creator>
  <cp:lastModifiedBy>Antonio Luis Felipe Improise</cp:lastModifiedBy>
  <cp:revision>35</cp:revision>
  <dcterms:created xsi:type="dcterms:W3CDTF">2016-06-15T20:08:46Z</dcterms:created>
  <dcterms:modified xsi:type="dcterms:W3CDTF">2016-06-16T12:39:54Z</dcterms:modified>
</cp:coreProperties>
</file>