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58" r:id="rId4"/>
    <p:sldId id="370" r:id="rId5"/>
    <p:sldId id="291" r:id="rId6"/>
    <p:sldId id="351" r:id="rId7"/>
    <p:sldId id="317" r:id="rId8"/>
    <p:sldId id="385" r:id="rId9"/>
    <p:sldId id="320" r:id="rId10"/>
    <p:sldId id="325" r:id="rId11"/>
    <p:sldId id="321" r:id="rId12"/>
    <p:sldId id="326" r:id="rId13"/>
    <p:sldId id="322" r:id="rId14"/>
    <p:sldId id="323" r:id="rId15"/>
    <p:sldId id="386" r:id="rId16"/>
    <p:sldId id="387" r:id="rId17"/>
    <p:sldId id="352" r:id="rId18"/>
    <p:sldId id="384" r:id="rId19"/>
    <p:sldId id="369" r:id="rId20"/>
    <p:sldId id="372" r:id="rId21"/>
    <p:sldId id="373" r:id="rId22"/>
    <p:sldId id="287" r:id="rId23"/>
    <p:sldId id="388" r:id="rId24"/>
    <p:sldId id="288" r:id="rId25"/>
    <p:sldId id="289" r:id="rId26"/>
    <p:sldId id="283" r:id="rId27"/>
    <p:sldId id="284" r:id="rId28"/>
    <p:sldId id="285" r:id="rId29"/>
    <p:sldId id="286" r:id="rId30"/>
    <p:sldId id="271" r:id="rId31"/>
    <p:sldId id="270" r:id="rId32"/>
    <p:sldId id="266" r:id="rId33"/>
    <p:sldId id="268" r:id="rId34"/>
    <p:sldId id="269" r:id="rId35"/>
    <p:sldId id="295" r:id="rId36"/>
    <p:sldId id="297" r:id="rId37"/>
    <p:sldId id="296" r:id="rId38"/>
    <p:sldId id="298" r:id="rId39"/>
    <p:sldId id="299" r:id="rId40"/>
    <p:sldId id="300" r:id="rId41"/>
    <p:sldId id="301" r:id="rId42"/>
    <p:sldId id="302" r:id="rId43"/>
    <p:sldId id="303" r:id="rId44"/>
    <p:sldId id="304" r:id="rId45"/>
    <p:sldId id="350" r:id="rId46"/>
    <p:sldId id="328" r:id="rId47"/>
    <p:sldId id="389" r:id="rId48"/>
    <p:sldId id="329" r:id="rId49"/>
    <p:sldId id="354" r:id="rId50"/>
    <p:sldId id="330" r:id="rId51"/>
    <p:sldId id="355" r:id="rId52"/>
    <p:sldId id="356" r:id="rId53"/>
    <p:sldId id="331" r:id="rId54"/>
    <p:sldId id="357" r:id="rId55"/>
    <p:sldId id="358" r:id="rId56"/>
    <p:sldId id="332" r:id="rId57"/>
    <p:sldId id="360" r:id="rId58"/>
    <p:sldId id="333" r:id="rId59"/>
    <p:sldId id="359" r:id="rId60"/>
    <p:sldId id="334" r:id="rId61"/>
    <p:sldId id="335" r:id="rId62"/>
    <p:sldId id="361" r:id="rId63"/>
    <p:sldId id="362" r:id="rId64"/>
    <p:sldId id="390" r:id="rId65"/>
    <p:sldId id="363" r:id="rId66"/>
    <p:sldId id="375" r:id="rId67"/>
    <p:sldId id="376" r:id="rId68"/>
    <p:sldId id="377" r:id="rId69"/>
    <p:sldId id="379" r:id="rId70"/>
    <p:sldId id="276" r:id="rId71"/>
    <p:sldId id="380" r:id="rId72"/>
    <p:sldId id="381" r:id="rId73"/>
    <p:sldId id="382" r:id="rId74"/>
    <p:sldId id="277" r:id="rId75"/>
    <p:sldId id="278" r:id="rId76"/>
    <p:sldId id="279" r:id="rId77"/>
    <p:sldId id="305" r:id="rId78"/>
    <p:sldId id="392" r:id="rId79"/>
    <p:sldId id="391" r:id="rId80"/>
    <p:sldId id="397" r:id="rId81"/>
    <p:sldId id="398" r:id="rId82"/>
    <p:sldId id="393" r:id="rId83"/>
    <p:sldId id="394" r:id="rId84"/>
    <p:sldId id="395" r:id="rId85"/>
    <p:sldId id="396" r:id="rId86"/>
    <p:sldId id="399" r:id="rId8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14" y="2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4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4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4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4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4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4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4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4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4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4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5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5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5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5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5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5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5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5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5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5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6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6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6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6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6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6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6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6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6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6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7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7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7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7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7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7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7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7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7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7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8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8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8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8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8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8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8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50BE6-B771-4B06-8DDC-A3449C564CCC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9A532-9636-499F-BA30-685D739FD4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7636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50BE6-B771-4B06-8DDC-A3449C564CCC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9A532-9636-499F-BA30-685D739FD4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5054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50BE6-B771-4B06-8DDC-A3449C564CCC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9A532-9636-499F-BA30-685D739FD4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5296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50BE6-B771-4B06-8DDC-A3449C564CCC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9A532-9636-499F-BA30-685D739FD4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5300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50BE6-B771-4B06-8DDC-A3449C564CCC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9A532-9636-499F-BA30-685D739FD4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3927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50BE6-B771-4B06-8DDC-A3449C564CCC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9A532-9636-499F-BA30-685D739FD4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7088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50BE6-B771-4B06-8DDC-A3449C564CCC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9A532-9636-499F-BA30-685D739FD4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4027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50BE6-B771-4B06-8DDC-A3449C564CCC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9A532-9636-499F-BA30-685D739FD4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6699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50BE6-B771-4B06-8DDC-A3449C564CCC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9A532-9636-499F-BA30-685D739FD4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3664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50BE6-B771-4B06-8DDC-A3449C564CCC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9A532-9636-499F-BA30-685D739FD4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97019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50BE6-B771-4B06-8DDC-A3449C564CCC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9A532-9636-499F-BA30-685D739FD4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7506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850BE6-B771-4B06-8DDC-A3449C564CCC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B9A532-9636-499F-BA30-685D739FD4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2357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8.vml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9.vml"/><Relationship Id="rId5" Type="http://schemas.openxmlformats.org/officeDocument/2006/relationships/image" Target="../media/image6.emf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0.vml"/><Relationship Id="rId5" Type="http://schemas.openxmlformats.org/officeDocument/2006/relationships/image" Target="../media/image7.emf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1.vml"/><Relationship Id="rId5" Type="http://schemas.openxmlformats.org/officeDocument/2006/relationships/image" Target="../media/image8.emf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2.vml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3.vml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4.vml"/><Relationship Id="rId5" Type="http://schemas.openxmlformats.org/officeDocument/2006/relationships/image" Target="../media/image9.emf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5.vml"/><Relationship Id="rId5" Type="http://schemas.openxmlformats.org/officeDocument/2006/relationships/image" Target="../media/image9.emf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6.vml"/><Relationship Id="rId5" Type="http://schemas.openxmlformats.org/officeDocument/2006/relationships/image" Target="../media/image10.emf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7.vml"/><Relationship Id="rId5" Type="http://schemas.openxmlformats.org/officeDocument/2006/relationships/image" Target="../media/image11.emf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8.vml"/><Relationship Id="rId6" Type="http://schemas.openxmlformats.org/officeDocument/2006/relationships/image" Target="../media/image13.emf"/><Relationship Id="rId5" Type="http://schemas.openxmlformats.org/officeDocument/2006/relationships/image" Target="../media/image12.emf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9.vml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.emf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0.vml"/><Relationship Id="rId5" Type="http://schemas.openxmlformats.org/officeDocument/2006/relationships/image" Target="../media/image16.emf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1.vml"/><Relationship Id="rId5" Type="http://schemas.openxmlformats.org/officeDocument/2006/relationships/image" Target="../media/image17.emf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2.vml"/><Relationship Id="rId5" Type="http://schemas.openxmlformats.org/officeDocument/2006/relationships/image" Target="../media/image18.emf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3.vml"/><Relationship Id="rId5" Type="http://schemas.openxmlformats.org/officeDocument/2006/relationships/image" Target="../media/image19.emf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4.vml"/><Relationship Id="rId5" Type="http://schemas.openxmlformats.org/officeDocument/2006/relationships/image" Target="../media/image20.emf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5.vml"/><Relationship Id="rId5" Type="http://schemas.openxmlformats.org/officeDocument/2006/relationships/image" Target="../media/image21.png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6.vml"/><Relationship Id="rId5" Type="http://schemas.openxmlformats.org/officeDocument/2006/relationships/image" Target="../media/image22.png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7.vml"/><Relationship Id="rId4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8.bin"/><Relationship Id="rId7" Type="http://schemas.openxmlformats.org/officeDocument/2006/relationships/image" Target="../media/image25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8.v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9.v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0.v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1.vml"/><Relationship Id="rId5" Type="http://schemas.openxmlformats.org/officeDocument/2006/relationships/image" Target="../media/image30.png"/><Relationship Id="rId4" Type="http://schemas.openxmlformats.org/officeDocument/2006/relationships/image" Target="../media/image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2.vml"/><Relationship Id="rId5" Type="http://schemas.openxmlformats.org/officeDocument/2006/relationships/image" Target="../media/image31.png"/><Relationship Id="rId4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3.vml"/><Relationship Id="rId5" Type="http://schemas.openxmlformats.org/officeDocument/2006/relationships/image" Target="../media/image32.jpg"/><Relationship Id="rId4" Type="http://schemas.openxmlformats.org/officeDocument/2006/relationships/image" Target="../media/image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4.vml"/><Relationship Id="rId5" Type="http://schemas.openxmlformats.org/officeDocument/2006/relationships/image" Target="../media/image33.png"/><Relationship Id="rId4" Type="http://schemas.openxmlformats.org/officeDocument/2006/relationships/image" Target="../media/image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5.vml"/><Relationship Id="rId4" Type="http://schemas.openxmlformats.org/officeDocument/2006/relationships/image" Target="../media/image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6.vml"/><Relationship Id="rId4" Type="http://schemas.openxmlformats.org/officeDocument/2006/relationships/image" Target="../media/image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7.vml"/><Relationship Id="rId4" Type="http://schemas.openxmlformats.org/officeDocument/2006/relationships/image" Target="../media/image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8.vml"/><Relationship Id="rId5" Type="http://schemas.openxmlformats.org/officeDocument/2006/relationships/image" Target="../media/image34.png"/><Relationship Id="rId4" Type="http://schemas.openxmlformats.org/officeDocument/2006/relationships/image" Target="../media/image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9.vml"/><Relationship Id="rId5" Type="http://schemas.openxmlformats.org/officeDocument/2006/relationships/image" Target="../media/image35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0.vml"/><Relationship Id="rId5" Type="http://schemas.openxmlformats.org/officeDocument/2006/relationships/image" Target="../media/image36.png"/><Relationship Id="rId4" Type="http://schemas.openxmlformats.org/officeDocument/2006/relationships/image" Target="../media/image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1.vml"/><Relationship Id="rId4" Type="http://schemas.openxmlformats.org/officeDocument/2006/relationships/image" Target="../media/image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2.vml"/><Relationship Id="rId4" Type="http://schemas.openxmlformats.org/officeDocument/2006/relationships/image" Target="../media/image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3.vml"/><Relationship Id="rId5" Type="http://schemas.openxmlformats.org/officeDocument/2006/relationships/image" Target="../media/image37.jpeg"/><Relationship Id="rId4" Type="http://schemas.openxmlformats.org/officeDocument/2006/relationships/image" Target="../media/image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4.vml"/><Relationship Id="rId5" Type="http://schemas.openxmlformats.org/officeDocument/2006/relationships/image" Target="../media/image38.png"/><Relationship Id="rId4" Type="http://schemas.openxmlformats.org/officeDocument/2006/relationships/image" Target="../media/image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5.v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6.vml"/><Relationship Id="rId5" Type="http://schemas.openxmlformats.org/officeDocument/2006/relationships/image" Target="../media/image41.jpeg"/><Relationship Id="rId4" Type="http://schemas.openxmlformats.org/officeDocument/2006/relationships/image" Target="../media/image1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7.vml"/><Relationship Id="rId5" Type="http://schemas.openxmlformats.org/officeDocument/2006/relationships/image" Target="../media/image42.png"/><Relationship Id="rId4" Type="http://schemas.openxmlformats.org/officeDocument/2006/relationships/image" Target="../media/image1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8.vml"/><Relationship Id="rId5" Type="http://schemas.openxmlformats.org/officeDocument/2006/relationships/image" Target="../media/image43.png"/><Relationship Id="rId4" Type="http://schemas.openxmlformats.org/officeDocument/2006/relationships/image" Target="../media/image1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9.vml"/><Relationship Id="rId5" Type="http://schemas.openxmlformats.org/officeDocument/2006/relationships/image" Target="../media/image44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0.bin"/><Relationship Id="rId7" Type="http://schemas.openxmlformats.org/officeDocument/2006/relationships/image" Target="../media/image47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0.vml"/><Relationship Id="rId6" Type="http://schemas.openxmlformats.org/officeDocument/2006/relationships/image" Target="../media/image46.jpeg"/><Relationship Id="rId5" Type="http://schemas.openxmlformats.org/officeDocument/2006/relationships/image" Target="../media/image45.png"/><Relationship Id="rId4" Type="http://schemas.openxmlformats.org/officeDocument/2006/relationships/image" Target="../media/image1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1.vml"/><Relationship Id="rId5" Type="http://schemas.openxmlformats.org/officeDocument/2006/relationships/image" Target="../media/image48.jpeg"/><Relationship Id="rId4" Type="http://schemas.openxmlformats.org/officeDocument/2006/relationships/image" Target="../media/image1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2.vml"/><Relationship Id="rId5" Type="http://schemas.openxmlformats.org/officeDocument/2006/relationships/image" Target="../media/image49.png"/><Relationship Id="rId4" Type="http://schemas.openxmlformats.org/officeDocument/2006/relationships/image" Target="../media/image1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3.vml"/><Relationship Id="rId4" Type="http://schemas.openxmlformats.org/officeDocument/2006/relationships/image" Target="../media/image1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4.vml"/><Relationship Id="rId5" Type="http://schemas.openxmlformats.org/officeDocument/2006/relationships/image" Target="../media/image50.jpg"/><Relationship Id="rId4" Type="http://schemas.openxmlformats.org/officeDocument/2006/relationships/image" Target="../media/image1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5.vml"/><Relationship Id="rId4" Type="http://schemas.openxmlformats.org/officeDocument/2006/relationships/image" Target="../media/image1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6.vml"/><Relationship Id="rId4" Type="http://schemas.openxmlformats.org/officeDocument/2006/relationships/image" Target="../media/image1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7.vml"/><Relationship Id="rId4" Type="http://schemas.openxmlformats.org/officeDocument/2006/relationships/image" Target="../media/image1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8.vml"/><Relationship Id="rId4" Type="http://schemas.openxmlformats.org/officeDocument/2006/relationships/image" Target="../media/image1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9.v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0.vml"/><Relationship Id="rId5" Type="http://schemas.openxmlformats.org/officeDocument/2006/relationships/image" Target="../media/image51.jpg"/><Relationship Id="rId4" Type="http://schemas.openxmlformats.org/officeDocument/2006/relationships/image" Target="../media/image1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1.vml"/><Relationship Id="rId4" Type="http://schemas.openxmlformats.org/officeDocument/2006/relationships/image" Target="../media/image1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2.vml"/><Relationship Id="rId4" Type="http://schemas.openxmlformats.org/officeDocument/2006/relationships/image" Target="../media/image1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3.vml"/><Relationship Id="rId5" Type="http://schemas.openxmlformats.org/officeDocument/2006/relationships/image" Target="../media/image52.png"/><Relationship Id="rId4" Type="http://schemas.openxmlformats.org/officeDocument/2006/relationships/image" Target="../media/image1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4.vml"/><Relationship Id="rId5" Type="http://schemas.openxmlformats.org/officeDocument/2006/relationships/image" Target="../media/image53.png"/><Relationship Id="rId4" Type="http://schemas.openxmlformats.org/officeDocument/2006/relationships/image" Target="../media/image1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5.vml"/><Relationship Id="rId5" Type="http://schemas.openxmlformats.org/officeDocument/2006/relationships/image" Target="../media/image54.jpg"/><Relationship Id="rId4" Type="http://schemas.openxmlformats.org/officeDocument/2006/relationships/image" Target="../media/image1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6.vml"/><Relationship Id="rId4" Type="http://schemas.openxmlformats.org/officeDocument/2006/relationships/image" Target="../media/image1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7.vml"/><Relationship Id="rId4" Type="http://schemas.openxmlformats.org/officeDocument/2006/relationships/image" Target="../media/image1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8.vml"/><Relationship Id="rId4" Type="http://schemas.openxmlformats.org/officeDocument/2006/relationships/image" Target="../media/image1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9.v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0.vml"/><Relationship Id="rId5" Type="http://schemas.openxmlformats.org/officeDocument/2006/relationships/image" Target="../media/image55.png"/><Relationship Id="rId4" Type="http://schemas.openxmlformats.org/officeDocument/2006/relationships/image" Target="../media/image1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1.vml"/><Relationship Id="rId5" Type="http://schemas.openxmlformats.org/officeDocument/2006/relationships/image" Target="../media/image56.png"/><Relationship Id="rId4" Type="http://schemas.openxmlformats.org/officeDocument/2006/relationships/image" Target="../media/image1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2.vml"/><Relationship Id="rId5" Type="http://schemas.openxmlformats.org/officeDocument/2006/relationships/image" Target="../media/image57.png"/><Relationship Id="rId4" Type="http://schemas.openxmlformats.org/officeDocument/2006/relationships/image" Target="../media/image1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3.vml"/><Relationship Id="rId5" Type="http://schemas.openxmlformats.org/officeDocument/2006/relationships/image" Target="../media/image58.png"/><Relationship Id="rId4" Type="http://schemas.openxmlformats.org/officeDocument/2006/relationships/image" Target="../media/image1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4.vml"/><Relationship Id="rId5" Type="http://schemas.openxmlformats.org/officeDocument/2006/relationships/image" Target="../media/image59.png"/><Relationship Id="rId4" Type="http://schemas.openxmlformats.org/officeDocument/2006/relationships/image" Target="../media/image1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5.vml"/><Relationship Id="rId5" Type="http://schemas.openxmlformats.org/officeDocument/2006/relationships/image" Target="../media/image60.png"/><Relationship Id="rId4" Type="http://schemas.openxmlformats.org/officeDocument/2006/relationships/image" Target="../media/image1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6.v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2995772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2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/>
        </p:nvSpPr>
        <p:spPr>
          <a:xfrm>
            <a:off x="1524000" y="3223280"/>
            <a:ext cx="9144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pt-BR" sz="2800" b="1" dirty="0">
                <a:solidFill>
                  <a:prstClr val="black"/>
                </a:solidFill>
                <a:latin typeface="Swis721 BT" panose="020B0504020202020204" pitchFamily="34" charset="0"/>
              </a:rPr>
              <a:t>AÇÕES </a:t>
            </a:r>
            <a:r>
              <a:rPr lang="pt-BR" sz="2800" b="1" dirty="0" smtClean="0">
                <a:solidFill>
                  <a:prstClr val="black"/>
                </a:solidFill>
                <a:latin typeface="Swis721 BT" panose="020B0504020202020204" pitchFamily="34" charset="0"/>
              </a:rPr>
              <a:t>2015/16</a:t>
            </a:r>
            <a:endParaRPr lang="pt-BR" sz="2800" b="1" dirty="0">
              <a:solidFill>
                <a:prstClr val="black"/>
              </a:solidFill>
              <a:latin typeface="Swis721 BT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2030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2016 					     instrumentos normativos</a:t>
            </a:r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5557328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21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" name="Retângulo 3"/>
          <p:cNvSpPr/>
          <p:nvPr/>
        </p:nvSpPr>
        <p:spPr>
          <a:xfrm>
            <a:off x="1415730" y="1814437"/>
            <a:ext cx="925226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Lei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de Uso e Ocupação do Solo </a:t>
            </a: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- LUOS </a:t>
            </a:r>
            <a:r>
              <a:rPr lang="pt-BR" dirty="0">
                <a:solidFill>
                  <a:prstClr val="black"/>
                </a:solidFill>
                <a:latin typeface="Swis721 BT" panose="020B0504020202020204" pitchFamily="34" charset="0"/>
              </a:rPr>
              <a:t>(</a:t>
            </a:r>
            <a:r>
              <a:rPr lang="pt-BR" b="1" dirty="0">
                <a:solidFill>
                  <a:prstClr val="black"/>
                </a:solidFill>
                <a:latin typeface="Swis721 BT" panose="020B0504020202020204" pitchFamily="34" charset="0"/>
              </a:rPr>
              <a:t>Acordo de Resultados 2016</a:t>
            </a:r>
            <a:r>
              <a:rPr lang="pt-BR" dirty="0" smtClean="0">
                <a:solidFill>
                  <a:prstClr val="black"/>
                </a:solidFill>
                <a:latin typeface="Swis721 BT" panose="020B0504020202020204" pitchFamily="34" charset="0"/>
              </a:rPr>
              <a:t>)</a:t>
            </a:r>
            <a:endParaRPr lang="pt-BR" dirty="0">
              <a:latin typeface="Swis721 BT" panose="020B0504020202020204" pitchFamily="34" charset="0"/>
              <a:ea typeface="+mj-ea"/>
              <a:cs typeface="+mj-cs"/>
            </a:endParaRPr>
          </a:p>
          <a:p>
            <a:pPr lvl="0" algn="just">
              <a:lnSpc>
                <a:spcPct val="150000"/>
              </a:lnSpc>
            </a:pP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Plano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de Preservação do Conjunto Urbanístico de Brasília </a:t>
            </a: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- PPCUB </a:t>
            </a:r>
            <a:r>
              <a:rPr lang="pt-BR" dirty="0" smtClean="0">
                <a:solidFill>
                  <a:prstClr val="black"/>
                </a:solidFill>
                <a:latin typeface="Swis721 BT" panose="020B0504020202020204" pitchFamily="34" charset="0"/>
              </a:rPr>
              <a:t>(</a:t>
            </a:r>
            <a:r>
              <a:rPr lang="pt-BR" b="1" dirty="0">
                <a:solidFill>
                  <a:prstClr val="black"/>
                </a:solidFill>
                <a:latin typeface="Swis721 BT" panose="020B0504020202020204" pitchFamily="34" charset="0"/>
              </a:rPr>
              <a:t>Acordo de Resultados 2016</a:t>
            </a:r>
            <a:r>
              <a:rPr lang="pt-BR" dirty="0" smtClean="0">
                <a:solidFill>
                  <a:prstClr val="black"/>
                </a:solidFill>
                <a:latin typeface="Swis721 BT" panose="020B0504020202020204" pitchFamily="34" charset="0"/>
              </a:rPr>
              <a:t>)</a:t>
            </a:r>
            <a:endParaRPr lang="pt-BR" dirty="0">
              <a:latin typeface="Swis721 BT" panose="020B0504020202020204" pitchFamily="34" charset="0"/>
              <a:ea typeface="+mj-ea"/>
              <a:cs typeface="+mj-cs"/>
            </a:endParaRPr>
          </a:p>
          <a:p>
            <a:pPr algn="just">
              <a:lnSpc>
                <a:spcPct val="150000"/>
              </a:lnSpc>
            </a:pP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Permeabilidade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do solo</a:t>
            </a:r>
          </a:p>
          <a:p>
            <a:pPr algn="just">
              <a:lnSpc>
                <a:spcPct val="150000"/>
              </a:lnSpc>
            </a:pP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Lotes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destinados à ocupação por Equipamentos Públicos</a:t>
            </a:r>
          </a:p>
          <a:p>
            <a:pPr algn="just">
              <a:lnSpc>
                <a:spcPct val="150000"/>
              </a:lnSpc>
            </a:pP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Zonas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Especiais de Interesse Social - ZEIS (Novas Áreas)</a:t>
            </a:r>
          </a:p>
          <a:p>
            <a:pPr algn="just">
              <a:lnSpc>
                <a:spcPct val="150000"/>
              </a:lnSpc>
            </a:pP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Revisão </a:t>
            </a: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da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Lei Complementar 766/2008, relativos à ocupação de áreas públicas contíguas às áreas dos Comércios Locais Sul do Plano Piloto  - </a:t>
            </a: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CLS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(Puxadinhos)</a:t>
            </a:r>
          </a:p>
          <a:p>
            <a:pPr algn="just">
              <a:lnSpc>
                <a:spcPct val="150000"/>
              </a:lnSpc>
            </a:pP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Compensação Urbanística</a:t>
            </a:r>
          </a:p>
          <a:p>
            <a:pPr algn="just">
              <a:lnSpc>
                <a:spcPct val="150000"/>
              </a:lnSpc>
            </a:pP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Poligonais das Regiões Administrativas</a:t>
            </a:r>
            <a:endParaRPr lang="pt-BR" dirty="0">
              <a:latin typeface="Swis721 BT" panose="020B0504020202020204" pitchFamily="34" charset="0"/>
              <a:ea typeface="+mj-ea"/>
              <a:cs typeface="+mj-cs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415731" y="1366043"/>
            <a:ext cx="36808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Projetos de Leis Complementares</a:t>
            </a:r>
            <a:endParaRPr lang="pt-BR" dirty="0">
              <a:latin typeface="Swis721 BT" panose="020B0504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544661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2016 					     instrumentos normativos</a:t>
            </a:r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8993306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28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" name="Retângulo 3"/>
          <p:cNvSpPr/>
          <p:nvPr/>
        </p:nvSpPr>
        <p:spPr>
          <a:xfrm>
            <a:off x="1415730" y="1814437"/>
            <a:ext cx="9252269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Código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de </a:t>
            </a: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Posturas </a:t>
            </a:r>
            <a:r>
              <a:rPr lang="pt-BR" dirty="0" smtClean="0">
                <a:solidFill>
                  <a:prstClr val="black"/>
                </a:solidFill>
                <a:latin typeface="Swis721 BT" panose="020B0504020202020204" pitchFamily="34" charset="0"/>
              </a:rPr>
              <a:t>(</a:t>
            </a:r>
            <a:r>
              <a:rPr lang="pt-BR" b="1" dirty="0">
                <a:solidFill>
                  <a:prstClr val="black"/>
                </a:solidFill>
                <a:latin typeface="Swis721 BT" panose="020B0504020202020204" pitchFamily="34" charset="0"/>
              </a:rPr>
              <a:t>Acordo de Resultados 2016</a:t>
            </a:r>
            <a:r>
              <a:rPr lang="pt-BR" dirty="0">
                <a:solidFill>
                  <a:prstClr val="black"/>
                </a:solidFill>
                <a:latin typeface="Swis721 BT" panose="020B0504020202020204" pitchFamily="34" charset="0"/>
              </a:rPr>
              <a:t>)</a:t>
            </a:r>
          </a:p>
          <a:p>
            <a:pPr lvl="0" algn="just">
              <a:lnSpc>
                <a:spcPct val="150000"/>
              </a:lnSpc>
            </a:pP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Lei de Regularização Fundiária </a:t>
            </a:r>
            <a:r>
              <a:rPr lang="pt-BR" dirty="0">
                <a:solidFill>
                  <a:prstClr val="black"/>
                </a:solidFill>
                <a:latin typeface="Swis721 BT" panose="020B0504020202020204" pitchFamily="34" charset="0"/>
              </a:rPr>
              <a:t>(</a:t>
            </a:r>
            <a:r>
              <a:rPr lang="pt-BR" b="1" dirty="0">
                <a:solidFill>
                  <a:prstClr val="black"/>
                </a:solidFill>
                <a:latin typeface="Swis721 BT" panose="020B0504020202020204" pitchFamily="34" charset="0"/>
              </a:rPr>
              <a:t>Acordo de Resultados 2016</a:t>
            </a:r>
            <a:r>
              <a:rPr lang="pt-BR" dirty="0" smtClean="0">
                <a:solidFill>
                  <a:prstClr val="black"/>
                </a:solidFill>
                <a:latin typeface="Swis721 BT" panose="020B0504020202020204" pitchFamily="34" charset="0"/>
              </a:rPr>
              <a:t>)</a:t>
            </a:r>
            <a:endParaRPr lang="pt-BR" dirty="0">
              <a:latin typeface="Swis721 BT" panose="020B0504020202020204" pitchFamily="34" charset="0"/>
              <a:ea typeface="+mj-ea"/>
              <a:cs typeface="+mj-cs"/>
            </a:endParaRPr>
          </a:p>
          <a:p>
            <a:pPr algn="just">
              <a:lnSpc>
                <a:spcPct val="150000"/>
              </a:lnSpc>
            </a:pP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Lei que dispõe sobre a aprovação e o licenciamento de Estação Transmissora de Radiocomunicação </a:t>
            </a: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-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ETR </a:t>
            </a:r>
            <a:endParaRPr lang="pt-BR" dirty="0" smtClean="0">
              <a:latin typeface="Swis721 BT" panose="020B0504020202020204" pitchFamily="34" charset="0"/>
              <a:ea typeface="+mj-ea"/>
              <a:cs typeface="+mj-cs"/>
            </a:endParaRPr>
          </a:p>
          <a:p>
            <a:pPr algn="just">
              <a:lnSpc>
                <a:spcPct val="150000"/>
              </a:lnSpc>
            </a:pPr>
            <a:endParaRPr lang="pt-BR" dirty="0">
              <a:latin typeface="Swis721 BT" panose="020B0504020202020204" pitchFamily="34" charset="0"/>
              <a:ea typeface="+mj-ea"/>
              <a:cs typeface="+mj-cs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415731" y="1366043"/>
            <a:ext cx="28552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Projeto de Leis Ordinárias</a:t>
            </a:r>
            <a:endParaRPr lang="pt-BR" dirty="0">
              <a:latin typeface="Swis721 BT" panose="020B0504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097533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2016 					     instrumentos normativos</a:t>
            </a:r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3209271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46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" name="Retângulo 3"/>
          <p:cNvSpPr/>
          <p:nvPr/>
        </p:nvSpPr>
        <p:spPr>
          <a:xfrm>
            <a:off x="1415730" y="1814437"/>
            <a:ext cx="925226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pt-BR" dirty="0">
                <a:solidFill>
                  <a:prstClr val="black"/>
                </a:solidFill>
                <a:latin typeface="Swis721 BT" panose="020B0504020202020204" pitchFamily="34" charset="0"/>
              </a:rPr>
              <a:t>Habita </a:t>
            </a:r>
            <a:r>
              <a:rPr lang="pt-BR" dirty="0" smtClean="0">
                <a:solidFill>
                  <a:prstClr val="black"/>
                </a:solidFill>
                <a:latin typeface="Swis721 BT" panose="020B0504020202020204" pitchFamily="34" charset="0"/>
              </a:rPr>
              <a:t>Brasília (</a:t>
            </a:r>
            <a:r>
              <a:rPr lang="pt-BR" b="1" dirty="0" smtClean="0">
                <a:solidFill>
                  <a:prstClr val="black"/>
                </a:solidFill>
                <a:latin typeface="Swis721 BT" panose="020B0504020202020204" pitchFamily="34" charset="0"/>
              </a:rPr>
              <a:t>Acordo </a:t>
            </a:r>
            <a:r>
              <a:rPr lang="pt-BR" b="1" dirty="0">
                <a:solidFill>
                  <a:prstClr val="black"/>
                </a:solidFill>
                <a:latin typeface="Swis721 BT" panose="020B0504020202020204" pitchFamily="34" charset="0"/>
              </a:rPr>
              <a:t>de Resultados 2016</a:t>
            </a:r>
            <a:r>
              <a:rPr lang="pt-BR" dirty="0">
                <a:solidFill>
                  <a:prstClr val="black"/>
                </a:solidFill>
                <a:latin typeface="Swis721 BT" panose="020B0504020202020204" pitchFamily="34" charset="0"/>
              </a:rPr>
              <a:t>)</a:t>
            </a:r>
          </a:p>
          <a:p>
            <a:pPr lvl="0" algn="just">
              <a:lnSpc>
                <a:spcPct val="150000"/>
              </a:lnSpc>
            </a:pPr>
            <a:r>
              <a:rPr lang="pt-BR" dirty="0" smtClean="0">
                <a:solidFill>
                  <a:prstClr val="black"/>
                </a:solidFill>
                <a:latin typeface="Swis721 BT" panose="020B0504020202020204" pitchFamily="34" charset="0"/>
              </a:rPr>
              <a:t>Infraestrutura </a:t>
            </a:r>
            <a:r>
              <a:rPr lang="pt-BR" dirty="0">
                <a:solidFill>
                  <a:prstClr val="black"/>
                </a:solidFill>
                <a:latin typeface="Swis721 BT" panose="020B0504020202020204" pitchFamily="34" charset="0"/>
              </a:rPr>
              <a:t>de Dados Espaciais do Distrito Federal - IDE/DF (</a:t>
            </a:r>
            <a:r>
              <a:rPr lang="pt-BR" b="1" dirty="0">
                <a:solidFill>
                  <a:prstClr val="black"/>
                </a:solidFill>
                <a:latin typeface="Swis721 BT" panose="020B0504020202020204" pitchFamily="34" charset="0"/>
              </a:rPr>
              <a:t>Acordo de Resultados 2016</a:t>
            </a:r>
            <a:r>
              <a:rPr lang="pt-BR" dirty="0">
                <a:solidFill>
                  <a:prstClr val="black"/>
                </a:solidFill>
                <a:latin typeface="Swis721 BT" panose="020B0504020202020204" pitchFamily="34" charset="0"/>
              </a:rPr>
              <a:t>)</a:t>
            </a:r>
          </a:p>
          <a:p>
            <a:pPr lvl="0" algn="just">
              <a:lnSpc>
                <a:spcPct val="150000"/>
              </a:lnSpc>
            </a:pPr>
            <a:r>
              <a:rPr lang="pt-BR" dirty="0">
                <a:solidFill>
                  <a:prstClr val="black"/>
                </a:solidFill>
                <a:latin typeface="Swis721 BT" panose="020B0504020202020204" pitchFamily="34" charset="0"/>
              </a:rPr>
              <a:t>Instalação dos Conselhos Locais de Planejamento nas 31 Regiões </a:t>
            </a:r>
            <a:r>
              <a:rPr lang="pt-BR" dirty="0" smtClean="0">
                <a:solidFill>
                  <a:prstClr val="black"/>
                </a:solidFill>
                <a:latin typeface="Swis721 BT" panose="020B0504020202020204" pitchFamily="34" charset="0"/>
              </a:rPr>
              <a:t>Administrativas</a:t>
            </a:r>
            <a:r>
              <a:rPr lang="pt-BR" dirty="0">
                <a:solidFill>
                  <a:prstClr val="black"/>
                </a:solidFill>
                <a:latin typeface="Swis721 BT" panose="020B0504020202020204" pitchFamily="34" charset="0"/>
              </a:rPr>
              <a:t> (</a:t>
            </a:r>
            <a:r>
              <a:rPr lang="pt-BR" b="1" dirty="0">
                <a:solidFill>
                  <a:prstClr val="black"/>
                </a:solidFill>
                <a:latin typeface="Swis721 BT" panose="020B0504020202020204" pitchFamily="34" charset="0"/>
              </a:rPr>
              <a:t>Acordo de Resultados 2016</a:t>
            </a:r>
            <a:r>
              <a:rPr lang="pt-BR" dirty="0" smtClean="0">
                <a:solidFill>
                  <a:prstClr val="black"/>
                </a:solidFill>
                <a:latin typeface="Swis721 BT" panose="020B0504020202020204" pitchFamily="34" charset="0"/>
              </a:rPr>
              <a:t>)</a:t>
            </a:r>
            <a:endParaRPr lang="pt-BR" dirty="0" smtClean="0">
              <a:latin typeface="Swis721 BT" panose="020B0504020202020204" pitchFamily="34" charset="0"/>
              <a:ea typeface="+mj-ea"/>
              <a:cs typeface="+mj-cs"/>
            </a:endParaRPr>
          </a:p>
          <a:p>
            <a:pPr algn="just">
              <a:lnSpc>
                <a:spcPct val="150000"/>
              </a:lnSpc>
            </a:pP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Parcelamento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Urbano Isolado</a:t>
            </a:r>
          </a:p>
          <a:p>
            <a:pPr algn="just">
              <a:lnSpc>
                <a:spcPct val="150000"/>
              </a:lnSpc>
            </a:pP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Registro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e Licenciamento de Empresas </a:t>
            </a: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– RLE</a:t>
            </a:r>
          </a:p>
          <a:p>
            <a:pPr lvl="0" algn="just">
              <a:lnSpc>
                <a:spcPct val="150000"/>
              </a:lnSpc>
            </a:pPr>
            <a:r>
              <a:rPr lang="pt-BR" dirty="0">
                <a:solidFill>
                  <a:prstClr val="black"/>
                </a:solidFill>
                <a:latin typeface="Swis721 BT" panose="020B0504020202020204" pitchFamily="34" charset="0"/>
              </a:rPr>
              <a:t>Regulamentação da Lei Complementar 766/2008, relativos à ocupação de áreas públicas contíguas às áreas dos Comércios Locais Sul do Plano Piloto - CLS (Puxadinhos</a:t>
            </a:r>
            <a:r>
              <a:rPr lang="pt-BR" dirty="0" smtClean="0">
                <a:solidFill>
                  <a:prstClr val="black"/>
                </a:solidFill>
                <a:latin typeface="Swis721 BT" panose="020B0504020202020204" pitchFamily="34" charset="0"/>
              </a:rPr>
              <a:t>)</a:t>
            </a:r>
            <a:endParaRPr lang="pt-BR" dirty="0">
              <a:solidFill>
                <a:prstClr val="black"/>
              </a:solidFill>
              <a:latin typeface="Swis721 BT" panose="020B0504020202020204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415731" y="1366043"/>
            <a:ext cx="11128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Decretos</a:t>
            </a:r>
            <a:endParaRPr lang="pt-BR" dirty="0">
              <a:latin typeface="Swis721 BT" panose="020B0504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922497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2016 					     instrumentos normativos</a:t>
            </a:r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4643068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53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" name="Retângulo 3"/>
          <p:cNvSpPr/>
          <p:nvPr/>
        </p:nvSpPr>
        <p:spPr>
          <a:xfrm>
            <a:off x="1415730" y="1814437"/>
            <a:ext cx="925226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pt-BR" dirty="0" smtClean="0">
                <a:solidFill>
                  <a:prstClr val="black"/>
                </a:solidFill>
                <a:latin typeface="Swis721 BT" panose="020B0504020202020204" pitchFamily="34" charset="0"/>
              </a:rPr>
              <a:t>Regularização </a:t>
            </a:r>
            <a:r>
              <a:rPr lang="pt-BR" dirty="0">
                <a:solidFill>
                  <a:prstClr val="black"/>
                </a:solidFill>
                <a:latin typeface="Swis721 BT" panose="020B0504020202020204" pitchFamily="34" charset="0"/>
              </a:rPr>
              <a:t>de ocupação de área pública dos Comércios Locais Norte </a:t>
            </a:r>
          </a:p>
          <a:p>
            <a:pPr algn="just">
              <a:lnSpc>
                <a:spcPct val="150000"/>
              </a:lnSpc>
            </a:pP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Regulamentação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da Lei Código de Obras e Edificações </a:t>
            </a: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- COE</a:t>
            </a:r>
          </a:p>
          <a:p>
            <a:pPr algn="just">
              <a:lnSpc>
                <a:spcPct val="150000"/>
              </a:lnSpc>
            </a:pP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Regulamentação da Lei do Polo Gerador de Viagens </a:t>
            </a: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- PGV</a:t>
            </a:r>
          </a:p>
          <a:p>
            <a:pPr algn="just">
              <a:lnSpc>
                <a:spcPct val="150000"/>
              </a:lnSpc>
            </a:pP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Regulamentação da Lei de </a:t>
            </a: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Regularização</a:t>
            </a:r>
            <a:endParaRPr lang="pt-BR" dirty="0">
              <a:latin typeface="Swis721 BT" panose="020B0504020202020204" pitchFamily="34" charset="0"/>
              <a:ea typeface="+mj-ea"/>
              <a:cs typeface="+mj-cs"/>
            </a:endParaRPr>
          </a:p>
          <a:p>
            <a:pPr algn="just">
              <a:lnSpc>
                <a:spcPct val="150000"/>
              </a:lnSpc>
            </a:pP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Gestão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Compartilhada de Lotes de Equipamentos </a:t>
            </a: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Públicos (EPC + EPU)</a:t>
            </a:r>
            <a:endParaRPr lang="pt-BR" dirty="0">
              <a:latin typeface="Swis721 BT" panose="020B0504020202020204" pitchFamily="34" charset="0"/>
              <a:ea typeface="+mj-ea"/>
              <a:cs typeface="+mj-cs"/>
            </a:endParaRPr>
          </a:p>
          <a:p>
            <a:pPr algn="just">
              <a:lnSpc>
                <a:spcPct val="150000"/>
              </a:lnSpc>
            </a:pP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Redefinição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Competências da Central de Aprovação de Projetos - CAP</a:t>
            </a:r>
          </a:p>
          <a:p>
            <a:pPr algn="just">
              <a:lnSpc>
                <a:spcPct val="150000"/>
              </a:lnSpc>
            </a:pP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Alteração do Decreto do COE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vigente (nº de vagas</a:t>
            </a: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)</a:t>
            </a:r>
          </a:p>
          <a:p>
            <a:pPr algn="just">
              <a:lnSpc>
                <a:spcPct val="150000"/>
              </a:lnSpc>
            </a:pP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Cessão de lotes na Vila </a:t>
            </a: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Planalto</a:t>
            </a:r>
            <a:endParaRPr lang="pt-BR" dirty="0">
              <a:latin typeface="Swis721 BT" panose="020B0504020202020204" pitchFamily="34" charset="0"/>
              <a:ea typeface="+mj-ea"/>
              <a:cs typeface="+mj-cs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415731" y="1366043"/>
            <a:ext cx="11128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Decretos</a:t>
            </a:r>
            <a:endParaRPr lang="pt-BR" dirty="0">
              <a:latin typeface="Swis721 BT" panose="020B0504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213780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2016 					     instrumentos normativos</a:t>
            </a:r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7876574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77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" name="Retângulo 3"/>
          <p:cNvSpPr/>
          <p:nvPr/>
        </p:nvSpPr>
        <p:spPr>
          <a:xfrm>
            <a:off x="1415730" y="1814437"/>
            <a:ext cx="954744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Portaria que trata de aprovação de projetos arquitetônicos atividade urbana em área </a:t>
            </a: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rural</a:t>
            </a:r>
          </a:p>
          <a:p>
            <a:pPr algn="just">
              <a:lnSpc>
                <a:spcPct val="150000"/>
              </a:lnSpc>
            </a:pP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Plano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Ocupação de Quiosques no SCIA</a:t>
            </a:r>
          </a:p>
          <a:p>
            <a:pPr algn="just">
              <a:lnSpc>
                <a:spcPct val="150000"/>
              </a:lnSpc>
            </a:pP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Comitê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CAP + Subsecretarias (resolução de dúvidas)</a:t>
            </a:r>
          </a:p>
          <a:p>
            <a:pPr algn="just">
              <a:lnSpc>
                <a:spcPct val="150000"/>
              </a:lnSpc>
            </a:pP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Instituição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Câmara Técnicas do CONPLAN (PPCUB, LUOS e Aprovação de Projetos)</a:t>
            </a:r>
          </a:p>
          <a:p>
            <a:pPr algn="just">
              <a:lnSpc>
                <a:spcPct val="150000"/>
              </a:lnSpc>
            </a:pP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6ª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Conferência Distrital das Cidades (Comissão Organizadora)</a:t>
            </a:r>
          </a:p>
          <a:p>
            <a:pPr algn="just">
              <a:lnSpc>
                <a:spcPct val="150000"/>
              </a:lnSpc>
            </a:pP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Alteração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da Nota Técnica nº 02 (Apresentação Projetos Urbanísticos)</a:t>
            </a:r>
          </a:p>
          <a:p>
            <a:pPr algn="just">
              <a:lnSpc>
                <a:spcPct val="150000"/>
              </a:lnSpc>
            </a:pPr>
            <a:endParaRPr lang="pt-BR" dirty="0" smtClean="0">
              <a:latin typeface="Swis721 BT" panose="020B0504020202020204" pitchFamily="34" charset="0"/>
              <a:ea typeface="+mj-ea"/>
              <a:cs typeface="+mj-cs"/>
            </a:endParaRPr>
          </a:p>
          <a:p>
            <a:pPr algn="just">
              <a:lnSpc>
                <a:spcPct val="150000"/>
              </a:lnSpc>
            </a:pPr>
            <a:endParaRPr lang="pt-BR" dirty="0">
              <a:latin typeface="Swis721 BT" panose="020B0504020202020204" pitchFamily="34" charset="0"/>
              <a:ea typeface="+mj-ea"/>
              <a:cs typeface="+mj-cs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415731" y="1366043"/>
            <a:ext cx="10933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Portarias</a:t>
            </a:r>
            <a:endParaRPr lang="pt-BR" dirty="0">
              <a:latin typeface="Swis721 BT" panose="020B0504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499924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2016 					     instrumentos normativos</a:t>
            </a:r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7876574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112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" name="Retângulo 3"/>
          <p:cNvSpPr/>
          <p:nvPr/>
        </p:nvSpPr>
        <p:spPr>
          <a:xfrm>
            <a:off x="1415730" y="1814437"/>
            <a:ext cx="954744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Portaria que trata de aprovação de projetos arquitetônicos atividade urbana em área </a:t>
            </a: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rural</a:t>
            </a:r>
          </a:p>
          <a:p>
            <a:pPr algn="just">
              <a:lnSpc>
                <a:spcPct val="150000"/>
              </a:lnSpc>
            </a:pP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Plano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Ocupação de Quiosques no SCIA</a:t>
            </a:r>
          </a:p>
          <a:p>
            <a:pPr algn="just">
              <a:lnSpc>
                <a:spcPct val="150000"/>
              </a:lnSpc>
            </a:pP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Comitê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CAP + Subsecretarias (resolução de dúvidas)</a:t>
            </a:r>
          </a:p>
          <a:p>
            <a:pPr algn="just">
              <a:lnSpc>
                <a:spcPct val="150000"/>
              </a:lnSpc>
            </a:pP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Instituição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Câmara Técnicas do CONPLAN (PPCUB, LUOS e Aprovação de Projetos)</a:t>
            </a:r>
          </a:p>
          <a:p>
            <a:pPr algn="just">
              <a:lnSpc>
                <a:spcPct val="150000"/>
              </a:lnSpc>
            </a:pP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6ª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Conferência Distrital das Cidades (Comissão Organizadora)</a:t>
            </a:r>
          </a:p>
          <a:p>
            <a:pPr algn="just">
              <a:lnSpc>
                <a:spcPct val="150000"/>
              </a:lnSpc>
            </a:pP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Alteração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da Nota Técnica nº 02 (Apresentação Projetos Urbanísticos)</a:t>
            </a:r>
          </a:p>
          <a:p>
            <a:pPr algn="just">
              <a:lnSpc>
                <a:spcPct val="150000"/>
              </a:lnSpc>
            </a:pPr>
            <a:endParaRPr lang="pt-BR" dirty="0" smtClean="0">
              <a:latin typeface="Swis721 BT" panose="020B0504020202020204" pitchFamily="34" charset="0"/>
              <a:ea typeface="+mj-ea"/>
              <a:cs typeface="+mj-cs"/>
            </a:endParaRPr>
          </a:p>
          <a:p>
            <a:pPr algn="just">
              <a:lnSpc>
                <a:spcPct val="150000"/>
              </a:lnSpc>
            </a:pPr>
            <a:endParaRPr lang="pt-BR" dirty="0">
              <a:latin typeface="Swis721 BT" panose="020B0504020202020204" pitchFamily="34" charset="0"/>
              <a:ea typeface="+mj-ea"/>
              <a:cs typeface="+mj-cs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415731" y="1366043"/>
            <a:ext cx="10933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Portarias</a:t>
            </a:r>
            <a:endParaRPr lang="pt-BR" dirty="0">
              <a:latin typeface="Swis721 BT" panose="020B0504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42105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2015 					          diretrizes urbanísticas</a:t>
            </a:r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/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36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23582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2015 					          diretrizes urbanísticas</a:t>
            </a:r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0036713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40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" name="Retângulo 3"/>
          <p:cNvSpPr/>
          <p:nvPr/>
        </p:nvSpPr>
        <p:spPr>
          <a:xfrm>
            <a:off x="1524000" y="1789905"/>
            <a:ext cx="9144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Setor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Habitacional Bernardo </a:t>
            </a:r>
            <a:r>
              <a:rPr lang="pt-BR" dirty="0" err="1">
                <a:latin typeface="Swis721 BT" panose="020B0504020202020204" pitchFamily="34" charset="0"/>
                <a:ea typeface="+mj-ea"/>
                <a:cs typeface="+mj-cs"/>
              </a:rPr>
              <a:t>Sayão</a:t>
            </a:r>
            <a:endParaRPr lang="pt-BR" dirty="0">
              <a:latin typeface="Swis721 BT" panose="020B0504020202020204" pitchFamily="34" charset="0"/>
              <a:ea typeface="+mj-ea"/>
              <a:cs typeface="+mj-cs"/>
            </a:endParaRPr>
          </a:p>
          <a:p>
            <a:pPr algn="just">
              <a:lnSpc>
                <a:spcPct val="150000"/>
              </a:lnSpc>
            </a:pP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Setor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Habitacional Vicente Pires</a:t>
            </a:r>
          </a:p>
          <a:p>
            <a:pPr algn="just">
              <a:lnSpc>
                <a:spcPct val="150000"/>
              </a:lnSpc>
            </a:pP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Setor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Habitacional </a:t>
            </a:r>
            <a:r>
              <a:rPr lang="pt-BR" dirty="0" err="1">
                <a:latin typeface="Swis721 BT" panose="020B0504020202020204" pitchFamily="34" charset="0"/>
                <a:ea typeface="+mj-ea"/>
                <a:cs typeface="+mj-cs"/>
              </a:rPr>
              <a:t>Arniqueiras</a:t>
            </a:r>
            <a:endParaRPr lang="pt-BR" dirty="0">
              <a:latin typeface="Swis721 BT" panose="020B0504020202020204" pitchFamily="34" charset="0"/>
              <a:ea typeface="+mj-ea"/>
              <a:cs typeface="+mj-cs"/>
            </a:endParaRPr>
          </a:p>
          <a:p>
            <a:pPr algn="just">
              <a:lnSpc>
                <a:spcPct val="150000"/>
              </a:lnSpc>
            </a:pP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Setor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Habitacional </a:t>
            </a:r>
            <a:r>
              <a:rPr lang="pt-BR" dirty="0" err="1">
                <a:latin typeface="Swis721 BT" panose="020B0504020202020204" pitchFamily="34" charset="0"/>
                <a:ea typeface="+mj-ea"/>
                <a:cs typeface="+mj-cs"/>
              </a:rPr>
              <a:t>Arapoanga</a:t>
            </a:r>
            <a:endParaRPr lang="pt-BR" dirty="0">
              <a:latin typeface="Swis721 BT" panose="020B0504020202020204" pitchFamily="34" charset="0"/>
              <a:ea typeface="+mj-ea"/>
              <a:cs typeface="+mj-cs"/>
            </a:endParaRPr>
          </a:p>
          <a:p>
            <a:pPr algn="just">
              <a:lnSpc>
                <a:spcPct val="150000"/>
              </a:lnSpc>
            </a:pPr>
            <a:endParaRPr lang="pt-BR" dirty="0" smtClean="0">
              <a:latin typeface="Swis721 BT" panose="020B0504020202020204" pitchFamily="34" charset="0"/>
              <a:ea typeface="+mj-ea"/>
              <a:cs typeface="+mj-cs"/>
            </a:endParaRPr>
          </a:p>
          <a:p>
            <a:pPr algn="just">
              <a:lnSpc>
                <a:spcPct val="150000"/>
              </a:lnSpc>
            </a:pP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+ 33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Diretrizes específicas para elaboração de projetos de parcelamento de solo de interesse particular, nas Regiões do São Bartolomeu e Sul/Sudeste, abrangendo a </a:t>
            </a: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DF -140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e o Setor Habitacional </a:t>
            </a:r>
            <a:r>
              <a:rPr lang="pt-BR" dirty="0" err="1">
                <a:latin typeface="Swis721 BT" panose="020B0504020202020204" pitchFamily="34" charset="0"/>
                <a:ea typeface="+mj-ea"/>
                <a:cs typeface="+mj-cs"/>
              </a:rPr>
              <a:t>Tororó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568753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2016					          diretrizes urbanísticas</a:t>
            </a:r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0036713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160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18848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smtClean="0">
                <a:latin typeface="Swis721 BT" panose="020B0504020202020204" pitchFamily="34" charset="0"/>
              </a:rPr>
              <a:t>AÇÕES 2016 </a:t>
            </a:r>
            <a:r>
              <a:rPr lang="pt-BR" dirty="0" smtClean="0">
                <a:latin typeface="Swis721 BT" panose="020B0504020202020204" pitchFamily="34" charset="0"/>
              </a:rPr>
              <a:t>					          diretrizes urbanísticas</a:t>
            </a:r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1947039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714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Retângulo 7"/>
          <p:cNvSpPr/>
          <p:nvPr/>
        </p:nvSpPr>
        <p:spPr>
          <a:xfrm>
            <a:off x="1415731" y="1366043"/>
            <a:ext cx="86176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Setor Habitacional do </a:t>
            </a: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Torto: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DIUR 01/2016  </a:t>
            </a: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(Portaria nº 23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de 13 de abril de </a:t>
            </a: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2016)</a:t>
            </a:r>
            <a:endParaRPr lang="pt-BR" dirty="0">
              <a:latin typeface="Swis721 BT" panose="020B0504020202020204" pitchFamily="34" charset="0"/>
              <a:ea typeface="+mj-ea"/>
              <a:cs typeface="+mj-cs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62510" y="1635063"/>
            <a:ext cx="6066980" cy="4278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6349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pt-BR" dirty="0" smtClean="0">
                <a:latin typeface="Swis721 BT" panose="020B0504020202020204" pitchFamily="34" charset="0"/>
              </a:rPr>
              <a:t>AÇÕES 2015/16</a:t>
            </a:r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2995772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05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/>
        </p:nvSpPr>
        <p:spPr>
          <a:xfrm>
            <a:off x="1524000" y="2410481"/>
            <a:ext cx="9144000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dirty="0">
                <a:latin typeface="Swis721 BT" panose="020B0504020202020204" pitchFamily="34" charset="0"/>
              </a:rPr>
              <a:t>A Secretaria de Estado de Gestão do Território e Habitação </a:t>
            </a:r>
            <a:r>
              <a:rPr lang="pt-BR" dirty="0" smtClean="0">
                <a:latin typeface="Swis721 BT" panose="020B0504020202020204" pitchFamily="34" charset="0"/>
              </a:rPr>
              <a:t>- </a:t>
            </a:r>
            <a:r>
              <a:rPr lang="pt-BR" dirty="0">
                <a:latin typeface="Swis721 BT" panose="020B0504020202020204" pitchFamily="34" charset="0"/>
              </a:rPr>
              <a:t>SEGETH, tem como missão precípua zelar </a:t>
            </a:r>
            <a:r>
              <a:rPr lang="pt-BR" dirty="0" smtClean="0">
                <a:latin typeface="Swis721 BT" panose="020B0504020202020204" pitchFamily="34" charset="0"/>
              </a:rPr>
              <a:t>pelo território do Distrito Federal, </a:t>
            </a:r>
            <a:r>
              <a:rPr lang="pt-BR" dirty="0">
                <a:latin typeface="Swis721 BT" panose="020B0504020202020204" pitchFamily="34" charset="0"/>
              </a:rPr>
              <a:t>promover a qualidade do espaço construído, preservar o Conjunto Urbanístico de Brasília, articular políticas de gestão territorial para a região metropolitana de Brasília, prover habitação de interesse </a:t>
            </a:r>
            <a:r>
              <a:rPr lang="pt-BR" dirty="0" smtClean="0">
                <a:latin typeface="Swis721 BT" panose="020B0504020202020204" pitchFamily="34" charset="0"/>
              </a:rPr>
              <a:t>social e coordenar o crescimento urbano, </a:t>
            </a:r>
            <a:r>
              <a:rPr lang="pt-BR" dirty="0">
                <a:latin typeface="Swis721 BT" panose="020B0504020202020204" pitchFamily="34" charset="0"/>
              </a:rPr>
              <a:t>de modo a se alcançar uma urbe socialmente justa </a:t>
            </a:r>
            <a:r>
              <a:rPr lang="pt-BR" dirty="0" smtClean="0">
                <a:latin typeface="Swis721 BT" panose="020B0504020202020204" pitchFamily="34" charset="0"/>
              </a:rPr>
              <a:t>e um </a:t>
            </a:r>
            <a:r>
              <a:rPr lang="pt-BR" dirty="0">
                <a:latin typeface="Swis721 BT" panose="020B0504020202020204" pitchFamily="34" charset="0"/>
              </a:rPr>
              <a:t>meio-ambiente </a:t>
            </a:r>
            <a:r>
              <a:rPr lang="pt-BR" dirty="0" smtClean="0">
                <a:latin typeface="Swis721 BT" panose="020B0504020202020204" pitchFamily="34" charset="0"/>
              </a:rPr>
              <a:t>ecologicamente equilibrado</a:t>
            </a:r>
            <a:r>
              <a:rPr lang="pt-BR" dirty="0">
                <a:latin typeface="Swis721 BT" panose="020B05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1524000" y="1432407"/>
            <a:ext cx="1256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latin typeface="Swis721 BT" panose="020B0504020202020204" pitchFamily="34" charset="0"/>
              </a:rPr>
              <a:t>MISSÃO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809973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smtClean="0">
                <a:latin typeface="Swis721 BT" panose="020B0504020202020204" pitchFamily="34" charset="0"/>
              </a:rPr>
              <a:t>AÇÕES 2016 </a:t>
            </a:r>
            <a:r>
              <a:rPr lang="pt-BR" dirty="0" smtClean="0">
                <a:latin typeface="Swis721 BT" panose="020B0504020202020204" pitchFamily="34" charset="0"/>
              </a:rPr>
              <a:t>					          diretrizes urbanísticas</a:t>
            </a:r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1947039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807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Retângulo 7"/>
          <p:cNvSpPr/>
          <p:nvPr/>
        </p:nvSpPr>
        <p:spPr>
          <a:xfrm>
            <a:off x="1415731" y="1366043"/>
            <a:ext cx="92734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Setor habitacional </a:t>
            </a:r>
            <a:r>
              <a:rPr lang="pt-BR" dirty="0" err="1" smtClean="0">
                <a:latin typeface="Swis721 BT" panose="020B0504020202020204" pitchFamily="34" charset="0"/>
                <a:ea typeface="+mj-ea"/>
                <a:cs typeface="+mj-cs"/>
              </a:rPr>
              <a:t>Arniqueira</a:t>
            </a: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: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DIUR 03/2015 </a:t>
            </a: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(Portaria nº 09, de 10 de fevereiro de 2016)</a:t>
            </a:r>
            <a:endParaRPr lang="pt-BR" dirty="0">
              <a:latin typeface="Swis721 BT" panose="020B0504020202020204" pitchFamily="34" charset="0"/>
              <a:ea typeface="+mj-ea"/>
              <a:cs typeface="+mj-cs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59272" y="1737561"/>
            <a:ext cx="5986354" cy="4207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3171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smtClean="0">
                <a:latin typeface="Swis721 BT" panose="020B0504020202020204" pitchFamily="34" charset="0"/>
              </a:rPr>
              <a:t>AÇÕES 2016 </a:t>
            </a:r>
            <a:r>
              <a:rPr lang="pt-BR" dirty="0" smtClean="0">
                <a:latin typeface="Swis721 BT" panose="020B0504020202020204" pitchFamily="34" charset="0"/>
              </a:rPr>
              <a:t>					          diretrizes urbanísticas</a:t>
            </a:r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1947039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831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Retângulo 7"/>
          <p:cNvSpPr/>
          <p:nvPr/>
        </p:nvSpPr>
        <p:spPr>
          <a:xfrm>
            <a:off x="1415731" y="1366043"/>
            <a:ext cx="71994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Expansão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do Setor Habitacional </a:t>
            </a: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Mangueiral: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DIUR </a:t>
            </a: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03/2014 (Aditivo)</a:t>
            </a:r>
            <a:endParaRPr lang="pt-BR" dirty="0">
              <a:latin typeface="Swis721 BT" panose="020B0504020202020204" pitchFamily="34" charset="0"/>
              <a:ea typeface="+mj-ea"/>
              <a:cs typeface="+mj-cs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0333" y="1651609"/>
            <a:ext cx="6251334" cy="4285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028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2015 					                                projetos</a:t>
            </a:r>
          </a:p>
          <a:p>
            <a:pPr algn="just"/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2995772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35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54560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2015 					                                projetos</a:t>
            </a:r>
          </a:p>
          <a:p>
            <a:pPr algn="just"/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2995772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184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Retângulo 9"/>
          <p:cNvSpPr/>
          <p:nvPr/>
        </p:nvSpPr>
        <p:spPr>
          <a:xfrm>
            <a:off x="1524000" y="2069594"/>
            <a:ext cx="8938216" cy="3170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buAutoNum type="romanUcPeriod"/>
            </a:pPr>
            <a:r>
              <a:rPr lang="pt-BR" sz="2000" dirty="0" smtClean="0">
                <a:latin typeface="Swis721 BT" panose="020B0504020202020204" pitchFamily="34" charset="0"/>
              </a:rPr>
              <a:t>Acessibilidade </a:t>
            </a:r>
            <a:r>
              <a:rPr lang="pt-BR" sz="2000" dirty="0">
                <a:latin typeface="Swis721 BT" panose="020B0504020202020204" pitchFamily="34" charset="0"/>
              </a:rPr>
              <a:t>para o Eixo Monumental: Paisagismo, </a:t>
            </a:r>
            <a:r>
              <a:rPr lang="pt-BR" sz="2000" dirty="0" smtClean="0">
                <a:latin typeface="Swis721 BT" panose="020B0504020202020204" pitchFamily="34" charset="0"/>
              </a:rPr>
              <a:t>calçadas, ciclovia </a:t>
            </a:r>
          </a:p>
          <a:p>
            <a:r>
              <a:rPr lang="pt-BR" sz="2000" dirty="0" smtClean="0">
                <a:latin typeface="Swis721 BT" panose="020B0504020202020204" pitchFamily="34" charset="0"/>
              </a:rPr>
              <a:t>e paradas</a:t>
            </a:r>
            <a:endParaRPr lang="pt-BR" sz="2000" dirty="0">
              <a:latin typeface="Swis721 BT" panose="020B0504020202020204" pitchFamily="34" charset="0"/>
            </a:endParaRPr>
          </a:p>
          <a:p>
            <a:endParaRPr lang="pt-BR" sz="2000" dirty="0">
              <a:latin typeface="Swis721 BT" panose="020B0504020202020204" pitchFamily="34" charset="0"/>
            </a:endParaRPr>
          </a:p>
          <a:p>
            <a:r>
              <a:rPr lang="pt-BR" sz="2000" dirty="0">
                <a:latin typeface="Swis721 BT" panose="020B0504020202020204" pitchFamily="34" charset="0"/>
              </a:rPr>
              <a:t>II. </a:t>
            </a:r>
            <a:r>
              <a:rPr lang="pt-BR" sz="2000" dirty="0" smtClean="0">
                <a:latin typeface="Swis721 BT" panose="020B0504020202020204" pitchFamily="34" charset="0"/>
              </a:rPr>
              <a:t>Plano de Obras</a:t>
            </a:r>
            <a:r>
              <a:rPr lang="pt-BR" sz="2000" dirty="0">
                <a:latin typeface="Swis721 BT" panose="020B0504020202020204" pitchFamily="34" charset="0"/>
              </a:rPr>
              <a:t>: Requalificação de três pontos do Projeto Orla</a:t>
            </a:r>
          </a:p>
          <a:p>
            <a:endParaRPr lang="pt-BR" sz="2000" dirty="0">
              <a:latin typeface="Swis721 BT" panose="020B0504020202020204" pitchFamily="34" charset="0"/>
            </a:endParaRPr>
          </a:p>
          <a:p>
            <a:r>
              <a:rPr lang="pt-BR" sz="2000" dirty="0">
                <a:latin typeface="Swis721 BT" panose="020B0504020202020204" pitchFamily="34" charset="0"/>
              </a:rPr>
              <a:t>III. </a:t>
            </a:r>
            <a:r>
              <a:rPr lang="pt-BR" sz="2000" dirty="0" smtClean="0">
                <a:latin typeface="Swis721 BT" panose="020B0504020202020204" pitchFamily="34" charset="0"/>
              </a:rPr>
              <a:t>Mobilidade Ativa: Águas Claras (</a:t>
            </a:r>
            <a:r>
              <a:rPr lang="pt-BR" sz="2000" dirty="0" err="1" smtClean="0">
                <a:latin typeface="Swis721 BT" panose="020B0504020202020204" pitchFamily="34" charset="0"/>
              </a:rPr>
              <a:t>Ciclofaixa</a:t>
            </a:r>
            <a:r>
              <a:rPr lang="pt-BR" sz="2000" dirty="0" smtClean="0">
                <a:latin typeface="Swis721 BT" panose="020B0504020202020204" pitchFamily="34" charset="0"/>
              </a:rPr>
              <a:t>)</a:t>
            </a:r>
          </a:p>
          <a:p>
            <a:endParaRPr lang="pt-BR" sz="2000" dirty="0">
              <a:latin typeface="Swis721 BT" panose="020B0504020202020204" pitchFamily="34" charset="0"/>
            </a:endParaRPr>
          </a:p>
          <a:p>
            <a:r>
              <a:rPr lang="pt-BR" sz="2000" dirty="0" smtClean="0">
                <a:latin typeface="Swis721 BT" panose="020B0504020202020204" pitchFamily="34" charset="0"/>
              </a:rPr>
              <a:t>IV</a:t>
            </a:r>
            <a:r>
              <a:rPr lang="pt-BR" sz="2000" dirty="0">
                <a:latin typeface="Swis721 BT" panose="020B0504020202020204" pitchFamily="34" charset="0"/>
              </a:rPr>
              <a:t>. </a:t>
            </a:r>
            <a:r>
              <a:rPr lang="pt-BR" sz="2000" dirty="0" smtClean="0">
                <a:latin typeface="Swis721 BT" panose="020B0504020202020204" pitchFamily="34" charset="0"/>
              </a:rPr>
              <a:t>Binário </a:t>
            </a:r>
            <a:r>
              <a:rPr lang="pt-BR" sz="2000" dirty="0" err="1" smtClean="0">
                <a:latin typeface="Swis721 BT" panose="020B0504020202020204" pitchFamily="34" charset="0"/>
              </a:rPr>
              <a:t>Samdu</a:t>
            </a:r>
            <a:r>
              <a:rPr lang="pt-BR" sz="2000" dirty="0" smtClean="0">
                <a:latin typeface="Swis721 BT" panose="020B0504020202020204" pitchFamily="34" charset="0"/>
              </a:rPr>
              <a:t>: Comercial Norte - Taguatinga</a:t>
            </a:r>
          </a:p>
          <a:p>
            <a:endParaRPr lang="pt-BR" sz="2000" dirty="0">
              <a:latin typeface="Swis721 BT" panose="020B0504020202020204" pitchFamily="34" charset="0"/>
            </a:endParaRPr>
          </a:p>
          <a:p>
            <a:r>
              <a:rPr lang="pt-BR" sz="2000" dirty="0" smtClean="0">
                <a:latin typeface="Swis721 BT" panose="020B0504020202020204" pitchFamily="34" charset="0"/>
              </a:rPr>
              <a:t>V. Setor de Embaixadas Norte - SEN</a:t>
            </a:r>
            <a:endParaRPr lang="pt-BR" sz="2000" dirty="0">
              <a:latin typeface="Swis721 BT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98998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2015 						                    </a:t>
            </a:r>
            <a:r>
              <a:rPr lang="pt-BR" dirty="0">
                <a:latin typeface="Swis721 BT" panose="020B0504020202020204" pitchFamily="34" charset="0"/>
              </a:rPr>
              <a:t>projetos</a:t>
            </a:r>
          </a:p>
          <a:p>
            <a:pPr algn="just"/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2995772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02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Retângulo 7"/>
          <p:cNvSpPr/>
          <p:nvPr/>
        </p:nvSpPr>
        <p:spPr>
          <a:xfrm>
            <a:off x="1434203" y="1366043"/>
            <a:ext cx="72923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Acessibilidade </a:t>
            </a: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no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Eixo </a:t>
            </a: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Monumental: Rodoferroviária -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Praça do Buriti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1798873"/>
            <a:ext cx="9176750" cy="3829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9854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2015 						                    </a:t>
            </a:r>
            <a:r>
              <a:rPr lang="pt-BR" dirty="0">
                <a:latin typeface="Swis721 BT" panose="020B0504020202020204" pitchFamily="34" charset="0"/>
              </a:rPr>
              <a:t>projetos</a:t>
            </a:r>
          </a:p>
          <a:p>
            <a:pPr algn="just"/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2995772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26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Retângulo 7"/>
          <p:cNvSpPr/>
          <p:nvPr/>
        </p:nvSpPr>
        <p:spPr>
          <a:xfrm>
            <a:off x="1434203" y="1366043"/>
            <a:ext cx="72923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Acessibilidade </a:t>
            </a: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no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Eixo </a:t>
            </a: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Monumental: Rodoferroviária -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Praça do Buriti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1798873"/>
            <a:ext cx="9176750" cy="3829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9793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2015 						                    </a:t>
            </a:r>
            <a:r>
              <a:rPr lang="pt-BR" dirty="0">
                <a:latin typeface="Swis721 BT" panose="020B0504020202020204" pitchFamily="34" charset="0"/>
              </a:rPr>
              <a:t>projetos</a:t>
            </a:r>
          </a:p>
          <a:p>
            <a:pPr algn="just"/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2995772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15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Retângulo 7"/>
          <p:cNvSpPr/>
          <p:nvPr/>
        </p:nvSpPr>
        <p:spPr>
          <a:xfrm>
            <a:off x="1434203" y="1366043"/>
            <a:ext cx="76113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Acessibilidade </a:t>
            </a: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no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Eixo </a:t>
            </a: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Monumental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: Setor de Divulgação Cultural </a:t>
            </a: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- SDC</a:t>
            </a:r>
            <a:endParaRPr lang="pt-BR" dirty="0">
              <a:latin typeface="Swis721 BT" panose="020B0504020202020204" pitchFamily="34" charset="0"/>
              <a:ea typeface="+mj-ea"/>
              <a:cs typeface="+mj-cs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81863" y="1798873"/>
            <a:ext cx="5844721" cy="406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4561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2015 						                    </a:t>
            </a:r>
            <a:r>
              <a:rPr lang="pt-BR" dirty="0">
                <a:latin typeface="Swis721 BT" panose="020B0504020202020204" pitchFamily="34" charset="0"/>
              </a:rPr>
              <a:t>projetos</a:t>
            </a:r>
          </a:p>
          <a:p>
            <a:pPr algn="just"/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2995772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40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Retângulo 7"/>
          <p:cNvSpPr/>
          <p:nvPr/>
        </p:nvSpPr>
        <p:spPr>
          <a:xfrm>
            <a:off x="1434203" y="1366043"/>
            <a:ext cx="67136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Acessibilidade </a:t>
            </a: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no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Eixo </a:t>
            </a: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Monumental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: Esplanada dos Ministérios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12060" y="1798873"/>
            <a:ext cx="6767879" cy="408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3813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2015 						                    </a:t>
            </a:r>
            <a:r>
              <a:rPr lang="pt-BR" dirty="0">
                <a:latin typeface="Swis721 BT" panose="020B0504020202020204" pitchFamily="34" charset="0"/>
              </a:rPr>
              <a:t>projetos</a:t>
            </a:r>
          </a:p>
          <a:p>
            <a:pPr algn="just"/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2995772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63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Retângulo 7"/>
          <p:cNvSpPr/>
          <p:nvPr/>
        </p:nvSpPr>
        <p:spPr>
          <a:xfrm>
            <a:off x="1434203" y="1366043"/>
            <a:ext cx="82092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Acessibilidade </a:t>
            </a: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no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Eixo </a:t>
            </a: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Monumental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: Simulação baias de ônibus </a:t>
            </a: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na Esplanada</a:t>
            </a:r>
            <a:endParaRPr lang="pt-BR" dirty="0">
              <a:latin typeface="Swis721 BT" panose="020B0504020202020204" pitchFamily="34" charset="0"/>
              <a:ea typeface="+mj-ea"/>
              <a:cs typeface="+mj-cs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5"/>
          <a:srcRect r="9720"/>
          <a:stretch/>
        </p:blipFill>
        <p:spPr>
          <a:xfrm>
            <a:off x="1524000" y="1853404"/>
            <a:ext cx="4461164" cy="2313718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69891" y="3577170"/>
            <a:ext cx="4498109" cy="233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5063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2015 						                    </a:t>
            </a:r>
            <a:r>
              <a:rPr lang="pt-BR" dirty="0">
                <a:latin typeface="Swis721 BT" panose="020B0504020202020204" pitchFamily="34" charset="0"/>
              </a:rPr>
              <a:t>projetos</a:t>
            </a:r>
          </a:p>
          <a:p>
            <a:pPr algn="just"/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2995772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6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Retângulo 7"/>
          <p:cNvSpPr/>
          <p:nvPr/>
        </p:nvSpPr>
        <p:spPr>
          <a:xfrm>
            <a:off x="1434203" y="1366043"/>
            <a:ext cx="101697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Acessibilidade </a:t>
            </a: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no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Eixo </a:t>
            </a: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Monumental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: Simulação da baia de ônibus com renque de </a:t>
            </a: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ipês-amarelos</a:t>
            </a:r>
            <a:endParaRPr lang="pt-BR" dirty="0">
              <a:latin typeface="Swis721 BT" panose="020B0504020202020204" pitchFamily="34" charset="0"/>
              <a:ea typeface="+mj-ea"/>
              <a:cs typeface="+mj-cs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5"/>
          <a:srcRect l="11756"/>
          <a:stretch/>
        </p:blipFill>
        <p:spPr>
          <a:xfrm>
            <a:off x="1524000" y="1778108"/>
            <a:ext cx="4627418" cy="2834213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87290" y="3169229"/>
            <a:ext cx="4480710" cy="2744357"/>
          </a:xfrm>
          <a:prstGeom prst="rect">
            <a:avLst/>
          </a:prstGeom>
        </p:spPr>
      </p:pic>
      <p:sp>
        <p:nvSpPr>
          <p:cNvPr id="12" name="Retângulo 11"/>
          <p:cNvSpPr/>
          <p:nvPr/>
        </p:nvSpPr>
        <p:spPr>
          <a:xfrm>
            <a:off x="1434203" y="4612321"/>
            <a:ext cx="7457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>
                <a:latin typeface="Swis721 BT" panose="020B0504020202020204" pitchFamily="34" charset="0"/>
              </a:rPr>
              <a:t>antes</a:t>
            </a:r>
            <a:endParaRPr lang="pt-BR" dirty="0"/>
          </a:p>
        </p:txBody>
      </p:sp>
      <p:sp>
        <p:nvSpPr>
          <p:cNvPr id="13" name="Retângulo 12"/>
          <p:cNvSpPr/>
          <p:nvPr/>
        </p:nvSpPr>
        <p:spPr>
          <a:xfrm>
            <a:off x="9844662" y="2804516"/>
            <a:ext cx="8867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>
                <a:latin typeface="Swis721 BT" panose="020B0504020202020204" pitchFamily="34" charset="0"/>
              </a:rPr>
              <a:t>depois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51218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2015 		                                        planejamento estratégico</a:t>
            </a:r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2995772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8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8" name="Grupo 10"/>
          <p:cNvGrpSpPr>
            <a:grpSpLocks/>
          </p:cNvGrpSpPr>
          <p:nvPr/>
        </p:nvGrpSpPr>
        <p:grpSpPr bwMode="auto">
          <a:xfrm>
            <a:off x="2163617" y="1455154"/>
            <a:ext cx="8153401" cy="4458431"/>
            <a:chOff x="76424" y="908720"/>
            <a:chExt cx="9036496" cy="4954588"/>
          </a:xfrm>
        </p:grpSpPr>
        <p:pic>
          <p:nvPicPr>
            <p:cNvPr id="9" name="Imagem 1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24" y="908720"/>
              <a:ext cx="9036496" cy="40652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CaixaDeTexto 12"/>
            <p:cNvSpPr txBox="1">
              <a:spLocks noChangeArrowheads="1"/>
            </p:cNvSpPr>
            <p:nvPr/>
          </p:nvSpPr>
          <p:spPr bwMode="auto">
            <a:xfrm>
              <a:off x="76424" y="2996954"/>
              <a:ext cx="2880001" cy="208963"/>
            </a:xfrm>
            <a:prstGeom prst="rect">
              <a:avLst/>
            </a:prstGeom>
            <a:noFill/>
            <a:ln w="38100">
              <a:solidFill>
                <a:srgbClr val="FF33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pt-BR" altLang="pt-BR" sz="2000">
                <a:latin typeface="Swis721 BT" panose="020B0504020202020204" pitchFamily="34" charset="0"/>
              </a:endParaRPr>
            </a:p>
          </p:txBody>
        </p:sp>
        <p:sp>
          <p:nvSpPr>
            <p:cNvPr id="11" name="CaixaDeTexto 13"/>
            <p:cNvSpPr txBox="1">
              <a:spLocks noChangeArrowheads="1"/>
            </p:cNvSpPr>
            <p:nvPr/>
          </p:nvSpPr>
          <p:spPr bwMode="auto">
            <a:xfrm>
              <a:off x="6588224" y="3190416"/>
              <a:ext cx="2160239" cy="626890"/>
            </a:xfrm>
            <a:prstGeom prst="rect">
              <a:avLst/>
            </a:prstGeom>
            <a:noFill/>
            <a:ln w="38100">
              <a:solidFill>
                <a:srgbClr val="FF33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pt-BR" altLang="pt-BR" sz="2000">
                <a:latin typeface="Swis721 BT" panose="020B0504020202020204" pitchFamily="34" charset="0"/>
              </a:endParaRPr>
            </a:p>
          </p:txBody>
        </p:sp>
        <p:sp>
          <p:nvSpPr>
            <p:cNvPr id="12" name="CaixaDeTexto 14"/>
            <p:cNvSpPr txBox="1">
              <a:spLocks noChangeArrowheads="1"/>
            </p:cNvSpPr>
            <p:nvPr/>
          </p:nvSpPr>
          <p:spPr bwMode="auto">
            <a:xfrm>
              <a:off x="99016" y="5041518"/>
              <a:ext cx="8931051" cy="821790"/>
            </a:xfrm>
            <a:prstGeom prst="rect">
              <a:avLst/>
            </a:prstGeom>
            <a:noFill/>
            <a:ln w="38100">
              <a:solidFill>
                <a:srgbClr val="FF33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r>
                <a:rPr lang="pt-BR" altLang="pt-BR" sz="2000" b="1" dirty="0">
                  <a:latin typeface="Swis721 BT" panose="020B0504020202020204" pitchFamily="34" charset="0"/>
                </a:rPr>
                <a:t>Promover o planejamento, ordenamento e regularização territorial de forma integrada e sustentável.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129105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2015 						                    </a:t>
            </a:r>
            <a:r>
              <a:rPr lang="pt-BR" dirty="0">
                <a:latin typeface="Swis721 BT" panose="020B0504020202020204" pitchFamily="34" charset="0"/>
              </a:rPr>
              <a:t>projetos</a:t>
            </a:r>
          </a:p>
          <a:p>
            <a:pPr algn="just"/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2995772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40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Retângulo 9"/>
          <p:cNvSpPr/>
          <p:nvPr/>
        </p:nvSpPr>
        <p:spPr>
          <a:xfrm>
            <a:off x="1434203" y="1366043"/>
            <a:ext cx="66287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Plano </a:t>
            </a: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de Obras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- Requalificação de três pontos do Projeto Orla</a:t>
            </a:r>
          </a:p>
        </p:txBody>
      </p:sp>
      <p:sp>
        <p:nvSpPr>
          <p:cNvPr id="4" name="Retângulo 3"/>
          <p:cNvSpPr/>
          <p:nvPr/>
        </p:nvSpPr>
        <p:spPr>
          <a:xfrm>
            <a:off x="7669135" y="2646430"/>
            <a:ext cx="274319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Ações </a:t>
            </a: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coordenadas: </a:t>
            </a:r>
            <a:endParaRPr lang="pt-BR" dirty="0">
              <a:latin typeface="Swis721 BT" panose="020B0504020202020204" pitchFamily="34" charset="0"/>
              <a:ea typeface="+mj-ea"/>
              <a:cs typeface="+mj-cs"/>
            </a:endParaRPr>
          </a:p>
          <a:p>
            <a:pPr>
              <a:lnSpc>
                <a:spcPct val="150000"/>
              </a:lnSpc>
            </a:pP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SETUR</a:t>
            </a:r>
          </a:p>
          <a:p>
            <a:pPr>
              <a:lnSpc>
                <a:spcPct val="150000"/>
              </a:lnSpc>
            </a:pP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SINESP</a:t>
            </a:r>
          </a:p>
          <a:p>
            <a:pPr>
              <a:lnSpc>
                <a:spcPct val="150000"/>
              </a:lnSpc>
            </a:pPr>
            <a:r>
              <a:rPr lang="pt-BR" b="1" dirty="0">
                <a:latin typeface="Swis721 BT" panose="020B0504020202020204" pitchFamily="34" charset="0"/>
                <a:ea typeface="+mj-ea"/>
                <a:cs typeface="+mj-cs"/>
              </a:rPr>
              <a:t>SEGETH</a:t>
            </a:r>
          </a:p>
          <a:p>
            <a:pPr>
              <a:lnSpc>
                <a:spcPct val="150000"/>
              </a:lnSpc>
            </a:pP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TERRACAP </a:t>
            </a:r>
          </a:p>
          <a:p>
            <a:pPr>
              <a:lnSpc>
                <a:spcPct val="150000"/>
              </a:lnSpc>
            </a:pP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NOVACAP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1853404"/>
            <a:ext cx="5859038" cy="3896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206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2015 						                    </a:t>
            </a:r>
            <a:r>
              <a:rPr lang="pt-BR" dirty="0">
                <a:latin typeface="Swis721 BT" panose="020B0504020202020204" pitchFamily="34" charset="0"/>
              </a:rPr>
              <a:t>projetos</a:t>
            </a:r>
          </a:p>
          <a:p>
            <a:pPr algn="just"/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2995772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63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4" name="Imagem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2164885"/>
            <a:ext cx="9159160" cy="3575149"/>
          </a:xfrm>
          <a:prstGeom prst="rect">
            <a:avLst/>
          </a:prstGeom>
        </p:spPr>
      </p:pic>
      <p:sp>
        <p:nvSpPr>
          <p:cNvPr id="10" name="Retângulo 9"/>
          <p:cNvSpPr/>
          <p:nvPr/>
        </p:nvSpPr>
        <p:spPr>
          <a:xfrm>
            <a:off x="1434203" y="1366043"/>
            <a:ext cx="5216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Plano de Obras - Projeto </a:t>
            </a: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Piscinão do Lago Norte</a:t>
            </a:r>
            <a:endParaRPr lang="pt-BR" dirty="0">
              <a:latin typeface="Swis721 BT" panose="020B0504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030747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2015 						                    projetos</a:t>
            </a:r>
            <a:endParaRPr lang="pt-BR" dirty="0">
              <a:latin typeface="Swis721 BT" panose="020B0504020202020204" pitchFamily="34" charset="0"/>
            </a:endParaRPr>
          </a:p>
          <a:p>
            <a:pPr algn="just"/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2995772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47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8" name="Imagem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5436" y="2164885"/>
            <a:ext cx="9112564" cy="3589370"/>
          </a:xfrm>
          <a:prstGeom prst="rect">
            <a:avLst/>
          </a:prstGeom>
        </p:spPr>
      </p:pic>
      <p:sp>
        <p:nvSpPr>
          <p:cNvPr id="10" name="Retângulo 9"/>
          <p:cNvSpPr/>
          <p:nvPr/>
        </p:nvSpPr>
        <p:spPr>
          <a:xfrm>
            <a:off x="1434203" y="1366043"/>
            <a:ext cx="5216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Plano </a:t>
            </a: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de Obras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- Projeto </a:t>
            </a: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Piscinão do Lago Norte</a:t>
            </a:r>
            <a:endParaRPr lang="pt-BR" dirty="0">
              <a:latin typeface="Swis721 BT" panose="020B0504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733542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2015 						                    projetos</a:t>
            </a:r>
            <a:endParaRPr lang="pt-BR" dirty="0">
              <a:latin typeface="Swis721 BT" panose="020B0504020202020204" pitchFamily="34" charset="0"/>
            </a:endParaRPr>
          </a:p>
          <a:p>
            <a:pPr algn="just"/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2995772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93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Retângulo 8"/>
          <p:cNvSpPr/>
          <p:nvPr/>
        </p:nvSpPr>
        <p:spPr>
          <a:xfrm>
            <a:off x="1415731" y="1366043"/>
            <a:ext cx="52066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Plano </a:t>
            </a: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de Obras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- Calçadão da Ponte das Garças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1745724"/>
            <a:ext cx="9144000" cy="416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49302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2015 						                    projetos</a:t>
            </a:r>
            <a:endParaRPr lang="pt-BR" dirty="0">
              <a:latin typeface="Swis721 BT" panose="020B0504020202020204" pitchFamily="34" charset="0"/>
            </a:endParaRPr>
          </a:p>
          <a:p>
            <a:pPr algn="just"/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2995772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17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Retângulo 8"/>
          <p:cNvSpPr/>
          <p:nvPr/>
        </p:nvSpPr>
        <p:spPr>
          <a:xfrm>
            <a:off x="1415731" y="1366043"/>
            <a:ext cx="37417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Plano </a:t>
            </a: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de Obras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- Concha Acústica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00530" y="1798873"/>
            <a:ext cx="7217186" cy="4114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0332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2015 						                    projetos</a:t>
            </a:r>
            <a:endParaRPr lang="pt-BR" dirty="0">
              <a:latin typeface="Swis721 BT" panose="020B0504020202020204" pitchFamily="34" charset="0"/>
            </a:endParaRPr>
          </a:p>
          <a:p>
            <a:pPr algn="just"/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0213263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7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Retângulo 8"/>
          <p:cNvSpPr/>
          <p:nvPr/>
        </p:nvSpPr>
        <p:spPr>
          <a:xfrm>
            <a:off x="1415731" y="1366043"/>
            <a:ext cx="19623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Mobilidade </a:t>
            </a: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Ativa</a:t>
            </a:r>
            <a:endParaRPr lang="pt-BR" dirty="0">
              <a:latin typeface="Swis721 BT" panose="020B0504020202020204" pitchFamily="34" charset="0"/>
              <a:ea typeface="+mj-ea"/>
              <a:cs typeface="+mj-cs"/>
            </a:endParaRPr>
          </a:p>
        </p:txBody>
      </p:sp>
      <p:pic>
        <p:nvPicPr>
          <p:cNvPr id="10" name="Imagem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4" t="1813" r="3474" b="2882"/>
          <a:stretch>
            <a:fillRect/>
          </a:stretch>
        </p:blipFill>
        <p:spPr bwMode="auto">
          <a:xfrm>
            <a:off x="3468304" y="1812377"/>
            <a:ext cx="5781575" cy="4084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81737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2015 						                    projetos</a:t>
            </a:r>
            <a:endParaRPr lang="pt-BR" dirty="0">
              <a:latin typeface="Swis721 BT" panose="020B0504020202020204" pitchFamily="34" charset="0"/>
            </a:endParaRPr>
          </a:p>
          <a:p>
            <a:pPr algn="just"/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1790928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41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Retângulo 8"/>
          <p:cNvSpPr/>
          <p:nvPr/>
        </p:nvSpPr>
        <p:spPr>
          <a:xfrm>
            <a:off x="1415731" y="1366043"/>
            <a:ext cx="18934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Mobilidade </a:t>
            </a: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Ativa</a:t>
            </a:r>
            <a:endParaRPr lang="pt-BR" dirty="0">
              <a:latin typeface="Swis721 BT" panose="020B0504020202020204" pitchFamily="34" charset="0"/>
              <a:ea typeface="+mj-ea"/>
              <a:cs typeface="+mj-cs"/>
            </a:endParaRPr>
          </a:p>
        </p:txBody>
      </p:sp>
      <p:pic>
        <p:nvPicPr>
          <p:cNvPr id="11" name="Imagem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00" y="1735375"/>
            <a:ext cx="5906001" cy="4111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78236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2015 						                    projetos</a:t>
            </a:r>
            <a:endParaRPr lang="pt-BR" dirty="0">
              <a:latin typeface="Swis721 BT" panose="020B0504020202020204" pitchFamily="34" charset="0"/>
            </a:endParaRPr>
          </a:p>
          <a:p>
            <a:pPr algn="just"/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2153721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66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Retângulo 8"/>
          <p:cNvSpPr/>
          <p:nvPr/>
        </p:nvSpPr>
        <p:spPr>
          <a:xfrm>
            <a:off x="1415731" y="1366043"/>
            <a:ext cx="18934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Mobilidade </a:t>
            </a: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Ativa</a:t>
            </a:r>
            <a:endParaRPr lang="pt-BR" dirty="0">
              <a:latin typeface="Swis721 BT" panose="020B0504020202020204" pitchFamily="34" charset="0"/>
              <a:ea typeface="+mj-ea"/>
              <a:cs typeface="+mj-cs"/>
            </a:endParaRPr>
          </a:p>
        </p:txBody>
      </p:sp>
      <p:sp>
        <p:nvSpPr>
          <p:cNvPr id="10" name="CaixaDeTexto 1"/>
          <p:cNvSpPr txBox="1">
            <a:spLocks noChangeArrowheads="1"/>
          </p:cNvSpPr>
          <p:nvPr/>
        </p:nvSpPr>
        <p:spPr bwMode="auto">
          <a:xfrm>
            <a:off x="1415731" y="1757453"/>
            <a:ext cx="9354938" cy="41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buFont typeface="Arial" pitchFamily="34" charset="0"/>
              <a:buNone/>
            </a:pPr>
            <a:r>
              <a:rPr lang="pt-BR" altLang="pt-BR" sz="1800" b="1" dirty="0">
                <a:latin typeface="Swis721 BT" panose="020B0504020202020204" pitchFamily="34" charset="0"/>
                <a:ea typeface="+mj-ea"/>
                <a:cs typeface="+mj-cs"/>
              </a:rPr>
              <a:t>Objetivos Específicos </a:t>
            </a:r>
          </a:p>
          <a:p>
            <a:pPr marL="285750" indent="-285750" algn="just" eaLnBrk="1" hangingPunct="1">
              <a:lnSpc>
                <a:spcPct val="150000"/>
              </a:lnSpc>
              <a:buFont typeface="Wingdings" pitchFamily="2" charset="2"/>
              <a:buChar char="§"/>
            </a:pPr>
            <a:r>
              <a:rPr lang="pt-BR" altLang="pt-BR" sz="1800" dirty="0" smtClean="0">
                <a:latin typeface="Swis721 BT" panose="020B0504020202020204" pitchFamily="34" charset="0"/>
                <a:ea typeface="+mj-ea"/>
                <a:cs typeface="+mj-cs"/>
              </a:rPr>
              <a:t>Reduzir </a:t>
            </a:r>
            <a:r>
              <a:rPr lang="pt-BR" altLang="pt-BR" sz="1800" dirty="0">
                <a:latin typeface="Swis721 BT" panose="020B0504020202020204" pitchFamily="34" charset="0"/>
                <a:ea typeface="+mj-ea"/>
                <a:cs typeface="+mj-cs"/>
              </a:rPr>
              <a:t>o uso do automóvel para pequenas distâncias.</a:t>
            </a:r>
          </a:p>
          <a:p>
            <a:pPr marL="285750" indent="-285750" algn="just" eaLnBrk="1" hangingPunct="1">
              <a:lnSpc>
                <a:spcPct val="150000"/>
              </a:lnSpc>
              <a:buFont typeface="Wingdings" pitchFamily="2" charset="2"/>
              <a:buChar char="§"/>
            </a:pPr>
            <a:r>
              <a:rPr lang="pt-BR" altLang="pt-BR" sz="1800" dirty="0">
                <a:latin typeface="Swis721 BT" panose="020B0504020202020204" pitchFamily="34" charset="0"/>
                <a:ea typeface="+mj-ea"/>
                <a:cs typeface="+mj-cs"/>
              </a:rPr>
              <a:t>Estimular a mobilidade ativa para deslocamentos de até 15 minutos, ampliando a rede de pedestres e ciclistas na malha urbana. </a:t>
            </a:r>
          </a:p>
          <a:p>
            <a:pPr marL="285750" indent="-285750" algn="just" eaLnBrk="1" hangingPunct="1">
              <a:lnSpc>
                <a:spcPct val="150000"/>
              </a:lnSpc>
              <a:buFont typeface="Wingdings" pitchFamily="2" charset="2"/>
              <a:buChar char="§"/>
            </a:pPr>
            <a:r>
              <a:rPr lang="pt-BR" altLang="pt-BR" sz="1800" dirty="0">
                <a:latin typeface="Swis721 BT" panose="020B0504020202020204" pitchFamily="34" charset="0"/>
                <a:ea typeface="+mj-ea"/>
                <a:cs typeface="+mj-cs"/>
              </a:rPr>
              <a:t>Facilitar a utilização do metrô e do ônibus, por meio de acesso mais seguro e confortável às paradas, estações e terminais.</a:t>
            </a:r>
          </a:p>
          <a:p>
            <a:pPr marL="285750" indent="-285750" algn="just" eaLnBrk="1" hangingPunct="1">
              <a:lnSpc>
                <a:spcPct val="150000"/>
              </a:lnSpc>
              <a:buFont typeface="Wingdings" pitchFamily="2" charset="2"/>
              <a:buChar char="§"/>
            </a:pPr>
            <a:r>
              <a:rPr lang="pt-BR" altLang="pt-BR" sz="1800" dirty="0">
                <a:latin typeface="Swis721 BT" panose="020B0504020202020204" pitchFamily="34" charset="0"/>
                <a:ea typeface="+mj-ea"/>
                <a:cs typeface="+mj-cs"/>
              </a:rPr>
              <a:t>Melhorar o acesso da população aos principais polos geradores de viagens e pontos comerciais do DF.</a:t>
            </a:r>
          </a:p>
          <a:p>
            <a:pPr marL="285750" indent="-285750" algn="just" eaLnBrk="1" hangingPunct="1">
              <a:lnSpc>
                <a:spcPct val="150000"/>
              </a:lnSpc>
              <a:buFont typeface="Wingdings" pitchFamily="2" charset="2"/>
              <a:buChar char="§"/>
            </a:pPr>
            <a:r>
              <a:rPr lang="pt-BR" altLang="pt-BR" sz="1800" dirty="0">
                <a:latin typeface="Swis721 BT" panose="020B0504020202020204" pitchFamily="34" charset="0"/>
                <a:ea typeface="+mj-ea"/>
                <a:cs typeface="+mj-cs"/>
              </a:rPr>
              <a:t>Requalificar o espaço público para aumentar a vitalidade das ruas do DF.</a:t>
            </a:r>
          </a:p>
          <a:p>
            <a:pPr marL="285750" indent="-285750" algn="just" eaLnBrk="1" hangingPunct="1">
              <a:lnSpc>
                <a:spcPct val="150000"/>
              </a:lnSpc>
              <a:buFont typeface="Wingdings" pitchFamily="2" charset="2"/>
              <a:buChar char="§"/>
            </a:pPr>
            <a:r>
              <a:rPr lang="pt-BR" altLang="pt-BR" sz="1800" dirty="0">
                <a:latin typeface="Swis721 BT" panose="020B0504020202020204" pitchFamily="34" charset="0"/>
                <a:ea typeface="+mj-ea"/>
                <a:cs typeface="+mj-cs"/>
              </a:rPr>
              <a:t>Melhorar a saúde do brasiliense, diminuindo o sedentarismo.</a:t>
            </a:r>
          </a:p>
        </p:txBody>
      </p:sp>
    </p:spTree>
    <p:extLst>
      <p:ext uri="{BB962C8B-B14F-4D97-AF65-F5344CB8AC3E}">
        <p14:creationId xmlns:p14="http://schemas.microsoft.com/office/powerpoint/2010/main" val="130693287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2015 						                    projetos</a:t>
            </a:r>
            <a:endParaRPr lang="pt-BR" dirty="0">
              <a:latin typeface="Swis721 BT" panose="020B0504020202020204" pitchFamily="34" charset="0"/>
            </a:endParaRPr>
          </a:p>
          <a:p>
            <a:pPr algn="just"/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6617504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89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Retângulo 8"/>
          <p:cNvSpPr/>
          <p:nvPr/>
        </p:nvSpPr>
        <p:spPr>
          <a:xfrm>
            <a:off x="1415731" y="1366043"/>
            <a:ext cx="4616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Mobilidade Ativa: Águas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Claras (</a:t>
            </a:r>
            <a:r>
              <a:rPr lang="pt-BR" dirty="0" err="1">
                <a:latin typeface="Swis721 BT" panose="020B0504020202020204" pitchFamily="34" charset="0"/>
                <a:ea typeface="+mj-ea"/>
                <a:cs typeface="+mj-cs"/>
              </a:rPr>
              <a:t>Ciclofaixa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)</a:t>
            </a:r>
          </a:p>
        </p:txBody>
      </p:sp>
      <p:pic>
        <p:nvPicPr>
          <p:cNvPr id="16" name="Imagem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5832" y="1915427"/>
            <a:ext cx="2192168" cy="3988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agem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359394"/>
            <a:ext cx="2544180" cy="2544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Imagem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804"/>
          <a:stretch>
            <a:fillRect/>
          </a:stretch>
        </p:blipFill>
        <p:spPr bwMode="auto">
          <a:xfrm>
            <a:off x="4173215" y="3380400"/>
            <a:ext cx="4195981" cy="2523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390887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2015 						                    projetos</a:t>
            </a:r>
            <a:endParaRPr lang="pt-BR" dirty="0">
              <a:latin typeface="Swis721 BT" panose="020B0504020202020204" pitchFamily="34" charset="0"/>
            </a:endParaRPr>
          </a:p>
          <a:p>
            <a:pPr algn="just"/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9172528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13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Retângulo 8"/>
          <p:cNvSpPr/>
          <p:nvPr/>
        </p:nvSpPr>
        <p:spPr>
          <a:xfrm>
            <a:off x="1415731" y="1366043"/>
            <a:ext cx="54970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Mobilidade Ativa: Binário </a:t>
            </a:r>
            <a:r>
              <a:rPr lang="pt-BR" dirty="0" err="1" smtClean="0">
                <a:latin typeface="Swis721 BT" panose="020B0504020202020204" pitchFamily="34" charset="0"/>
                <a:ea typeface="+mj-ea"/>
                <a:cs typeface="+mj-cs"/>
              </a:rPr>
              <a:t>Samdu</a:t>
            </a: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 - Comercial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Norte </a:t>
            </a:r>
          </a:p>
        </p:txBody>
      </p:sp>
      <p:pic>
        <p:nvPicPr>
          <p:cNvPr id="12" name="Imagem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34"/>
          <a:stretch>
            <a:fillRect/>
          </a:stretch>
        </p:blipFill>
        <p:spPr bwMode="auto">
          <a:xfrm>
            <a:off x="6291502" y="3917482"/>
            <a:ext cx="4376498" cy="1920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agem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50" b="18182"/>
          <a:stretch>
            <a:fillRect/>
          </a:stretch>
        </p:blipFill>
        <p:spPr bwMode="auto">
          <a:xfrm>
            <a:off x="1524000" y="2319687"/>
            <a:ext cx="4646002" cy="18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5709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2015 		                                        planejamento estratégico</a:t>
            </a:r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2995772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735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Retângulo 12"/>
          <p:cNvSpPr/>
          <p:nvPr/>
        </p:nvSpPr>
        <p:spPr>
          <a:xfrm>
            <a:off x="1434203" y="1366043"/>
            <a:ext cx="16610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Objetivo Geral</a:t>
            </a:r>
            <a:endParaRPr lang="pt-BR" dirty="0">
              <a:latin typeface="Swis721 BT" panose="020B0504020202020204" pitchFamily="34" charset="0"/>
              <a:ea typeface="+mj-ea"/>
              <a:cs typeface="+mj-cs"/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1434203" y="2067351"/>
            <a:ext cx="923379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Resgatar a capacidade do Estado de planejar e projetar, fiscalizar e controlar o uso e ocupação do território, segundo uma concepção integrada e transversal, com participação, controle social e transparência, visando ao desenvolvimento sustentável, e assegurado a preservação do patrimônio cultural urbanístico e a promoção ambiental, conciliando o crescimento urbano e rural com a preservação do meio ambiente e maximização da infraestrutura instalada.</a:t>
            </a:r>
          </a:p>
        </p:txBody>
      </p:sp>
    </p:spTree>
    <p:extLst>
      <p:ext uri="{BB962C8B-B14F-4D97-AF65-F5344CB8AC3E}">
        <p14:creationId xmlns:p14="http://schemas.microsoft.com/office/powerpoint/2010/main" val="301657320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2015 						                    projetos</a:t>
            </a:r>
            <a:endParaRPr lang="pt-BR" dirty="0">
              <a:latin typeface="Swis721 BT" panose="020B0504020202020204" pitchFamily="34" charset="0"/>
            </a:endParaRPr>
          </a:p>
          <a:p>
            <a:pPr algn="just"/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1083249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36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Retângulo 8"/>
          <p:cNvSpPr/>
          <p:nvPr/>
        </p:nvSpPr>
        <p:spPr>
          <a:xfrm>
            <a:off x="1415731" y="1366043"/>
            <a:ext cx="54970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Mobilidade Ativa: Binário </a:t>
            </a:r>
            <a:r>
              <a:rPr lang="pt-BR" dirty="0" err="1" smtClean="0">
                <a:latin typeface="Swis721 BT" panose="020B0504020202020204" pitchFamily="34" charset="0"/>
                <a:ea typeface="+mj-ea"/>
                <a:cs typeface="+mj-cs"/>
              </a:rPr>
              <a:t>Samdu</a:t>
            </a: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 - Comercial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Norte </a:t>
            </a:r>
          </a:p>
        </p:txBody>
      </p:sp>
      <p:pic>
        <p:nvPicPr>
          <p:cNvPr id="10" name="Imagem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72"/>
          <a:stretch>
            <a:fillRect/>
          </a:stretch>
        </p:blipFill>
        <p:spPr bwMode="auto">
          <a:xfrm>
            <a:off x="1415731" y="1850876"/>
            <a:ext cx="4450716" cy="1965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gem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328"/>
          <a:stretch>
            <a:fillRect/>
          </a:stretch>
        </p:blipFill>
        <p:spPr bwMode="auto">
          <a:xfrm>
            <a:off x="5954796" y="3794584"/>
            <a:ext cx="4713204" cy="2099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795976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2015 						                    projetos</a:t>
            </a:r>
            <a:endParaRPr lang="pt-BR" dirty="0">
              <a:latin typeface="Swis721 BT" panose="020B0504020202020204" pitchFamily="34" charset="0"/>
            </a:endParaRPr>
          </a:p>
          <a:p>
            <a:pPr algn="just"/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9001332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59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Retângulo 8"/>
          <p:cNvSpPr/>
          <p:nvPr/>
        </p:nvSpPr>
        <p:spPr>
          <a:xfrm>
            <a:off x="1415731" y="1366043"/>
            <a:ext cx="51766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Parcelamento Setor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de Embaixadas Norte - SEN</a:t>
            </a:r>
          </a:p>
        </p:txBody>
      </p:sp>
      <p:pic>
        <p:nvPicPr>
          <p:cNvPr id="4710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2950" y="1860502"/>
            <a:ext cx="5366100" cy="402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656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2015 						                    projetos</a:t>
            </a:r>
            <a:endParaRPr lang="pt-BR" dirty="0">
              <a:latin typeface="Swis721 BT" panose="020B0504020202020204" pitchFamily="34" charset="0"/>
            </a:endParaRPr>
          </a:p>
          <a:p>
            <a:pPr algn="just"/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2973885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80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Retângulo 8"/>
          <p:cNvSpPr/>
          <p:nvPr/>
        </p:nvSpPr>
        <p:spPr>
          <a:xfrm>
            <a:off x="1415731" y="1366043"/>
            <a:ext cx="51766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Parcelamento Setor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de Embaixadas Norte - SEN</a:t>
            </a: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152" y="1735375"/>
            <a:ext cx="5675696" cy="4135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852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2015 						                    projetos</a:t>
            </a:r>
            <a:endParaRPr lang="pt-BR" dirty="0">
              <a:latin typeface="Swis721 BT" panose="020B0504020202020204" pitchFamily="34" charset="0"/>
            </a:endParaRPr>
          </a:p>
          <a:p>
            <a:pPr algn="just"/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8947008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04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Retângulo 8"/>
          <p:cNvSpPr/>
          <p:nvPr/>
        </p:nvSpPr>
        <p:spPr>
          <a:xfrm>
            <a:off x="1415731" y="1366043"/>
            <a:ext cx="51766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Parcelamento Setor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de Embaixadas Norte - SEN</a:t>
            </a: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2733" y="1735375"/>
            <a:ext cx="8286534" cy="4136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867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2015 						                    projetos</a:t>
            </a:r>
            <a:endParaRPr lang="pt-BR" dirty="0">
              <a:latin typeface="Swis721 BT" panose="020B0504020202020204" pitchFamily="34" charset="0"/>
            </a:endParaRPr>
          </a:p>
          <a:p>
            <a:pPr algn="just"/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9592447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30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Retângulo 8"/>
          <p:cNvSpPr/>
          <p:nvPr/>
        </p:nvSpPr>
        <p:spPr>
          <a:xfrm>
            <a:off x="1415731" y="1366043"/>
            <a:ext cx="51766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Parcelamento Setor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de Embaixadas Norte - SEN</a:t>
            </a:r>
          </a:p>
        </p:txBody>
      </p:sp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0243" y="1802752"/>
            <a:ext cx="4131513" cy="4058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7710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2015 						                    projetos</a:t>
            </a:r>
            <a:endParaRPr lang="pt-BR" dirty="0">
              <a:latin typeface="Swis721 BT" panose="020B0504020202020204" pitchFamily="34" charset="0"/>
            </a:endParaRPr>
          </a:p>
          <a:p>
            <a:pPr algn="just"/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5191841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292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Retângulo 8"/>
          <p:cNvSpPr/>
          <p:nvPr/>
        </p:nvSpPr>
        <p:spPr>
          <a:xfrm>
            <a:off x="1415731" y="1366043"/>
            <a:ext cx="17956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Outros Projetos</a:t>
            </a:r>
            <a:endParaRPr lang="pt-BR" dirty="0">
              <a:latin typeface="Swis721 BT" panose="020B0504020202020204" pitchFamily="34" charset="0"/>
              <a:ea typeface="+mj-ea"/>
              <a:cs typeface="+mj-cs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1415731" y="1735375"/>
            <a:ext cx="10189947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Projeto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do estacionamento entre as Quadras 1 e 2 do Setor Comercial Norte, Plano Piloto</a:t>
            </a:r>
          </a:p>
          <a:p>
            <a:pPr>
              <a:lnSpc>
                <a:spcPct val="150000"/>
              </a:lnSpc>
            </a:pP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Projeto de criação de lotes no Setor de Transporte Rodoviário de Cargas – STRC</a:t>
            </a:r>
          </a:p>
          <a:p>
            <a:pPr>
              <a:lnSpc>
                <a:spcPct val="150000"/>
              </a:lnSpc>
            </a:pP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Projeto urbanístico URB/MDE/NGB do SHJB - Quadra 1 Etapa 3</a:t>
            </a:r>
          </a:p>
          <a:p>
            <a:pPr>
              <a:lnSpc>
                <a:spcPct val="150000"/>
              </a:lnSpc>
            </a:pP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Projeto viário da rótula da Av. São Sebastião, acesso ao Morro da Cruz</a:t>
            </a:r>
          </a:p>
          <a:p>
            <a:pPr>
              <a:lnSpc>
                <a:spcPct val="150000"/>
              </a:lnSpc>
            </a:pP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Projeto de criação de lote para implantação de unidade de internação feminina no Gama.</a:t>
            </a:r>
          </a:p>
          <a:p>
            <a:pPr>
              <a:lnSpc>
                <a:spcPct val="150000"/>
              </a:lnSpc>
            </a:pP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Projeto Polo JK - 3ª Etapa</a:t>
            </a:r>
          </a:p>
          <a:p>
            <a:pPr>
              <a:lnSpc>
                <a:spcPct val="150000"/>
              </a:lnSpc>
            </a:pP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Projeto de readequação do parcelamento para criação de lote para Estação elevatória de esgotos da CAESB</a:t>
            </a:r>
          </a:p>
          <a:p>
            <a:pPr>
              <a:lnSpc>
                <a:spcPct val="150000"/>
              </a:lnSpc>
            </a:pP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Projeto de alteração do Setor Central do Gama (projeções habitação interesse social)</a:t>
            </a:r>
          </a:p>
        </p:txBody>
      </p:sp>
    </p:spTree>
    <p:extLst>
      <p:ext uri="{BB962C8B-B14F-4D97-AF65-F5344CB8AC3E}">
        <p14:creationId xmlns:p14="http://schemas.microsoft.com/office/powerpoint/2010/main" val="1786803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2016 					                                projetos</a:t>
            </a:r>
          </a:p>
          <a:p>
            <a:pPr algn="just"/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299616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67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850944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2016 					                                projetos</a:t>
            </a:r>
          </a:p>
          <a:p>
            <a:pPr algn="just"/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299616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208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Retângulo 9"/>
          <p:cNvSpPr/>
          <p:nvPr/>
        </p:nvSpPr>
        <p:spPr>
          <a:xfrm>
            <a:off x="1524000" y="1790462"/>
            <a:ext cx="6898042" cy="32691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000" dirty="0" smtClean="0">
                <a:latin typeface="Swis721 BT" panose="020B0504020202020204" pitchFamily="34" charset="0"/>
              </a:rPr>
              <a:t>I. </a:t>
            </a:r>
            <a:r>
              <a:rPr lang="pt-BR" sz="2000" dirty="0">
                <a:latin typeface="Swis721 BT" panose="020B0504020202020204" pitchFamily="34" charset="0"/>
              </a:rPr>
              <a:t>Mobilidade Ativa: Entorno das Estações de Metrô</a:t>
            </a:r>
          </a:p>
          <a:p>
            <a:pPr>
              <a:lnSpc>
                <a:spcPct val="150000"/>
              </a:lnSpc>
            </a:pPr>
            <a:r>
              <a:rPr lang="pt-BR" sz="2000" dirty="0">
                <a:latin typeface="Swis721 BT" panose="020B0504020202020204" pitchFamily="34" charset="0"/>
              </a:rPr>
              <a:t>II. Mobilidade Ativa: Rotas Acessíveis aos Hospitais do  DF</a:t>
            </a:r>
          </a:p>
          <a:p>
            <a:pPr>
              <a:lnSpc>
                <a:spcPct val="150000"/>
              </a:lnSpc>
            </a:pPr>
            <a:r>
              <a:rPr lang="pt-BR" sz="2000" dirty="0" smtClean="0">
                <a:latin typeface="Swis721 BT" panose="020B0504020202020204" pitchFamily="34" charset="0"/>
              </a:rPr>
              <a:t>III. Requalificação</a:t>
            </a:r>
            <a:r>
              <a:rPr lang="pt-BR" sz="2000" dirty="0">
                <a:latin typeface="Swis721 BT" panose="020B0504020202020204" pitchFamily="34" charset="0"/>
              </a:rPr>
              <a:t>: Núcleo Bandeirante </a:t>
            </a:r>
          </a:p>
          <a:p>
            <a:pPr>
              <a:lnSpc>
                <a:spcPct val="150000"/>
              </a:lnSpc>
            </a:pPr>
            <a:r>
              <a:rPr lang="pt-BR" sz="2000" dirty="0" smtClean="0">
                <a:latin typeface="Swis721 BT" panose="020B0504020202020204" pitchFamily="34" charset="0"/>
              </a:rPr>
              <a:t>IV</a:t>
            </a:r>
            <a:r>
              <a:rPr lang="pt-BR" sz="2000" dirty="0">
                <a:latin typeface="Swis721 BT" panose="020B0504020202020204" pitchFamily="34" charset="0"/>
              </a:rPr>
              <a:t>. Requalificação: </a:t>
            </a:r>
            <a:r>
              <a:rPr lang="pt-BR" sz="2000" dirty="0" smtClean="0">
                <a:latin typeface="Swis721 BT" panose="020B0504020202020204" pitchFamily="34" charset="0"/>
              </a:rPr>
              <a:t>W2 e W3 Sul Quadras 511 e 512</a:t>
            </a:r>
          </a:p>
          <a:p>
            <a:pPr>
              <a:lnSpc>
                <a:spcPct val="150000"/>
              </a:lnSpc>
            </a:pPr>
            <a:r>
              <a:rPr lang="pt-BR" sz="2000" dirty="0">
                <a:latin typeface="Swis721 BT" panose="020B0504020202020204" pitchFamily="34" charset="0"/>
              </a:rPr>
              <a:t>V. Requalificação: </a:t>
            </a:r>
            <a:r>
              <a:rPr lang="pt-BR" sz="2000" dirty="0" smtClean="0">
                <a:latin typeface="Swis721 BT" panose="020B0504020202020204" pitchFamily="34" charset="0"/>
              </a:rPr>
              <a:t>Setor Hospitalar Local Sul</a:t>
            </a:r>
          </a:p>
          <a:p>
            <a:pPr>
              <a:lnSpc>
                <a:spcPct val="150000"/>
              </a:lnSpc>
            </a:pPr>
            <a:r>
              <a:rPr lang="pt-BR" sz="2000" dirty="0">
                <a:latin typeface="Swis721 BT" panose="020B0504020202020204" pitchFamily="34" charset="0"/>
              </a:rPr>
              <a:t>VI. Requalificação: Setores </a:t>
            </a:r>
            <a:r>
              <a:rPr lang="pt-BR" sz="2000" dirty="0" smtClean="0">
                <a:latin typeface="Swis721 BT" panose="020B0504020202020204" pitchFamily="34" charset="0"/>
              </a:rPr>
              <a:t>Hoteleiros Norte e Sul</a:t>
            </a:r>
          </a:p>
          <a:p>
            <a:pPr>
              <a:lnSpc>
                <a:spcPct val="150000"/>
              </a:lnSpc>
            </a:pPr>
            <a:r>
              <a:rPr lang="pt-BR" sz="2000" dirty="0" smtClean="0">
                <a:latin typeface="Swis721 BT" panose="020B0504020202020204" pitchFamily="34" charset="0"/>
              </a:rPr>
              <a:t>VII. Orla Livre</a:t>
            </a:r>
          </a:p>
        </p:txBody>
      </p:sp>
    </p:spTree>
    <p:extLst>
      <p:ext uri="{BB962C8B-B14F-4D97-AF65-F5344CB8AC3E}">
        <p14:creationId xmlns:p14="http://schemas.microsoft.com/office/powerpoint/2010/main" val="146176761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2016 						                    </a:t>
            </a:r>
            <a:r>
              <a:rPr lang="pt-BR" dirty="0">
                <a:latin typeface="Swis721 BT" panose="020B0504020202020204" pitchFamily="34" charset="0"/>
              </a:rPr>
              <a:t>projetos</a:t>
            </a:r>
          </a:p>
          <a:p>
            <a:pPr algn="just"/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3472031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92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Retângulo 7"/>
          <p:cNvSpPr/>
          <p:nvPr/>
        </p:nvSpPr>
        <p:spPr>
          <a:xfrm>
            <a:off x="1434203" y="1366043"/>
            <a:ext cx="52790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Mobilidade Ativa: Entorno das Estações de Metrô</a:t>
            </a:r>
          </a:p>
        </p:txBody>
      </p:sp>
      <p:pic>
        <p:nvPicPr>
          <p:cNvPr id="7475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819" y="1735373"/>
            <a:ext cx="6484036" cy="4144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tângulo 8"/>
          <p:cNvSpPr/>
          <p:nvPr/>
        </p:nvSpPr>
        <p:spPr>
          <a:xfrm>
            <a:off x="6936553" y="1629497"/>
            <a:ext cx="24198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rota de 10 min estações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0269335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2016 						                    </a:t>
            </a:r>
            <a:r>
              <a:rPr lang="pt-BR" dirty="0">
                <a:latin typeface="Swis721 BT" panose="020B0504020202020204" pitchFamily="34" charset="0"/>
              </a:rPr>
              <a:t>projetos</a:t>
            </a:r>
          </a:p>
          <a:p>
            <a:pPr algn="just"/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3683686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62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Retângulo 7"/>
          <p:cNvSpPr/>
          <p:nvPr/>
        </p:nvSpPr>
        <p:spPr>
          <a:xfrm>
            <a:off x="1434203" y="1366043"/>
            <a:ext cx="52790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Mobilidade Ativa: Entorno das Estações de Metrô</a:t>
            </a:r>
          </a:p>
        </p:txBody>
      </p:sp>
      <p:pic>
        <p:nvPicPr>
          <p:cNvPr id="7475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739936"/>
            <a:ext cx="6851851" cy="4255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71109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2015 				                planejamento </a:t>
            </a:r>
            <a:r>
              <a:rPr lang="pt-BR" dirty="0">
                <a:latin typeface="Swis721 BT" panose="020B0504020202020204" pitchFamily="34" charset="0"/>
              </a:rPr>
              <a:t>estratégico</a:t>
            </a: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2995772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82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Retângulo 7"/>
          <p:cNvSpPr/>
          <p:nvPr/>
        </p:nvSpPr>
        <p:spPr>
          <a:xfrm>
            <a:off x="1434203" y="1366043"/>
            <a:ext cx="30716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Plano Plurianual 2016-2019 </a:t>
            </a:r>
          </a:p>
        </p:txBody>
      </p:sp>
      <p:pic>
        <p:nvPicPr>
          <p:cNvPr id="3482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838426"/>
            <a:ext cx="2816497" cy="3984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tângulo 10"/>
          <p:cNvSpPr/>
          <p:nvPr/>
        </p:nvSpPr>
        <p:spPr>
          <a:xfrm>
            <a:off x="4505878" y="2504485"/>
            <a:ext cx="6659418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Preservação e Planejamento Territorial Sustentável</a:t>
            </a:r>
          </a:p>
          <a:p>
            <a:pPr algn="just">
              <a:lnSpc>
                <a:spcPct val="150000"/>
              </a:lnSpc>
            </a:pPr>
            <a:endParaRPr lang="pt-BR" dirty="0">
              <a:latin typeface="Swis721 BT" panose="020B0504020202020204" pitchFamily="34" charset="0"/>
              <a:ea typeface="+mj-ea"/>
              <a:cs typeface="+mj-cs"/>
            </a:endParaRPr>
          </a:p>
          <a:p>
            <a:pPr algn="just">
              <a:lnSpc>
                <a:spcPct val="150000"/>
              </a:lnSpc>
            </a:pP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Pacto pelo Licenciamento Integrado e Governança do Território</a:t>
            </a:r>
          </a:p>
          <a:p>
            <a:pPr algn="just">
              <a:lnSpc>
                <a:spcPct val="150000"/>
              </a:lnSpc>
            </a:pPr>
            <a:endParaRPr lang="pt-BR" dirty="0">
              <a:latin typeface="Swis721 BT" panose="020B0504020202020204" pitchFamily="34" charset="0"/>
              <a:ea typeface="+mj-ea"/>
              <a:cs typeface="+mj-cs"/>
            </a:endParaRPr>
          </a:p>
          <a:p>
            <a:pPr algn="just">
              <a:lnSpc>
                <a:spcPct val="150000"/>
              </a:lnSpc>
            </a:pP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Habitação com Cidadania</a:t>
            </a:r>
          </a:p>
          <a:p>
            <a:pPr algn="just">
              <a:lnSpc>
                <a:spcPct val="150000"/>
              </a:lnSpc>
            </a:pPr>
            <a:endParaRPr lang="pt-BR" dirty="0">
              <a:latin typeface="Swis721 BT" panose="020B0504020202020204" pitchFamily="34" charset="0"/>
              <a:ea typeface="+mj-ea"/>
              <a:cs typeface="+mj-cs"/>
            </a:endParaRPr>
          </a:p>
          <a:p>
            <a:pPr algn="just">
              <a:lnSpc>
                <a:spcPct val="150000"/>
              </a:lnSpc>
            </a:pPr>
            <a:endParaRPr lang="pt-BR" dirty="0">
              <a:latin typeface="Swis721 BT" panose="020B0504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4663731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2016 						                    </a:t>
            </a:r>
            <a:r>
              <a:rPr lang="pt-BR" dirty="0">
                <a:latin typeface="Swis721 BT" panose="020B0504020202020204" pitchFamily="34" charset="0"/>
              </a:rPr>
              <a:t>projetos</a:t>
            </a:r>
          </a:p>
          <a:p>
            <a:pPr algn="just"/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1455114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15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Retângulo 7"/>
          <p:cNvSpPr/>
          <p:nvPr/>
        </p:nvSpPr>
        <p:spPr>
          <a:xfrm>
            <a:off x="1434203" y="1366043"/>
            <a:ext cx="59715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Mobilidade Ativa: Rotas Acessíveis aos Hospitais </a:t>
            </a: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do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DF</a:t>
            </a:r>
          </a:p>
        </p:txBody>
      </p:sp>
      <p:pic>
        <p:nvPicPr>
          <p:cNvPr id="75784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2447" y="1735375"/>
            <a:ext cx="6876681" cy="4173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434416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2016 						                    </a:t>
            </a:r>
            <a:r>
              <a:rPr lang="pt-BR" dirty="0">
                <a:latin typeface="Swis721 BT" panose="020B0504020202020204" pitchFamily="34" charset="0"/>
              </a:rPr>
              <a:t>projetos</a:t>
            </a:r>
          </a:p>
          <a:p>
            <a:pPr algn="just"/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2582324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08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Retângulo 7"/>
          <p:cNvSpPr/>
          <p:nvPr/>
        </p:nvSpPr>
        <p:spPr>
          <a:xfrm>
            <a:off x="1434203" y="1366043"/>
            <a:ext cx="59715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Mobilidade Ativa: Rotas Acessíveis aos Hospitais </a:t>
            </a: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do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DF</a:t>
            </a:r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591288"/>
              </p:ext>
            </p:extLst>
          </p:nvPr>
        </p:nvGraphicFramePr>
        <p:xfrm>
          <a:off x="1524000" y="1844675"/>
          <a:ext cx="8642350" cy="360045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223898"/>
                <a:gridCol w="1282732"/>
                <a:gridCol w="1135720"/>
              </a:tblGrid>
              <a:tr h="34175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u="none" strike="noStrike" dirty="0">
                          <a:effectLst/>
                        </a:rPr>
                        <a:t>Projeto executivo de rota acessível no entorno do Hospital Regional de </a:t>
                      </a:r>
                      <a:r>
                        <a:rPr lang="pt-BR" sz="1200" b="1" u="none" strike="noStrike" dirty="0" err="1">
                          <a:effectLst/>
                        </a:rPr>
                        <a:t>Brazlândia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6" marR="36003" marT="36001" marB="36001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u="none" strike="noStrike">
                          <a:effectLst/>
                        </a:rPr>
                        <a:t>390.000.514/2015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6" marR="36003" marT="36001" marB="36001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1" u="none" strike="noStrike" dirty="0">
                          <a:effectLst/>
                        </a:rPr>
                        <a:t>R$ 430.675,02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3" marR="72006" marT="36001" marB="36001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4174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u="none" strike="noStrike" dirty="0">
                          <a:effectLst/>
                        </a:rPr>
                        <a:t>Projeto executivo de rota acessível no entorno do Hospital Regional de Sobradinho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6" marR="36003" marT="36001" marB="36001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u="none" strike="noStrike">
                          <a:effectLst/>
                        </a:rPr>
                        <a:t>390.000.445/2015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6" marR="36003" marT="36001" marB="36001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1" u="none" strike="noStrike">
                          <a:effectLst/>
                        </a:rPr>
                        <a:t>R$ 267.275,54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3" marR="72006" marT="36001" marB="36001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5631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u="none" strike="noStrike" dirty="0">
                          <a:effectLst/>
                        </a:rPr>
                        <a:t>Projeto executivo de rota acessível no entorno do Hospital Regional de Planaltina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6" marR="36003" marT="36001" marB="36001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u="none" strike="noStrike">
                          <a:effectLst/>
                        </a:rPr>
                        <a:t>390.000.453/2015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6" marR="36003" marT="36001" marB="36001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1" u="none" strike="noStrike">
                          <a:effectLst/>
                        </a:rPr>
                        <a:t>R$ 743.957,01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3" marR="72006" marT="36001" marB="36001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5631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u="none" strike="noStrike" dirty="0">
                          <a:effectLst/>
                        </a:rPr>
                        <a:t>Projeto executivo de rota acessível no entorno do Hospital Regional do Gama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6" marR="36003" marT="36001" marB="36001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u="none" strike="noStrike">
                          <a:effectLst/>
                        </a:rPr>
                        <a:t>390.000.521/2015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6" marR="36003" marT="36001" marB="36001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1" u="none" strike="noStrike">
                          <a:effectLst/>
                        </a:rPr>
                        <a:t>R$ 298.570,80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3" marR="72006" marT="36001" marB="36001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4174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u="none" strike="noStrike" dirty="0">
                          <a:effectLst/>
                        </a:rPr>
                        <a:t>Projeto executivo de rota acessível no entorno do Hospital Regional de Santa Maria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6" marR="36003" marT="36001" marB="36001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u="none" strike="noStrike">
                          <a:effectLst/>
                        </a:rPr>
                        <a:t>390.000.431/2015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6" marR="36003" marT="36001" marB="36001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1" u="none" strike="noStrike" dirty="0">
                          <a:effectLst/>
                        </a:rPr>
                        <a:t>R$ 123.244,40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3" marR="72006" marT="36001" marB="36001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5631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u="none" strike="noStrike" dirty="0">
                          <a:effectLst/>
                        </a:rPr>
                        <a:t>Projeto executivo de rota acessível no entorno do Hospital Regional da Asa Norte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6" marR="36003" marT="36001" marB="36001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u="none" strike="noStrike">
                          <a:effectLst/>
                        </a:rPr>
                        <a:t>390.000.442/2015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6" marR="36003" marT="36001" marB="36001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1" u="none" strike="noStrike">
                          <a:effectLst/>
                        </a:rPr>
                        <a:t>R$ 554.960,96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3" marR="72006" marT="36001" marB="36001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5631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u="none" strike="noStrike" dirty="0">
                          <a:effectLst/>
                        </a:rPr>
                        <a:t>Projeto executivo de rota acessível no entorno do Hospital Regional do Guará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6" marR="36003" marT="36001" marB="36001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u="none" strike="noStrike">
                          <a:effectLst/>
                        </a:rPr>
                        <a:t>390.000.441/2015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6" marR="36003" marT="36001" marB="36001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1" u="none" strike="noStrike">
                          <a:effectLst/>
                        </a:rPr>
                        <a:t>R$ 275.761,63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3" marR="72006" marT="36001" marB="36001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5631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u="none" strike="noStrike" dirty="0">
                          <a:effectLst/>
                        </a:rPr>
                        <a:t>Projeto executivo de rota acessível no entorno do Hospital Regional do Paranoá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6" marR="36003" marT="36001" marB="36001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u="none" strike="noStrike">
                          <a:effectLst/>
                        </a:rPr>
                        <a:t>390.000.433/2015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6" marR="36003" marT="36001" marB="36001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1" u="none" strike="noStrike">
                          <a:effectLst/>
                        </a:rPr>
                        <a:t>R$ 515.576,93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3" marR="72006" marT="36001" marB="36001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4174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u="none" strike="noStrike" dirty="0">
                          <a:effectLst/>
                        </a:rPr>
                        <a:t>Projeto executivo de rota acessível no entorno do Hospital Regional de Samambaia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6" marR="36003" marT="36001" marB="36001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u="none" strike="noStrike">
                          <a:effectLst/>
                        </a:rPr>
                        <a:t>390.000.457/2015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6" marR="36003" marT="36001" marB="36001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1" u="none" strike="noStrike">
                          <a:effectLst/>
                        </a:rPr>
                        <a:t>R$ 192.514,16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3" marR="72006" marT="36001" marB="36001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5631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u="none" strike="noStrike" dirty="0">
                          <a:effectLst/>
                        </a:rPr>
                        <a:t>Projeto executivo de rota acessível no entorno do Hospital Regional de Taguatinga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6" marR="36003" marT="36001" marB="36001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u="none" strike="noStrike">
                          <a:effectLst/>
                        </a:rPr>
                        <a:t>390.000.282/2016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6" marR="36003" marT="36001" marB="36001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u="none" strike="noStrike">
                          <a:effectLst/>
                        </a:rPr>
                        <a:t> 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3" marR="72006" marT="36001" marB="36001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5631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u="none" strike="noStrike" dirty="0">
                          <a:effectLst/>
                        </a:rPr>
                        <a:t>Projeto executivo de rota acessível no entorno do Hospital Regional de Ceilândia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6" marR="36003" marT="36001" marB="36001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u="none" strike="noStrike">
                          <a:effectLst/>
                        </a:rPr>
                        <a:t>390.000.278/2016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6" marR="36003" marT="36001" marB="36001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1" u="none" strike="noStrike">
                          <a:effectLst/>
                        </a:rPr>
                        <a:t>R$ 372.815,21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3" marR="72006" marT="36001" marB="36001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43927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u="none" strike="noStrike" dirty="0">
                          <a:effectLst/>
                        </a:rPr>
                        <a:t>Projeto executivo de rota acessível ligando o Terminal Asa Sul ao Setor Hospitalar Local Sul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6" marR="36003" marT="36001" marB="36001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u="none" strike="noStrike" dirty="0">
                          <a:effectLst/>
                        </a:rPr>
                        <a:t>390.000.186/2016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6" marR="36003" marT="36001" marB="36001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1" u="none" strike="noStrike" dirty="0">
                          <a:effectLst/>
                        </a:rPr>
                        <a:t>R$ 340.695,92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3" marR="72006" marT="36001" marB="36001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" name="Retângulo 9"/>
          <p:cNvSpPr/>
          <p:nvPr/>
        </p:nvSpPr>
        <p:spPr>
          <a:xfrm>
            <a:off x="1434203" y="5533748"/>
            <a:ext cx="86306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1ª fase: Hospitais Regionais: Projetos orçados </a:t>
            </a:r>
            <a:r>
              <a:rPr lang="pt-BR" dirty="0" smtClean="0"/>
              <a:t>em </a:t>
            </a:r>
            <a:r>
              <a:rPr lang="pt-BR" dirty="0"/>
              <a:t>R$ 4.286.390,00</a:t>
            </a:r>
          </a:p>
        </p:txBody>
      </p:sp>
    </p:spTree>
    <p:extLst>
      <p:ext uri="{BB962C8B-B14F-4D97-AF65-F5344CB8AC3E}">
        <p14:creationId xmlns:p14="http://schemas.microsoft.com/office/powerpoint/2010/main" val="110476017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2016 						                    </a:t>
            </a:r>
            <a:r>
              <a:rPr lang="pt-BR" dirty="0">
                <a:latin typeface="Swis721 BT" panose="020B0504020202020204" pitchFamily="34" charset="0"/>
              </a:rPr>
              <a:t>projetos</a:t>
            </a:r>
          </a:p>
          <a:p>
            <a:pPr algn="just"/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6388245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32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Retângulo 7"/>
          <p:cNvSpPr/>
          <p:nvPr/>
        </p:nvSpPr>
        <p:spPr>
          <a:xfrm>
            <a:off x="1434203" y="1366043"/>
            <a:ext cx="59715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Mobilidade Ativa: Rotas Acessíveis aos Hospitais </a:t>
            </a: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do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DF</a:t>
            </a: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9733698"/>
              </p:ext>
            </p:extLst>
          </p:nvPr>
        </p:nvGraphicFramePr>
        <p:xfrm>
          <a:off x="1546459" y="1868867"/>
          <a:ext cx="9002829" cy="252113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6180074"/>
                <a:gridCol w="2822755"/>
              </a:tblGrid>
              <a:tr h="1083739"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kern="1200" dirty="0">
                          <a:solidFill>
                            <a:schemeClr val="tx1"/>
                          </a:solidFill>
                          <a:latin typeface="Swis721 BT" panose="020B0504020202020204" pitchFamily="34" charset="0"/>
                          <a:ea typeface="+mj-ea"/>
                          <a:cs typeface="+mj-cs"/>
                        </a:rPr>
                        <a:t>Projeto executivo de rota acessível no entorno da Escola Superior do Ministério Público da União na SGAS 603-604</a:t>
                      </a:r>
                    </a:p>
                  </a:txBody>
                  <a:tcPr marL="72000" marR="36000" marT="35994" marB="35994" anchor="ctr"/>
                </a:tc>
                <a:tc>
                  <a:txBody>
                    <a:bodyPr/>
                    <a:lstStyle/>
                    <a:p>
                      <a:pPr marL="45720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kern="1200" dirty="0">
                          <a:solidFill>
                            <a:schemeClr val="tx1"/>
                          </a:solidFill>
                          <a:latin typeface="Swis721 BT" panose="020B0504020202020204" pitchFamily="34" charset="0"/>
                          <a:ea typeface="+mj-ea"/>
                          <a:cs typeface="+mj-cs"/>
                        </a:rPr>
                        <a:t>390.000.683/2015</a:t>
                      </a:r>
                    </a:p>
                  </a:txBody>
                  <a:tcPr marL="72000" marR="36000" marT="35994" marB="35994"/>
                </a:tc>
              </a:tr>
              <a:tr h="748028"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kern="1200" dirty="0">
                          <a:solidFill>
                            <a:schemeClr val="tx1"/>
                          </a:solidFill>
                          <a:latin typeface="Swis721 BT" panose="020B0504020202020204" pitchFamily="34" charset="0"/>
                          <a:ea typeface="+mj-ea"/>
                          <a:cs typeface="+mj-cs"/>
                        </a:rPr>
                        <a:t>Projeto executivo de rota acessível no entorno da Escola de Música</a:t>
                      </a:r>
                    </a:p>
                  </a:txBody>
                  <a:tcPr marL="72000" marR="36000" marT="35994" marB="35994" anchor="ctr"/>
                </a:tc>
                <a:tc>
                  <a:txBody>
                    <a:bodyPr/>
                    <a:lstStyle/>
                    <a:p>
                      <a:pPr marL="45720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kern="1200" dirty="0">
                          <a:solidFill>
                            <a:schemeClr val="tx1"/>
                          </a:solidFill>
                          <a:latin typeface="Swis721 BT" panose="020B0504020202020204" pitchFamily="34" charset="0"/>
                          <a:ea typeface="+mj-ea"/>
                          <a:cs typeface="+mj-cs"/>
                        </a:rPr>
                        <a:t>141.005.350/2013</a:t>
                      </a:r>
                    </a:p>
                  </a:txBody>
                  <a:tcPr marL="72000" marR="36000" marT="35994" marB="35994"/>
                </a:tc>
              </a:tr>
              <a:tr h="689368"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kern="1200" dirty="0" smtClean="0">
                          <a:solidFill>
                            <a:schemeClr val="tx1"/>
                          </a:solidFill>
                          <a:latin typeface="Swis721 BT" panose="020B0504020202020204" pitchFamily="34" charset="0"/>
                          <a:ea typeface="+mj-ea"/>
                          <a:cs typeface="+mj-cs"/>
                        </a:rPr>
                        <a:t>Rotas aos Centros de Ensino Especial</a:t>
                      </a:r>
                      <a:endParaRPr lang="pt-BR" sz="1800" kern="1200" dirty="0">
                        <a:solidFill>
                          <a:schemeClr val="tx1"/>
                        </a:solidFill>
                        <a:latin typeface="Swis721 BT" panose="020B0504020202020204" pitchFamily="34" charset="0"/>
                        <a:ea typeface="+mj-ea"/>
                        <a:cs typeface="+mj-cs"/>
                      </a:endParaRPr>
                    </a:p>
                  </a:txBody>
                  <a:tcPr marL="72000" marR="36000" marT="35994" marB="35994" anchor="ctr"/>
                </a:tc>
                <a:tc>
                  <a:txBody>
                    <a:bodyPr/>
                    <a:lstStyle/>
                    <a:p>
                      <a:pPr marL="45720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kern="1200" dirty="0" smtClean="0">
                          <a:solidFill>
                            <a:schemeClr val="tx1"/>
                          </a:solidFill>
                          <a:latin typeface="Swis721 BT" panose="020B0504020202020204" pitchFamily="34" charset="0"/>
                          <a:ea typeface="+mj-ea"/>
                          <a:cs typeface="+mj-cs"/>
                        </a:rPr>
                        <a:t>A iniciar</a:t>
                      </a:r>
                      <a:endParaRPr lang="pt-BR" sz="1800" kern="1200" dirty="0">
                        <a:solidFill>
                          <a:schemeClr val="tx1"/>
                        </a:solidFill>
                        <a:latin typeface="Swis721 BT" panose="020B0504020202020204" pitchFamily="34" charset="0"/>
                        <a:ea typeface="+mj-ea"/>
                        <a:cs typeface="+mj-cs"/>
                      </a:endParaRPr>
                    </a:p>
                  </a:txBody>
                  <a:tcPr marL="72000" marR="36000" marT="35994" marB="35994"/>
                </a:tc>
              </a:tr>
            </a:tbl>
          </a:graphicData>
        </a:graphic>
      </p:graphicFrame>
      <p:sp>
        <p:nvSpPr>
          <p:cNvPr id="4" name="Retângulo 3"/>
          <p:cNvSpPr/>
          <p:nvPr/>
        </p:nvSpPr>
        <p:spPr>
          <a:xfrm>
            <a:off x="1713297" y="4390002"/>
            <a:ext cx="8835991" cy="12894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eaLnBrk="0" fontAlgn="base" hangingPunc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pt-BR" altLang="pt-BR" dirty="0" smtClean="0">
                <a:latin typeface="Swis721 BT" panose="020B0504020202020204" pitchFamily="34" charset="0"/>
                <a:ea typeface="+mj-ea"/>
                <a:cs typeface="+mj-cs"/>
              </a:rPr>
              <a:t>2ª </a:t>
            </a:r>
            <a:r>
              <a:rPr lang="pt-BR" altLang="pt-BR" dirty="0">
                <a:latin typeface="Swis721 BT" panose="020B0504020202020204" pitchFamily="34" charset="0"/>
                <a:ea typeface="+mj-ea"/>
                <a:cs typeface="+mj-cs"/>
              </a:rPr>
              <a:t>fase: Entorno das estações de metrô no raio de abrangência de deslocamento de 10 minutos e rotas a escolas de ensino não seriado, escolas técnicas</a:t>
            </a:r>
          </a:p>
        </p:txBody>
      </p:sp>
    </p:spTree>
    <p:extLst>
      <p:ext uri="{BB962C8B-B14F-4D97-AF65-F5344CB8AC3E}">
        <p14:creationId xmlns:p14="http://schemas.microsoft.com/office/powerpoint/2010/main" val="9795148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2016 						                    </a:t>
            </a:r>
            <a:r>
              <a:rPr lang="pt-BR" dirty="0">
                <a:latin typeface="Swis721 BT" panose="020B0504020202020204" pitchFamily="34" charset="0"/>
              </a:rPr>
              <a:t>projetos</a:t>
            </a:r>
          </a:p>
          <a:p>
            <a:pPr algn="just"/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9096478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39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Retângulo 7"/>
          <p:cNvSpPr/>
          <p:nvPr/>
        </p:nvSpPr>
        <p:spPr>
          <a:xfrm>
            <a:off x="1434203" y="1366043"/>
            <a:ext cx="47339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Requalificação Urbana: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Núcleo Bandeirante </a:t>
            </a:r>
          </a:p>
        </p:txBody>
      </p:sp>
      <p:pic>
        <p:nvPicPr>
          <p:cNvPr id="10" name="Imagem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9208" y="1735375"/>
            <a:ext cx="7459579" cy="419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69127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2016 						                    </a:t>
            </a:r>
            <a:r>
              <a:rPr lang="pt-BR" dirty="0">
                <a:latin typeface="Swis721 BT" panose="020B0504020202020204" pitchFamily="34" charset="0"/>
              </a:rPr>
              <a:t>projetos</a:t>
            </a:r>
          </a:p>
          <a:p>
            <a:pPr algn="just"/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6728060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57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Retângulo 7"/>
          <p:cNvSpPr/>
          <p:nvPr/>
        </p:nvSpPr>
        <p:spPr>
          <a:xfrm>
            <a:off x="1434203" y="1366043"/>
            <a:ext cx="47660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Requalificação Urbana: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Núcleo Bandeirante </a:t>
            </a:r>
          </a:p>
        </p:txBody>
      </p:sp>
      <p:pic>
        <p:nvPicPr>
          <p:cNvPr id="1034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230" y="1769185"/>
            <a:ext cx="7076901" cy="41188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690658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2016 						                    </a:t>
            </a:r>
            <a:r>
              <a:rPr lang="pt-BR" dirty="0">
                <a:latin typeface="Swis721 BT" panose="020B0504020202020204" pitchFamily="34" charset="0"/>
              </a:rPr>
              <a:t>projetos</a:t>
            </a:r>
          </a:p>
          <a:p>
            <a:pPr algn="just"/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7957114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81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Retângulo 7"/>
          <p:cNvSpPr/>
          <p:nvPr/>
        </p:nvSpPr>
        <p:spPr>
          <a:xfrm>
            <a:off x="1434203" y="1366043"/>
            <a:ext cx="47660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Requalificação Urbana: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Núcleo Bandeirante </a:t>
            </a:r>
          </a:p>
        </p:txBody>
      </p:sp>
      <p:pic>
        <p:nvPicPr>
          <p:cNvPr id="9" name="Imagem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74" b="11053"/>
          <a:stretch>
            <a:fillRect/>
          </a:stretch>
        </p:blipFill>
        <p:spPr bwMode="auto">
          <a:xfrm>
            <a:off x="1524000" y="1908721"/>
            <a:ext cx="4610396" cy="1941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m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7084" y="3481271"/>
            <a:ext cx="4509900" cy="2424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tângulo 2"/>
          <p:cNvSpPr>
            <a:spLocks noChangeArrowheads="1"/>
          </p:cNvSpPr>
          <p:nvPr/>
        </p:nvSpPr>
        <p:spPr bwMode="auto">
          <a:xfrm>
            <a:off x="1366826" y="5170879"/>
            <a:ext cx="482025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pt-BR" altLang="pt-BR" dirty="0">
                <a:latin typeface="Swis721 BT" panose="020B0504020202020204" pitchFamily="34" charset="0"/>
                <a:ea typeface="+mj-ea"/>
                <a:cs typeface="+mj-cs"/>
              </a:rPr>
              <a:t>Requalificação das Ruas Locais </a:t>
            </a:r>
          </a:p>
        </p:txBody>
      </p:sp>
    </p:spTree>
    <p:extLst>
      <p:ext uri="{BB962C8B-B14F-4D97-AF65-F5344CB8AC3E}">
        <p14:creationId xmlns:p14="http://schemas.microsoft.com/office/powerpoint/2010/main" val="132227226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2016 						                    </a:t>
            </a:r>
            <a:r>
              <a:rPr lang="pt-BR" dirty="0">
                <a:latin typeface="Swis721 BT" panose="020B0504020202020204" pitchFamily="34" charset="0"/>
              </a:rPr>
              <a:t>projetos</a:t>
            </a:r>
          </a:p>
          <a:p>
            <a:pPr algn="just"/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6172884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63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Retângulo 7"/>
          <p:cNvSpPr/>
          <p:nvPr/>
        </p:nvSpPr>
        <p:spPr>
          <a:xfrm>
            <a:off x="1434203" y="1366043"/>
            <a:ext cx="60003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Requalificação Urbana: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W2 e W3 Sul Quadras 511 e 512</a:t>
            </a:r>
          </a:p>
        </p:txBody>
      </p:sp>
      <p:pic>
        <p:nvPicPr>
          <p:cNvPr id="9" name="Image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8770" y="1757724"/>
            <a:ext cx="7294460" cy="4103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459369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2016 						                    </a:t>
            </a:r>
            <a:r>
              <a:rPr lang="pt-BR" dirty="0">
                <a:latin typeface="Swis721 BT" panose="020B0504020202020204" pitchFamily="34" charset="0"/>
              </a:rPr>
              <a:t>projetos</a:t>
            </a:r>
          </a:p>
          <a:p>
            <a:pPr algn="just"/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5746581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28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Retângulo 7"/>
          <p:cNvSpPr/>
          <p:nvPr/>
        </p:nvSpPr>
        <p:spPr>
          <a:xfrm>
            <a:off x="1434203" y="1366043"/>
            <a:ext cx="60003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Requalificação Urbana: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W2 e W3 Sul Quadras 511 e 512</a:t>
            </a:r>
          </a:p>
        </p:txBody>
      </p:sp>
      <p:pic>
        <p:nvPicPr>
          <p:cNvPr id="1064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788" y="1735375"/>
            <a:ext cx="6748376" cy="4178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022644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2016 						                    </a:t>
            </a:r>
            <a:r>
              <a:rPr lang="pt-BR" dirty="0">
                <a:latin typeface="Swis721 BT" panose="020B0504020202020204" pitchFamily="34" charset="0"/>
              </a:rPr>
              <a:t>projetos</a:t>
            </a:r>
          </a:p>
          <a:p>
            <a:pPr algn="just"/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7237929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88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Retângulo 7"/>
          <p:cNvSpPr/>
          <p:nvPr/>
        </p:nvSpPr>
        <p:spPr>
          <a:xfrm>
            <a:off x="1434203" y="1366043"/>
            <a:ext cx="53367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Requalificação Urbana: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Setor Hospitalar Local Sul</a:t>
            </a:r>
          </a:p>
        </p:txBody>
      </p:sp>
      <p:pic>
        <p:nvPicPr>
          <p:cNvPr id="78858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1627" y="1735375"/>
            <a:ext cx="6261394" cy="4137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147532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2016 						                    </a:t>
            </a:r>
            <a:r>
              <a:rPr lang="pt-BR" dirty="0">
                <a:latin typeface="Swis721 BT" panose="020B0504020202020204" pitchFamily="34" charset="0"/>
              </a:rPr>
              <a:t>projetos</a:t>
            </a:r>
          </a:p>
          <a:p>
            <a:pPr algn="just"/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0697039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04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Retângulo 7"/>
          <p:cNvSpPr/>
          <p:nvPr/>
        </p:nvSpPr>
        <p:spPr>
          <a:xfrm>
            <a:off x="1434203" y="1366043"/>
            <a:ext cx="53367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Requalificação Urbana: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Setor Hospitalar Local Sul</a:t>
            </a:r>
          </a:p>
        </p:txBody>
      </p:sp>
      <p:pic>
        <p:nvPicPr>
          <p:cNvPr id="1054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8813" y="1813167"/>
            <a:ext cx="6559533" cy="4163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5499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2015 					     instrumentos normativos</a:t>
            </a:r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0920510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15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" name="Retângulo 3"/>
          <p:cNvSpPr/>
          <p:nvPr/>
        </p:nvSpPr>
        <p:spPr>
          <a:xfrm>
            <a:off x="1415730" y="1814437"/>
            <a:ext cx="9252269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Lei Complementar nº 902, de 23 de dezembro de 2015, que altera a Lei nº 1.170, de 24 de julho de 1996 que institui o instrumento Outorga Onerosa do Direito de Construir </a:t>
            </a: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-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ODIR e a Lei Complementar nº 294, de 27 de junho de 2000, que institui a Outorga Onerosa de Alteração de Uso </a:t>
            </a: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-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ONALT</a:t>
            </a: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Lei Complementar  de definição de parâmetros urbanísticos para Expansão do Guará - Quadras 38, 44, 48, 50 ,54 ,56, 58</a:t>
            </a:r>
          </a:p>
          <a:p>
            <a:pPr algn="just">
              <a:lnSpc>
                <a:spcPct val="150000"/>
              </a:lnSpc>
            </a:pP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Lei Complementar  com correção do Anexo VII do Plano Diretor Local de Taguatinga</a:t>
            </a:r>
          </a:p>
          <a:p>
            <a:pPr algn="just">
              <a:lnSpc>
                <a:spcPct val="150000"/>
              </a:lnSpc>
            </a:pPr>
            <a:endParaRPr lang="pt-BR" dirty="0">
              <a:latin typeface="Swis721 BT" panose="020B0504020202020204" pitchFamily="34" charset="0"/>
              <a:ea typeface="+mj-ea"/>
              <a:cs typeface="+mj-cs"/>
            </a:endParaRPr>
          </a:p>
          <a:p>
            <a:pPr algn="just">
              <a:lnSpc>
                <a:spcPct val="150000"/>
              </a:lnSpc>
            </a:pPr>
            <a:endParaRPr lang="pt-BR" dirty="0">
              <a:latin typeface="Swis721 BT" panose="020B0504020202020204" pitchFamily="34" charset="0"/>
              <a:ea typeface="+mj-ea"/>
              <a:cs typeface="+mj-cs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415731" y="1366043"/>
            <a:ext cx="24416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Leis Complementares</a:t>
            </a:r>
            <a:endParaRPr lang="pt-BR" dirty="0">
              <a:latin typeface="Swis721 BT" panose="020B0504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4470218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2016 						                    </a:t>
            </a:r>
            <a:r>
              <a:rPr lang="pt-BR" dirty="0">
                <a:latin typeface="Swis721 BT" panose="020B0504020202020204" pitchFamily="34" charset="0"/>
              </a:rPr>
              <a:t>projetos</a:t>
            </a:r>
          </a:p>
          <a:p>
            <a:pPr algn="just"/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6621710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10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Retângulo 7"/>
          <p:cNvSpPr/>
          <p:nvPr/>
        </p:nvSpPr>
        <p:spPr>
          <a:xfrm>
            <a:off x="1434203" y="1366043"/>
            <a:ext cx="57775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Requalificação Urbana: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Setores Hoteleiros Norte e Sul</a:t>
            </a:r>
          </a:p>
        </p:txBody>
      </p:sp>
      <p:pic>
        <p:nvPicPr>
          <p:cNvPr id="14" name="Imagem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5053" y="1665172"/>
            <a:ext cx="3052947" cy="2052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magem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01"/>
          <a:stretch>
            <a:fillRect/>
          </a:stretch>
        </p:blipFill>
        <p:spPr bwMode="auto">
          <a:xfrm>
            <a:off x="7625478" y="3850105"/>
            <a:ext cx="3042522" cy="2000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agem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3184" y="1735374"/>
            <a:ext cx="5324499" cy="4114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834308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2016 						                    </a:t>
            </a:r>
            <a:r>
              <a:rPr lang="pt-BR" dirty="0">
                <a:latin typeface="Swis721 BT" panose="020B0504020202020204" pitchFamily="34" charset="0"/>
              </a:rPr>
              <a:t>projetos</a:t>
            </a:r>
          </a:p>
          <a:p>
            <a:pPr algn="just"/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8788106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34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Retângulo 9"/>
          <p:cNvSpPr/>
          <p:nvPr/>
        </p:nvSpPr>
        <p:spPr>
          <a:xfrm>
            <a:off x="1434203" y="1366043"/>
            <a:ext cx="11689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Orla Livre</a:t>
            </a:r>
          </a:p>
        </p:txBody>
      </p:sp>
      <p:pic>
        <p:nvPicPr>
          <p:cNvPr id="11" name="Imagem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3" t="2047" b="3362"/>
          <a:stretch/>
        </p:blipFill>
        <p:spPr bwMode="auto">
          <a:xfrm>
            <a:off x="2685448" y="1735375"/>
            <a:ext cx="5984825" cy="414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064520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2016 						                    </a:t>
            </a:r>
            <a:r>
              <a:rPr lang="pt-BR" dirty="0">
                <a:latin typeface="Swis721 BT" panose="020B0504020202020204" pitchFamily="34" charset="0"/>
              </a:rPr>
              <a:t>projetos</a:t>
            </a:r>
          </a:p>
          <a:p>
            <a:pPr algn="just"/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0961331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50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Retângulo 9"/>
          <p:cNvSpPr/>
          <p:nvPr/>
        </p:nvSpPr>
        <p:spPr>
          <a:xfrm>
            <a:off x="1434203" y="1366043"/>
            <a:ext cx="11689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Orla Livre</a:t>
            </a:r>
          </a:p>
        </p:txBody>
      </p:sp>
      <p:pic>
        <p:nvPicPr>
          <p:cNvPr id="107523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93" r="5792" b="2867"/>
          <a:stretch/>
        </p:blipFill>
        <p:spPr bwMode="auto">
          <a:xfrm>
            <a:off x="2805243" y="1550709"/>
            <a:ext cx="5901772" cy="4241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317438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2016 						                    </a:t>
            </a:r>
            <a:r>
              <a:rPr lang="pt-BR" dirty="0">
                <a:latin typeface="Swis721 BT" panose="020B0504020202020204" pitchFamily="34" charset="0"/>
              </a:rPr>
              <a:t>projetos</a:t>
            </a:r>
          </a:p>
          <a:p>
            <a:pPr algn="just"/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3639641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573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Retângulo 9"/>
          <p:cNvSpPr/>
          <p:nvPr/>
        </p:nvSpPr>
        <p:spPr>
          <a:xfrm>
            <a:off x="1434203" y="1366043"/>
            <a:ext cx="11689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Orla Livre</a:t>
            </a:r>
          </a:p>
        </p:txBody>
      </p:sp>
      <p:sp>
        <p:nvSpPr>
          <p:cNvPr id="9" name="CaixaDeTexto 1"/>
          <p:cNvSpPr txBox="1">
            <a:spLocks noChangeArrowheads="1"/>
          </p:cNvSpPr>
          <p:nvPr/>
        </p:nvSpPr>
        <p:spPr bwMode="auto">
          <a:xfrm>
            <a:off x="1434202" y="1735375"/>
            <a:ext cx="9233797" cy="420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7000"/>
              </a:lnSpc>
              <a:spcBef>
                <a:spcPct val="20000"/>
              </a:spcBef>
              <a:spcAft>
                <a:spcPts val="800"/>
              </a:spcAft>
              <a:buFont typeface="Arial" pitchFamily="34" charset="0"/>
              <a:buNone/>
            </a:pPr>
            <a:r>
              <a:rPr lang="pt-BR" sz="1800" dirty="0">
                <a:latin typeface="Swis721 BT" panose="020B0504020202020204" pitchFamily="34" charset="0"/>
                <a:ea typeface="+mj-ea"/>
                <a:cs typeface="+mj-cs"/>
              </a:rPr>
              <a:t>Concurso Público Internacional de Plano Urbanístico de Ocupação (</a:t>
            </a:r>
            <a:r>
              <a:rPr lang="pt-BR" sz="1800" dirty="0" err="1">
                <a:latin typeface="Swis721 BT" panose="020B0504020202020204" pitchFamily="34" charset="0"/>
                <a:ea typeface="+mj-ea"/>
                <a:cs typeface="+mj-cs"/>
              </a:rPr>
              <a:t>Masterplan</a:t>
            </a:r>
            <a:r>
              <a:rPr lang="pt-BR" sz="1800" dirty="0">
                <a:latin typeface="Swis721 BT" panose="020B0504020202020204" pitchFamily="34" charset="0"/>
                <a:ea typeface="+mj-ea"/>
                <a:cs typeface="+mj-cs"/>
              </a:rPr>
              <a:t>) da Orla do Lago Paranoá </a:t>
            </a:r>
          </a:p>
          <a:p>
            <a:pPr>
              <a:lnSpc>
                <a:spcPct val="107000"/>
              </a:lnSpc>
              <a:spcBef>
                <a:spcPct val="20000"/>
              </a:spcBef>
              <a:spcAft>
                <a:spcPts val="800"/>
              </a:spcAft>
              <a:buFont typeface="Arial" pitchFamily="34" charset="0"/>
              <a:buNone/>
            </a:pPr>
            <a:r>
              <a:rPr lang="pt-BR" sz="1800" dirty="0" smtClean="0">
                <a:latin typeface="Swis721 BT" panose="020B0504020202020204" pitchFamily="34" charset="0"/>
                <a:ea typeface="+mj-ea"/>
                <a:cs typeface="+mj-cs"/>
              </a:rPr>
              <a:t>Objetivo </a:t>
            </a:r>
            <a:r>
              <a:rPr lang="pt-BR" sz="1800" dirty="0">
                <a:latin typeface="Swis721 BT" panose="020B0504020202020204" pitchFamily="34" charset="0"/>
                <a:ea typeface="+mj-ea"/>
                <a:cs typeface="+mj-cs"/>
              </a:rPr>
              <a:t>do projeto</a:t>
            </a:r>
          </a:p>
          <a:p>
            <a:pPr algn="just">
              <a:lnSpc>
                <a:spcPct val="150000"/>
              </a:lnSpc>
              <a:spcBef>
                <a:spcPct val="20000"/>
              </a:spcBef>
              <a:spcAft>
                <a:spcPts val="800"/>
              </a:spcAft>
              <a:buFont typeface="Arial" pitchFamily="34" charset="0"/>
              <a:buNone/>
            </a:pPr>
            <a:r>
              <a:rPr lang="pt-BR" sz="1800" dirty="0">
                <a:latin typeface="Swis721 BT" panose="020B0504020202020204" pitchFamily="34" charset="0"/>
                <a:ea typeface="+mj-ea"/>
                <a:cs typeface="+mj-cs"/>
              </a:rPr>
              <a:t>Recuperar a orla do Lago Paranoá de forma a conciliar o uso da população com o equilíbrio ecológico e a saúde do lago, preservando os recursos hídricos, a paisagem, a estabilidade geológica, a biodiversidade, a fauna e flora, protegendo o solo e assegurando o bem-estar das populações humanas, mediante o planejamento, ordenamento e regularização territorial de forma integrada e sustentável, que proporcione a democratização do acesso à orla com a oferta de atividades culturais, esportivas e de lazer.</a:t>
            </a:r>
          </a:p>
        </p:txBody>
      </p:sp>
    </p:spTree>
    <p:extLst>
      <p:ext uri="{BB962C8B-B14F-4D97-AF65-F5344CB8AC3E}">
        <p14:creationId xmlns:p14="http://schemas.microsoft.com/office/powerpoint/2010/main" val="392955874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2015 							        </a:t>
            </a:r>
            <a:r>
              <a:rPr lang="pt-BR" dirty="0" err="1" smtClean="0">
                <a:latin typeface="Swis721 BT" panose="020B0504020202020204" pitchFamily="34" charset="0"/>
              </a:rPr>
              <a:t>conplan</a:t>
            </a:r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2995772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231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4" name="Imagem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940" y="2146433"/>
            <a:ext cx="7912120" cy="3253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10427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2015 							        </a:t>
            </a:r>
            <a:r>
              <a:rPr lang="pt-BR" dirty="0" err="1" smtClean="0">
                <a:latin typeface="Swis721 BT" panose="020B0504020202020204" pitchFamily="34" charset="0"/>
              </a:rPr>
              <a:t>conplan</a:t>
            </a:r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6287095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596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" name="Retângulo 3"/>
          <p:cNvSpPr/>
          <p:nvPr/>
        </p:nvSpPr>
        <p:spPr>
          <a:xfrm>
            <a:off x="1434203" y="1758701"/>
            <a:ext cx="9611221" cy="42473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>
                <a:latin typeface="Swis721 BT" panose="020B0504020202020204" pitchFamily="34" charset="0"/>
              </a:rPr>
              <a:t>21 </a:t>
            </a:r>
            <a:r>
              <a:rPr lang="pt-BR" dirty="0" smtClean="0">
                <a:latin typeface="Swis721 BT" panose="020B0504020202020204" pitchFamily="34" charset="0"/>
              </a:rPr>
              <a:t>Reuniões</a:t>
            </a:r>
            <a:r>
              <a:rPr lang="pt-BR" dirty="0">
                <a:latin typeface="Swis721 BT" panose="020B0504020202020204" pitchFamily="34" charset="0"/>
              </a:rPr>
              <a:t>: 16 Ordinárias e 5 </a:t>
            </a:r>
            <a:r>
              <a:rPr lang="pt-BR" dirty="0" smtClean="0">
                <a:latin typeface="Swis721 BT" panose="020B0504020202020204" pitchFamily="34" charset="0"/>
              </a:rPr>
              <a:t>Extraordinárias</a:t>
            </a:r>
          </a:p>
          <a:p>
            <a:pPr>
              <a:lnSpc>
                <a:spcPct val="150000"/>
              </a:lnSpc>
            </a:pPr>
            <a:r>
              <a:rPr lang="pt-BR" dirty="0">
                <a:latin typeface="Swis721 BT" panose="020B0504020202020204" pitchFamily="34" charset="0"/>
              </a:rPr>
              <a:t>27 </a:t>
            </a:r>
            <a:r>
              <a:rPr lang="pt-BR" dirty="0" smtClean="0">
                <a:latin typeface="Swis721 BT" panose="020B0504020202020204" pitchFamily="34" charset="0"/>
              </a:rPr>
              <a:t>Decisões</a:t>
            </a:r>
            <a:endParaRPr lang="pt-BR" dirty="0">
              <a:latin typeface="Swis721 BT" panose="020B05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dirty="0">
                <a:latin typeface="Swis721 BT" panose="020B0504020202020204" pitchFamily="34" charset="0"/>
              </a:rPr>
              <a:t>Regularização de ARIS </a:t>
            </a:r>
            <a:r>
              <a:rPr lang="pt-BR" dirty="0" smtClean="0">
                <a:latin typeface="Swis721 BT" panose="020B0504020202020204" pitchFamily="34" charset="0"/>
              </a:rPr>
              <a:t>- ARINE:</a:t>
            </a:r>
          </a:p>
          <a:p>
            <a:pPr>
              <a:lnSpc>
                <a:spcPct val="150000"/>
              </a:lnSpc>
            </a:pPr>
            <a:r>
              <a:rPr lang="pt-BR" dirty="0">
                <a:latin typeface="Swis721 BT" panose="020B0504020202020204" pitchFamily="34" charset="0"/>
              </a:rPr>
              <a:t>Residencial Marisol - Setor Habitacional </a:t>
            </a:r>
            <a:r>
              <a:rPr lang="pt-BR" dirty="0" err="1">
                <a:latin typeface="Swis721 BT" panose="020B0504020202020204" pitchFamily="34" charset="0"/>
              </a:rPr>
              <a:t>Arapoanga</a:t>
            </a:r>
            <a:r>
              <a:rPr lang="pt-BR" dirty="0">
                <a:latin typeface="Swis721 BT" panose="020B0504020202020204" pitchFamily="34" charset="0"/>
              </a:rPr>
              <a:t> - Planaltina - RA </a:t>
            </a:r>
            <a:r>
              <a:rPr lang="pt-BR" dirty="0" smtClean="0">
                <a:latin typeface="Swis721 BT" panose="020B0504020202020204" pitchFamily="34" charset="0"/>
              </a:rPr>
              <a:t>VI;</a:t>
            </a:r>
          </a:p>
          <a:p>
            <a:pPr>
              <a:lnSpc>
                <a:spcPct val="150000"/>
              </a:lnSpc>
            </a:pPr>
            <a:r>
              <a:rPr lang="pt-BR" dirty="0">
                <a:latin typeface="Swis721 BT" panose="020B0504020202020204" pitchFamily="34" charset="0"/>
              </a:rPr>
              <a:t>Núcleo Urbano do Paranoá - RA </a:t>
            </a:r>
            <a:r>
              <a:rPr lang="pt-BR" dirty="0" smtClean="0">
                <a:latin typeface="Swis721 BT" panose="020B0504020202020204" pitchFamily="34" charset="0"/>
              </a:rPr>
              <a:t>VII;</a:t>
            </a:r>
          </a:p>
          <a:p>
            <a:pPr>
              <a:lnSpc>
                <a:spcPct val="150000"/>
              </a:lnSpc>
            </a:pPr>
            <a:r>
              <a:rPr lang="pt-BR" dirty="0">
                <a:latin typeface="Swis721 BT" panose="020B0504020202020204" pitchFamily="34" charset="0"/>
              </a:rPr>
              <a:t>Setor Habitacional Jardim Botânico - Etapa IV (Solar de Brasília</a:t>
            </a:r>
            <a:r>
              <a:rPr lang="pt-BR" dirty="0" smtClean="0">
                <a:latin typeface="Swis721 BT" panose="020B0504020202020204" pitchFamily="34" charset="0"/>
              </a:rPr>
              <a:t>);</a:t>
            </a:r>
          </a:p>
          <a:p>
            <a:pPr>
              <a:lnSpc>
                <a:spcPct val="150000"/>
              </a:lnSpc>
            </a:pPr>
            <a:r>
              <a:rPr lang="pt-BR" dirty="0">
                <a:latin typeface="Swis721 BT" panose="020B0504020202020204" pitchFamily="34" charset="0"/>
              </a:rPr>
              <a:t>Setor Habitacional São Bartolomeu (</a:t>
            </a:r>
            <a:r>
              <a:rPr lang="pt-BR" dirty="0" err="1">
                <a:latin typeface="Swis721 BT" panose="020B0504020202020204" pitchFamily="34" charset="0"/>
              </a:rPr>
              <a:t>Ville</a:t>
            </a:r>
            <a:r>
              <a:rPr lang="pt-BR" dirty="0">
                <a:latin typeface="Swis721 BT" panose="020B0504020202020204" pitchFamily="34" charset="0"/>
              </a:rPr>
              <a:t> de </a:t>
            </a:r>
            <a:r>
              <a:rPr lang="pt-BR" dirty="0" err="1">
                <a:latin typeface="Swis721 BT" panose="020B0504020202020204" pitchFamily="34" charset="0"/>
              </a:rPr>
              <a:t>Montagne</a:t>
            </a:r>
            <a:r>
              <a:rPr lang="pt-BR" dirty="0">
                <a:latin typeface="Swis721 BT" panose="020B0504020202020204" pitchFamily="34" charset="0"/>
              </a:rPr>
              <a:t> e parte do Solar de Brasília</a:t>
            </a:r>
            <a:r>
              <a:rPr lang="pt-BR" dirty="0" smtClean="0">
                <a:latin typeface="Swis721 BT" panose="020B0504020202020204" pitchFamily="34" charset="0"/>
              </a:rPr>
              <a:t>);</a:t>
            </a:r>
          </a:p>
          <a:p>
            <a:pPr>
              <a:lnSpc>
                <a:spcPct val="150000"/>
              </a:lnSpc>
            </a:pPr>
            <a:r>
              <a:rPr lang="pt-BR" dirty="0">
                <a:latin typeface="Swis721 BT" panose="020B0504020202020204" pitchFamily="34" charset="0"/>
              </a:rPr>
              <a:t>Setor Habitacional São Bartolomeu </a:t>
            </a:r>
            <a:r>
              <a:rPr lang="pt-BR" dirty="0" smtClean="0">
                <a:latin typeface="Swis721 BT" panose="020B0504020202020204" pitchFamily="34" charset="0"/>
              </a:rPr>
              <a:t>- </a:t>
            </a:r>
            <a:r>
              <a:rPr lang="pt-BR" dirty="0">
                <a:latin typeface="Swis721 BT" panose="020B0504020202020204" pitchFamily="34" charset="0"/>
              </a:rPr>
              <a:t>Trecho 1</a:t>
            </a:r>
            <a:r>
              <a:rPr lang="pt-BR" dirty="0" smtClean="0">
                <a:latin typeface="Swis721 BT" panose="020B0504020202020204" pitchFamily="34" charset="0"/>
              </a:rPr>
              <a:t>;</a:t>
            </a:r>
          </a:p>
          <a:p>
            <a:pPr>
              <a:lnSpc>
                <a:spcPct val="150000"/>
              </a:lnSpc>
            </a:pPr>
            <a:r>
              <a:rPr lang="pt-BR" dirty="0">
                <a:latin typeface="Swis721 BT" panose="020B0504020202020204" pitchFamily="34" charset="0"/>
              </a:rPr>
              <a:t>Condomínio Vivendas Colorado - Setor Habitacional Grande Colorado - Sobradinho - RA </a:t>
            </a:r>
            <a:r>
              <a:rPr lang="pt-BR" dirty="0" smtClean="0">
                <a:latin typeface="Swis721 BT" panose="020B0504020202020204" pitchFamily="34" charset="0"/>
              </a:rPr>
              <a:t>V;</a:t>
            </a:r>
            <a:endParaRPr lang="pt-BR" dirty="0">
              <a:latin typeface="Swis721 BT" panose="020B05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dirty="0">
                <a:latin typeface="Swis721 BT" panose="020B0504020202020204" pitchFamily="34" charset="0"/>
              </a:rPr>
              <a:t>Condomínio Solar de Athenas - Setor Habitacional Grande Colorado - Sobradinho - RA </a:t>
            </a:r>
            <a:r>
              <a:rPr lang="pt-BR" dirty="0" smtClean="0">
                <a:latin typeface="Swis721 BT" panose="020B0504020202020204" pitchFamily="34" charset="0"/>
              </a:rPr>
              <a:t>V;</a:t>
            </a:r>
            <a:endParaRPr lang="pt-BR" dirty="0">
              <a:latin typeface="Swis721 BT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9594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2015 							        </a:t>
            </a:r>
            <a:r>
              <a:rPr lang="pt-BR" dirty="0" err="1" smtClean="0">
                <a:latin typeface="Swis721 BT" panose="020B0504020202020204" pitchFamily="34" charset="0"/>
              </a:rPr>
              <a:t>conplan</a:t>
            </a:r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6287095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854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" name="Retângulo 3"/>
          <p:cNvSpPr/>
          <p:nvPr/>
        </p:nvSpPr>
        <p:spPr>
          <a:xfrm>
            <a:off x="1434203" y="1758701"/>
            <a:ext cx="9792361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>
                <a:latin typeface="Swis721 BT" panose="020B0504020202020204" pitchFamily="34" charset="0"/>
              </a:rPr>
              <a:t>Condomínio Vivendas Colorado II - Setor Habitacional Grande Colorado - Sobradinho - RA </a:t>
            </a:r>
            <a:r>
              <a:rPr lang="pt-BR" dirty="0" smtClean="0">
                <a:latin typeface="Swis721 BT" panose="020B0504020202020204" pitchFamily="34" charset="0"/>
              </a:rPr>
              <a:t>V;</a:t>
            </a:r>
            <a:endParaRPr lang="pt-BR" dirty="0">
              <a:latin typeface="Swis721 BT" panose="020B05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dirty="0">
                <a:latin typeface="Swis721 BT" panose="020B0504020202020204" pitchFamily="34" charset="0"/>
              </a:rPr>
              <a:t>Condomínio Jardim Europa - Setor Habitacional Grande Colorado - Sobradinho - RA </a:t>
            </a:r>
            <a:r>
              <a:rPr lang="pt-BR" dirty="0" smtClean="0">
                <a:latin typeface="Swis721 BT" panose="020B0504020202020204" pitchFamily="34" charset="0"/>
              </a:rPr>
              <a:t>V;</a:t>
            </a:r>
            <a:endParaRPr lang="pt-BR" dirty="0">
              <a:latin typeface="Swis721 BT" panose="020B05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dirty="0">
                <a:latin typeface="Swis721 BT" panose="020B0504020202020204" pitchFamily="34" charset="0"/>
              </a:rPr>
              <a:t>Condomínio Jardim Europa II - Setor Habitacional Grande Colorado - Sobradinho - RA </a:t>
            </a:r>
            <a:r>
              <a:rPr lang="pt-BR" dirty="0" smtClean="0">
                <a:latin typeface="Swis721 BT" panose="020B0504020202020204" pitchFamily="34" charset="0"/>
              </a:rPr>
              <a:t>V;</a:t>
            </a:r>
            <a:endParaRPr lang="pt-BR" dirty="0">
              <a:latin typeface="Swis721 BT" panose="020B05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dirty="0">
                <a:latin typeface="Swis721 BT" panose="020B0504020202020204" pitchFamily="34" charset="0"/>
              </a:rPr>
              <a:t>Condomínio Colorado </a:t>
            </a:r>
            <a:r>
              <a:rPr lang="pt-BR" dirty="0" err="1">
                <a:latin typeface="Swis721 BT" panose="020B0504020202020204" pitchFamily="34" charset="0"/>
              </a:rPr>
              <a:t>Ville</a:t>
            </a:r>
            <a:r>
              <a:rPr lang="pt-BR" dirty="0">
                <a:latin typeface="Swis721 BT" panose="020B0504020202020204" pitchFamily="34" charset="0"/>
              </a:rPr>
              <a:t> - Setor Habitacional Grande Colorado - Sobradinho - RA </a:t>
            </a:r>
            <a:r>
              <a:rPr lang="pt-BR" dirty="0" smtClean="0">
                <a:latin typeface="Swis721 BT" panose="020B0504020202020204" pitchFamily="34" charset="0"/>
              </a:rPr>
              <a:t>V;</a:t>
            </a:r>
          </a:p>
          <a:p>
            <a:pPr>
              <a:lnSpc>
                <a:spcPct val="150000"/>
              </a:lnSpc>
            </a:pPr>
            <a:r>
              <a:rPr lang="pt-BR" dirty="0">
                <a:latin typeface="Swis721 BT" panose="020B0504020202020204" pitchFamily="34" charset="0"/>
              </a:rPr>
              <a:t>Setor Habitacional Vicente Pires – Gleba </a:t>
            </a:r>
            <a:r>
              <a:rPr lang="pt-BR" dirty="0" smtClean="0">
                <a:latin typeface="Swis721 BT" panose="020B0504020202020204" pitchFamily="34" charset="0"/>
              </a:rPr>
              <a:t>3;</a:t>
            </a:r>
          </a:p>
          <a:p>
            <a:pPr>
              <a:lnSpc>
                <a:spcPct val="150000"/>
              </a:lnSpc>
            </a:pPr>
            <a:r>
              <a:rPr lang="pt-BR" dirty="0">
                <a:latin typeface="Swis721 BT" panose="020B0504020202020204" pitchFamily="34" charset="0"/>
              </a:rPr>
              <a:t>Setor Habitacional Vicente Pires – Gleba </a:t>
            </a:r>
            <a:r>
              <a:rPr lang="pt-BR" dirty="0" smtClean="0">
                <a:latin typeface="Swis721 BT" panose="020B0504020202020204" pitchFamily="34" charset="0"/>
              </a:rPr>
              <a:t>1.</a:t>
            </a:r>
            <a:endParaRPr lang="pt-BR" dirty="0">
              <a:latin typeface="Swis721 BT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423155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2016 							        </a:t>
            </a:r>
            <a:r>
              <a:rPr lang="pt-BR" dirty="0" err="1" smtClean="0">
                <a:latin typeface="Swis721 BT" panose="020B0504020202020204" pitchFamily="34" charset="0"/>
              </a:rPr>
              <a:t>conplan</a:t>
            </a:r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6287095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02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" name="Retângulo 3"/>
          <p:cNvSpPr/>
          <p:nvPr/>
        </p:nvSpPr>
        <p:spPr>
          <a:xfrm>
            <a:off x="1434203" y="1758701"/>
            <a:ext cx="8533298" cy="38318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 smtClean="0">
                <a:latin typeface="Swis721 BT" panose="020B0504020202020204" pitchFamily="34" charset="0"/>
              </a:rPr>
              <a:t>8 Reuniões</a:t>
            </a:r>
            <a:r>
              <a:rPr lang="pt-BR" dirty="0">
                <a:latin typeface="Swis721 BT" panose="020B0504020202020204" pitchFamily="34" charset="0"/>
              </a:rPr>
              <a:t>: </a:t>
            </a:r>
            <a:r>
              <a:rPr lang="pt-BR" dirty="0" smtClean="0">
                <a:latin typeface="Swis721 BT" panose="020B0504020202020204" pitchFamily="34" charset="0"/>
              </a:rPr>
              <a:t>6 </a:t>
            </a:r>
            <a:r>
              <a:rPr lang="pt-BR" dirty="0">
                <a:latin typeface="Swis721 BT" panose="020B0504020202020204" pitchFamily="34" charset="0"/>
              </a:rPr>
              <a:t>Ordinárias e </a:t>
            </a:r>
            <a:r>
              <a:rPr lang="pt-BR" dirty="0" smtClean="0">
                <a:latin typeface="Swis721 BT" panose="020B0504020202020204" pitchFamily="34" charset="0"/>
              </a:rPr>
              <a:t>2 Extraordinárias</a:t>
            </a:r>
          </a:p>
          <a:p>
            <a:pPr>
              <a:lnSpc>
                <a:spcPct val="150000"/>
              </a:lnSpc>
            </a:pPr>
            <a:r>
              <a:rPr lang="pt-BR" dirty="0" smtClean="0">
                <a:latin typeface="Swis721 BT" panose="020B0504020202020204" pitchFamily="34" charset="0"/>
              </a:rPr>
              <a:t>9 Decisões</a:t>
            </a:r>
            <a:endParaRPr lang="pt-BR" dirty="0">
              <a:latin typeface="Swis721 BT" panose="020B05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dirty="0">
                <a:latin typeface="Swis721 BT" panose="020B0504020202020204" pitchFamily="34" charset="0"/>
              </a:rPr>
              <a:t>Regularização de ARIS </a:t>
            </a:r>
            <a:r>
              <a:rPr lang="pt-BR" dirty="0" smtClean="0">
                <a:latin typeface="Swis721 BT" panose="020B0504020202020204" pitchFamily="34" charset="0"/>
              </a:rPr>
              <a:t>- ARINE:</a:t>
            </a:r>
          </a:p>
          <a:p>
            <a:pPr>
              <a:lnSpc>
                <a:spcPct val="150000"/>
              </a:lnSpc>
            </a:pPr>
            <a:r>
              <a:rPr lang="pt-BR" dirty="0">
                <a:latin typeface="Swis721 BT" panose="020B0504020202020204" pitchFamily="34" charset="0"/>
              </a:rPr>
              <a:t>Aprovação do Projeto de Urbanismo de Regularização do </a:t>
            </a:r>
            <a:r>
              <a:rPr lang="pt-BR" dirty="0" smtClean="0">
                <a:latin typeface="Swis721 BT" panose="020B0504020202020204" pitchFamily="34" charset="0"/>
              </a:rPr>
              <a:t>Parcelamento </a:t>
            </a:r>
            <a:r>
              <a:rPr lang="pt-BR" dirty="0">
                <a:latin typeface="Swis721 BT" panose="020B0504020202020204" pitchFamily="34" charset="0"/>
              </a:rPr>
              <a:t>Urbano </a:t>
            </a:r>
            <a:endParaRPr lang="pt-BR" dirty="0" smtClean="0">
              <a:latin typeface="Swis721 BT" panose="020B05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dirty="0" smtClean="0">
                <a:latin typeface="Swis721 BT" panose="020B0504020202020204" pitchFamily="34" charset="0"/>
              </a:rPr>
              <a:t>denominado</a:t>
            </a:r>
            <a:r>
              <a:rPr lang="pt-BR" dirty="0">
                <a:latin typeface="Swis721 BT" panose="020B0504020202020204" pitchFamily="34" charset="0"/>
              </a:rPr>
              <a:t>: Vivendas Serranas </a:t>
            </a:r>
            <a:r>
              <a:rPr lang="pt-BR" dirty="0" smtClean="0">
                <a:latin typeface="Swis721 BT" panose="020B0504020202020204" pitchFamily="34" charset="0"/>
              </a:rPr>
              <a:t>- </a:t>
            </a:r>
            <a:r>
              <a:rPr lang="pt-BR" dirty="0">
                <a:latin typeface="Swis721 BT" panose="020B0504020202020204" pitchFamily="34" charset="0"/>
              </a:rPr>
              <a:t>Setor Habitacional Boa </a:t>
            </a:r>
            <a:r>
              <a:rPr lang="pt-BR" dirty="0" smtClean="0">
                <a:latin typeface="Swis721 BT" panose="020B0504020202020204" pitchFamily="34" charset="0"/>
              </a:rPr>
              <a:t>Vista, Sobradinho;</a:t>
            </a:r>
          </a:p>
          <a:p>
            <a:pPr>
              <a:lnSpc>
                <a:spcPct val="150000"/>
              </a:lnSpc>
            </a:pPr>
            <a:r>
              <a:rPr lang="pt-BR" dirty="0">
                <a:latin typeface="Swis721 BT" panose="020B0504020202020204" pitchFamily="34" charset="0"/>
              </a:rPr>
              <a:t>Aprovação do Projeto de Urbanismo de Regularização do Parcelamento Urbano </a:t>
            </a:r>
            <a:endParaRPr lang="pt-BR" dirty="0" smtClean="0">
              <a:latin typeface="Swis721 BT" panose="020B05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dirty="0" smtClean="0">
                <a:latin typeface="Swis721 BT" panose="020B0504020202020204" pitchFamily="34" charset="0"/>
              </a:rPr>
              <a:t>denominado</a:t>
            </a:r>
            <a:r>
              <a:rPr lang="pt-BR" dirty="0">
                <a:latin typeface="Swis721 BT" panose="020B0504020202020204" pitchFamily="34" charset="0"/>
              </a:rPr>
              <a:t>: Bianca </a:t>
            </a:r>
            <a:r>
              <a:rPr lang="pt-BR" dirty="0" smtClean="0">
                <a:latin typeface="Swis721 BT" panose="020B0504020202020204" pitchFamily="34" charset="0"/>
              </a:rPr>
              <a:t>- </a:t>
            </a:r>
            <a:r>
              <a:rPr lang="pt-BR" dirty="0">
                <a:latin typeface="Swis721 BT" panose="020B0504020202020204" pitchFamily="34" charset="0"/>
              </a:rPr>
              <a:t>Setor Habitacional Boa Vista </a:t>
            </a:r>
            <a:r>
              <a:rPr lang="pt-BR" dirty="0" smtClean="0">
                <a:latin typeface="Swis721 BT" panose="020B0504020202020204" pitchFamily="34" charset="0"/>
              </a:rPr>
              <a:t>- </a:t>
            </a:r>
            <a:r>
              <a:rPr lang="pt-BR" dirty="0">
                <a:latin typeface="Swis721 BT" panose="020B0504020202020204" pitchFamily="34" charset="0"/>
              </a:rPr>
              <a:t>SHBV </a:t>
            </a:r>
            <a:r>
              <a:rPr lang="pt-BR" dirty="0" smtClean="0">
                <a:latin typeface="Swis721 BT" panose="020B0504020202020204" pitchFamily="34" charset="0"/>
              </a:rPr>
              <a:t>- Sobradinho;</a:t>
            </a:r>
          </a:p>
          <a:p>
            <a:pPr>
              <a:lnSpc>
                <a:spcPct val="150000"/>
              </a:lnSpc>
            </a:pPr>
            <a:r>
              <a:rPr lang="pt-BR" dirty="0">
                <a:latin typeface="Swis721 BT" panose="020B0504020202020204" pitchFamily="34" charset="0"/>
              </a:rPr>
              <a:t>Aprovação do Projeto de Urbanismo de Regularização do Parcelamento Urbano </a:t>
            </a:r>
            <a:endParaRPr lang="pt-BR" dirty="0" smtClean="0">
              <a:latin typeface="Swis721 BT" panose="020B05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dirty="0" smtClean="0">
                <a:latin typeface="Swis721 BT" panose="020B0504020202020204" pitchFamily="34" charset="0"/>
              </a:rPr>
              <a:t>denominado</a:t>
            </a:r>
            <a:r>
              <a:rPr lang="pt-BR" dirty="0">
                <a:latin typeface="Swis721 BT" panose="020B0504020202020204" pitchFamily="34" charset="0"/>
              </a:rPr>
              <a:t>: Por do Sol – Setor Habitacional Boa Vista </a:t>
            </a:r>
            <a:r>
              <a:rPr lang="pt-BR" dirty="0" smtClean="0">
                <a:latin typeface="Swis721 BT" panose="020B0504020202020204" pitchFamily="34" charset="0"/>
              </a:rPr>
              <a:t>- </a:t>
            </a:r>
            <a:r>
              <a:rPr lang="pt-BR" dirty="0">
                <a:latin typeface="Swis721 BT" panose="020B0504020202020204" pitchFamily="34" charset="0"/>
              </a:rPr>
              <a:t>SHBV </a:t>
            </a:r>
            <a:r>
              <a:rPr lang="pt-BR" dirty="0" smtClean="0">
                <a:latin typeface="Swis721 BT" panose="020B0504020202020204" pitchFamily="34" charset="0"/>
              </a:rPr>
              <a:t>- </a:t>
            </a:r>
            <a:r>
              <a:rPr lang="pt-BR" dirty="0">
                <a:latin typeface="Swis721 BT" panose="020B0504020202020204" pitchFamily="34" charset="0"/>
              </a:rPr>
              <a:t>Sobradinho;</a:t>
            </a:r>
          </a:p>
        </p:txBody>
      </p:sp>
    </p:spTree>
    <p:extLst>
      <p:ext uri="{BB962C8B-B14F-4D97-AF65-F5344CB8AC3E}">
        <p14:creationId xmlns:p14="http://schemas.microsoft.com/office/powerpoint/2010/main" val="101384389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2016 							        </a:t>
            </a:r>
            <a:r>
              <a:rPr lang="pt-BR" dirty="0" err="1" smtClean="0">
                <a:latin typeface="Swis721 BT" panose="020B0504020202020204" pitchFamily="34" charset="0"/>
              </a:rPr>
              <a:t>conplan</a:t>
            </a:r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6287095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25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" name="Retângulo 3"/>
          <p:cNvSpPr/>
          <p:nvPr/>
        </p:nvSpPr>
        <p:spPr>
          <a:xfrm>
            <a:off x="1434203" y="1758701"/>
            <a:ext cx="9224769" cy="34163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>
                <a:latin typeface="Swis721 BT" panose="020B0504020202020204" pitchFamily="34" charset="0"/>
              </a:rPr>
              <a:t>Aprovação do Projeto de Urbanismo de Regularização do Parcelamento Urbano </a:t>
            </a:r>
            <a:endParaRPr lang="pt-BR" dirty="0" smtClean="0">
              <a:latin typeface="Swis721 BT" panose="020B05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dirty="0" smtClean="0">
                <a:latin typeface="Swis721 BT" panose="020B0504020202020204" pitchFamily="34" charset="0"/>
              </a:rPr>
              <a:t>denominado</a:t>
            </a:r>
            <a:r>
              <a:rPr lang="pt-BR" dirty="0">
                <a:latin typeface="Swis721 BT" panose="020B0504020202020204" pitchFamily="34" charset="0"/>
              </a:rPr>
              <a:t>: Império dos </a:t>
            </a:r>
            <a:r>
              <a:rPr lang="pt-BR" dirty="0" smtClean="0">
                <a:latin typeface="Swis721 BT" panose="020B0504020202020204" pitchFamily="34" charset="0"/>
              </a:rPr>
              <a:t>Nobres - </a:t>
            </a:r>
            <a:r>
              <a:rPr lang="pt-BR" dirty="0">
                <a:latin typeface="Swis721 BT" panose="020B0504020202020204" pitchFamily="34" charset="0"/>
              </a:rPr>
              <a:t>Setor Habitacional Boa Vista </a:t>
            </a:r>
            <a:r>
              <a:rPr lang="pt-BR" dirty="0" smtClean="0">
                <a:latin typeface="Swis721 BT" panose="020B0504020202020204" pitchFamily="34" charset="0"/>
              </a:rPr>
              <a:t>- </a:t>
            </a:r>
            <a:r>
              <a:rPr lang="pt-BR" dirty="0">
                <a:latin typeface="Swis721 BT" panose="020B0504020202020204" pitchFamily="34" charset="0"/>
              </a:rPr>
              <a:t>SHBV </a:t>
            </a:r>
            <a:r>
              <a:rPr lang="pt-BR" dirty="0" smtClean="0">
                <a:latin typeface="Swis721 BT" panose="020B0504020202020204" pitchFamily="34" charset="0"/>
              </a:rPr>
              <a:t>- Sobradinho;</a:t>
            </a:r>
          </a:p>
          <a:p>
            <a:pPr>
              <a:lnSpc>
                <a:spcPct val="150000"/>
              </a:lnSpc>
            </a:pPr>
            <a:r>
              <a:rPr lang="pt-BR" dirty="0">
                <a:latin typeface="Swis721 BT" panose="020B0504020202020204" pitchFamily="34" charset="0"/>
              </a:rPr>
              <a:t>Aprovação do Projeto de Urbanismo de Regularização do Parcelamento Urbano </a:t>
            </a:r>
            <a:endParaRPr lang="pt-BR" dirty="0" smtClean="0">
              <a:latin typeface="Swis721 BT" panose="020B05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dirty="0" smtClean="0">
                <a:latin typeface="Swis721 BT" panose="020B0504020202020204" pitchFamily="34" charset="0"/>
              </a:rPr>
              <a:t>denominado</a:t>
            </a:r>
            <a:r>
              <a:rPr lang="pt-BR" dirty="0">
                <a:latin typeface="Swis721 BT" panose="020B0504020202020204" pitchFamily="34" charset="0"/>
              </a:rPr>
              <a:t>: Recanto Real – Setor Habitacional Boa Vista </a:t>
            </a:r>
            <a:r>
              <a:rPr lang="pt-BR" dirty="0" smtClean="0">
                <a:latin typeface="Swis721 BT" panose="020B0504020202020204" pitchFamily="34" charset="0"/>
              </a:rPr>
              <a:t>- </a:t>
            </a:r>
            <a:r>
              <a:rPr lang="pt-BR" dirty="0">
                <a:latin typeface="Swis721 BT" panose="020B0504020202020204" pitchFamily="34" charset="0"/>
              </a:rPr>
              <a:t>SHBV </a:t>
            </a:r>
            <a:r>
              <a:rPr lang="pt-BR" dirty="0" smtClean="0">
                <a:latin typeface="Swis721 BT" panose="020B0504020202020204" pitchFamily="34" charset="0"/>
              </a:rPr>
              <a:t>- Sobradinho;</a:t>
            </a:r>
          </a:p>
          <a:p>
            <a:pPr>
              <a:lnSpc>
                <a:spcPct val="150000"/>
              </a:lnSpc>
            </a:pPr>
            <a:r>
              <a:rPr lang="pt-BR" dirty="0">
                <a:latin typeface="Swis721 BT" panose="020B0504020202020204" pitchFamily="34" charset="0"/>
              </a:rPr>
              <a:t>Aprovação do Projeto de Urbanismo de Regularização do Parcelamento Urbano </a:t>
            </a:r>
            <a:endParaRPr lang="pt-BR" dirty="0" smtClean="0">
              <a:latin typeface="Swis721 BT" panose="020B05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dirty="0" smtClean="0">
                <a:latin typeface="Swis721 BT" panose="020B0504020202020204" pitchFamily="34" charset="0"/>
              </a:rPr>
              <a:t>denominado</a:t>
            </a:r>
            <a:r>
              <a:rPr lang="pt-BR" dirty="0">
                <a:latin typeface="Swis721 BT" panose="020B0504020202020204" pitchFamily="34" charset="0"/>
              </a:rPr>
              <a:t>: Morada dos Nobres – Setor Habitacional Boa Vista </a:t>
            </a:r>
            <a:r>
              <a:rPr lang="pt-BR" dirty="0" smtClean="0">
                <a:latin typeface="Swis721 BT" panose="020B0504020202020204" pitchFamily="34" charset="0"/>
              </a:rPr>
              <a:t>- </a:t>
            </a:r>
            <a:r>
              <a:rPr lang="pt-BR" dirty="0">
                <a:latin typeface="Swis721 BT" panose="020B0504020202020204" pitchFamily="34" charset="0"/>
              </a:rPr>
              <a:t>SHBV </a:t>
            </a:r>
            <a:r>
              <a:rPr lang="pt-BR" dirty="0" smtClean="0">
                <a:latin typeface="Swis721 BT" panose="020B0504020202020204" pitchFamily="34" charset="0"/>
              </a:rPr>
              <a:t>- Sobradinho;</a:t>
            </a:r>
          </a:p>
          <a:p>
            <a:pPr>
              <a:lnSpc>
                <a:spcPct val="150000"/>
              </a:lnSpc>
            </a:pPr>
            <a:r>
              <a:rPr lang="pt-BR" dirty="0">
                <a:latin typeface="Swis721 BT" panose="020B0504020202020204" pitchFamily="34" charset="0"/>
              </a:rPr>
              <a:t>Aprovação do Projeto de Urbanismo de Regularização do Parcelamento Urbano </a:t>
            </a:r>
            <a:endParaRPr lang="pt-BR" dirty="0" smtClean="0">
              <a:latin typeface="Swis721 BT" panose="020B05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dirty="0" smtClean="0">
                <a:latin typeface="Swis721 BT" panose="020B0504020202020204" pitchFamily="34" charset="0"/>
              </a:rPr>
              <a:t>denominado</a:t>
            </a:r>
            <a:r>
              <a:rPr lang="pt-BR" dirty="0">
                <a:latin typeface="Swis721 BT" panose="020B0504020202020204" pitchFamily="34" charset="0"/>
              </a:rPr>
              <a:t>: Nosso Lar – Setor Habitacional Boa Vista – SHBV </a:t>
            </a:r>
            <a:r>
              <a:rPr lang="pt-BR" dirty="0" smtClean="0">
                <a:latin typeface="Swis721 BT" panose="020B0504020202020204" pitchFamily="34" charset="0"/>
              </a:rPr>
              <a:t>- Sobradinho.</a:t>
            </a:r>
            <a:endParaRPr lang="pt-BR" dirty="0">
              <a:latin typeface="Swis721 BT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748140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2016 							        </a:t>
            </a:r>
            <a:r>
              <a:rPr lang="pt-BR" dirty="0" err="1" smtClean="0">
                <a:latin typeface="Swis721 BT" panose="020B0504020202020204" pitchFamily="34" charset="0"/>
              </a:rPr>
              <a:t>conplan</a:t>
            </a:r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6287095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949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" name="Retângulo 3"/>
          <p:cNvSpPr/>
          <p:nvPr/>
        </p:nvSpPr>
        <p:spPr>
          <a:xfrm>
            <a:off x="1434204" y="1758701"/>
            <a:ext cx="960325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 smtClean="0">
                <a:latin typeface="Swis721 BT" panose="020B0504020202020204" pitchFamily="34" charset="0"/>
              </a:rPr>
              <a:t>Projeto Urbanístico de Parcelamento do Solo</a:t>
            </a:r>
          </a:p>
          <a:p>
            <a:pPr>
              <a:lnSpc>
                <a:spcPct val="150000"/>
              </a:lnSpc>
            </a:pPr>
            <a:endParaRPr lang="pt-BR" dirty="0" smtClean="0">
              <a:latin typeface="Swis721 BT" panose="020B05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dirty="0">
                <a:latin typeface="Swis721 BT" panose="020B0504020202020204" pitchFamily="34" charset="0"/>
              </a:rPr>
              <a:t>Aprovar acréscimo de altura de edificação em relação a altura máxima permitida no </a:t>
            </a:r>
          </a:p>
          <a:p>
            <a:pPr algn="just">
              <a:lnSpc>
                <a:spcPct val="150000"/>
              </a:lnSpc>
            </a:pPr>
            <a:r>
              <a:rPr lang="pt-BR" dirty="0" smtClean="0">
                <a:latin typeface="Swis721 BT" panose="020B0504020202020204" pitchFamily="34" charset="0"/>
              </a:rPr>
              <a:t>pavimento </a:t>
            </a:r>
            <a:r>
              <a:rPr lang="pt-BR" dirty="0">
                <a:latin typeface="Swis721 BT" panose="020B0504020202020204" pitchFamily="34" charset="0"/>
              </a:rPr>
              <a:t>da ocupação de cobertura conforme indicado pela topografia da Administração </a:t>
            </a:r>
            <a:endParaRPr lang="pt-BR" dirty="0" smtClean="0">
              <a:latin typeface="Swis721 BT" panose="020B05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dirty="0" smtClean="0">
                <a:latin typeface="Swis721 BT" panose="020B0504020202020204" pitchFamily="34" charset="0"/>
              </a:rPr>
              <a:t>Regional </a:t>
            </a:r>
            <a:r>
              <a:rPr lang="pt-BR" dirty="0">
                <a:latin typeface="Swis721 BT" panose="020B0504020202020204" pitchFamily="34" charset="0"/>
              </a:rPr>
              <a:t>do Plano Piloto, no sentido de que o excedente de altura não constitui óbice à </a:t>
            </a:r>
            <a:endParaRPr lang="pt-BR" dirty="0" smtClean="0">
              <a:latin typeface="Swis721 BT" panose="020B05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dirty="0" smtClean="0">
                <a:latin typeface="Swis721 BT" panose="020B0504020202020204" pitchFamily="34" charset="0"/>
              </a:rPr>
              <a:t>concessão </a:t>
            </a:r>
            <a:r>
              <a:rPr lang="pt-BR" dirty="0">
                <a:latin typeface="Swis721 BT" panose="020B0504020202020204" pitchFamily="34" charset="0"/>
              </a:rPr>
              <a:t>da Carta de </a:t>
            </a:r>
            <a:r>
              <a:rPr lang="pt-BR" dirty="0" smtClean="0">
                <a:latin typeface="Swis721 BT" panose="020B0504020202020204" pitchFamily="34" charset="0"/>
              </a:rPr>
              <a:t>Habite-se.</a:t>
            </a:r>
          </a:p>
          <a:p>
            <a:pPr algn="just">
              <a:lnSpc>
                <a:spcPct val="150000"/>
              </a:lnSpc>
            </a:pPr>
            <a:endParaRPr lang="pt-BR" dirty="0" smtClean="0">
              <a:latin typeface="Swis721 BT" panose="020B05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dirty="0">
                <a:latin typeface="Swis721 BT" panose="020B0504020202020204" pitchFamily="34" charset="0"/>
              </a:rPr>
              <a:t>Análise do Recurso Administrativo ao Termo de Recomendação nº 17/2015 11 exarado </a:t>
            </a:r>
            <a:endParaRPr lang="pt-BR" dirty="0" smtClean="0">
              <a:latin typeface="Swis721 BT" panose="020B05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dirty="0" smtClean="0">
                <a:latin typeface="Swis721 BT" panose="020B0504020202020204" pitchFamily="34" charset="0"/>
              </a:rPr>
              <a:t>pela 3º </a:t>
            </a:r>
            <a:r>
              <a:rPr lang="pt-BR" dirty="0">
                <a:latin typeface="Swis721 BT" panose="020B0504020202020204" pitchFamily="34" charset="0"/>
              </a:rPr>
              <a:t>PROURB/MPDFT </a:t>
            </a:r>
            <a:r>
              <a:rPr lang="pt-BR" dirty="0" smtClean="0">
                <a:latin typeface="Swis721 BT" panose="020B0504020202020204" pitchFamily="34" charset="0"/>
              </a:rPr>
              <a:t>- </a:t>
            </a:r>
            <a:r>
              <a:rPr lang="pt-BR" dirty="0" err="1">
                <a:latin typeface="Swis721 BT" panose="020B0504020202020204" pitchFamily="34" charset="0"/>
              </a:rPr>
              <a:t>Taguá</a:t>
            </a:r>
            <a:r>
              <a:rPr lang="pt-BR" dirty="0">
                <a:latin typeface="Swis721 BT" panose="020B0504020202020204" pitchFamily="34" charset="0"/>
              </a:rPr>
              <a:t> Life Center, seu entendimento pela 12 CAP e </a:t>
            </a:r>
            <a:r>
              <a:rPr lang="pt-BR" dirty="0" smtClean="0">
                <a:latin typeface="Swis721 BT" panose="020B0504020202020204" pitchFamily="34" charset="0"/>
              </a:rPr>
              <a:t>a </a:t>
            </a:r>
            <a:r>
              <a:rPr lang="pt-BR" dirty="0">
                <a:latin typeface="Swis721 BT" panose="020B0504020202020204" pitchFamily="34" charset="0"/>
              </a:rPr>
              <a:t>conclusão </a:t>
            </a:r>
            <a:endParaRPr lang="pt-BR" dirty="0" smtClean="0">
              <a:latin typeface="Swis721 BT" panose="020B05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dirty="0" smtClean="0">
                <a:latin typeface="Swis721 BT" panose="020B0504020202020204" pitchFamily="34" charset="0"/>
              </a:rPr>
              <a:t>da câmara </a:t>
            </a:r>
            <a:r>
              <a:rPr lang="pt-BR" dirty="0">
                <a:latin typeface="Swis721 BT" panose="020B0504020202020204" pitchFamily="34" charset="0"/>
              </a:rPr>
              <a:t>técnica sobre o processo em questão</a:t>
            </a:r>
            <a:r>
              <a:rPr lang="pt-BR" dirty="0" smtClean="0">
                <a:latin typeface="Swis721 BT" panose="020B0504020202020204" pitchFamily="34" charset="0"/>
              </a:rPr>
              <a:t>.</a:t>
            </a:r>
            <a:endParaRPr lang="pt-BR" dirty="0">
              <a:latin typeface="Swis721 BT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500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2015 					     instrumentos normativos</a:t>
            </a:r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8571136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33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" name="Retângulo 3"/>
          <p:cNvSpPr/>
          <p:nvPr/>
        </p:nvSpPr>
        <p:spPr>
          <a:xfrm>
            <a:off x="1415730" y="1814437"/>
            <a:ext cx="9252269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Lei do Polo Gerador de Viagem</a:t>
            </a:r>
          </a:p>
          <a:p>
            <a:pPr algn="just">
              <a:lnSpc>
                <a:spcPct val="150000"/>
              </a:lnSpc>
            </a:pP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PL nº 35/2015 para disciplinar a cobrança pela ocupação de áreas públicas lindeiras a lotes residenciais.</a:t>
            </a:r>
          </a:p>
          <a:p>
            <a:pPr algn="just">
              <a:lnSpc>
                <a:spcPct val="150000"/>
              </a:lnSpc>
            </a:pP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PL da criação do Instituto de Preservação e Planejamento Territorial e Metropolitano </a:t>
            </a: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- </a:t>
            </a: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IPLAM Brasília.</a:t>
            </a:r>
          </a:p>
          <a:p>
            <a:pPr algn="just">
              <a:lnSpc>
                <a:spcPct val="150000"/>
              </a:lnSpc>
            </a:pPr>
            <a:r>
              <a:rPr lang="pt-BR" dirty="0">
                <a:latin typeface="Swis721 BT" panose="020B0504020202020204" pitchFamily="34" charset="0"/>
                <a:ea typeface="+mj-ea"/>
                <a:cs typeface="+mj-cs"/>
              </a:rPr>
              <a:t>PL que substitui a Lei nº 2.105/1998, de 8 de outubro de 1998 e suas alterações, que dispõe sobre o Código de Edificações do Distrito </a:t>
            </a:r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Federal.</a:t>
            </a:r>
            <a:endParaRPr lang="pt-BR" dirty="0">
              <a:latin typeface="Swis721 BT" panose="020B0504020202020204" pitchFamily="34" charset="0"/>
              <a:ea typeface="+mj-ea"/>
              <a:cs typeface="+mj-cs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415731" y="1366043"/>
            <a:ext cx="5998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>
                <a:latin typeface="Swis721 BT" panose="020B0504020202020204" pitchFamily="34" charset="0"/>
                <a:ea typeface="+mj-ea"/>
                <a:cs typeface="+mj-cs"/>
              </a:rPr>
              <a:t>Leis</a:t>
            </a:r>
            <a:endParaRPr lang="pt-BR" dirty="0">
              <a:latin typeface="Swis721 BT" panose="020B0504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388454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2015 	           comissão permanente de monitoramento do COE</a:t>
            </a:r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2995772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1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4" name="Imagem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22" y="2057733"/>
            <a:ext cx="7355356" cy="3024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95132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2015 		       comissão </a:t>
            </a:r>
            <a:r>
              <a:rPr lang="pt-BR" dirty="0">
                <a:latin typeface="Swis721 BT" panose="020B0504020202020204" pitchFamily="34" charset="0"/>
              </a:rPr>
              <a:t>permanente de monitoramento do COE</a:t>
            </a: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/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995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" name="Retângulo 3"/>
          <p:cNvSpPr/>
          <p:nvPr/>
        </p:nvSpPr>
        <p:spPr>
          <a:xfrm>
            <a:off x="1434204" y="1758701"/>
            <a:ext cx="9603252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 smtClean="0">
                <a:latin typeface="Swis721 BT" panose="020B0504020202020204" pitchFamily="34" charset="0"/>
              </a:rPr>
              <a:t>PL do Código de Obras e Edificações do Distrito Federal – COE/DF encaminhado à Casa Civil.</a:t>
            </a:r>
          </a:p>
          <a:p>
            <a:pPr>
              <a:lnSpc>
                <a:spcPct val="150000"/>
              </a:lnSpc>
            </a:pPr>
            <a:endParaRPr lang="pt-BR" dirty="0">
              <a:latin typeface="Swis721 BT" panose="020B05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dirty="0" smtClean="0">
                <a:latin typeface="Swis721 BT" panose="020B0504020202020204" pitchFamily="34" charset="0"/>
              </a:rPr>
              <a:t>41 </a:t>
            </a:r>
            <a:r>
              <a:rPr lang="pt-BR" dirty="0">
                <a:latin typeface="Swis721 BT" panose="020B0504020202020204" pitchFamily="34" charset="0"/>
              </a:rPr>
              <a:t>Reuniões: 8 </a:t>
            </a:r>
            <a:r>
              <a:rPr lang="pt-BR" dirty="0" smtClean="0">
                <a:latin typeface="Swis721 BT" panose="020B0504020202020204" pitchFamily="34" charset="0"/>
              </a:rPr>
              <a:t>Ordinárias e 33 Extraordinárias</a:t>
            </a:r>
          </a:p>
          <a:p>
            <a:pPr>
              <a:lnSpc>
                <a:spcPct val="150000"/>
              </a:lnSpc>
            </a:pPr>
            <a:endParaRPr lang="pt-BR" dirty="0">
              <a:latin typeface="Swis721 BT" panose="020B05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dirty="0">
                <a:latin typeface="Swis721 BT" panose="020B0504020202020204" pitchFamily="34" charset="0"/>
              </a:rPr>
              <a:t>1 </a:t>
            </a:r>
            <a:r>
              <a:rPr lang="pt-BR" dirty="0" smtClean="0">
                <a:latin typeface="Swis721 BT" panose="020B0504020202020204" pitchFamily="34" charset="0"/>
              </a:rPr>
              <a:t>Consulta Pública</a:t>
            </a:r>
          </a:p>
          <a:p>
            <a:pPr>
              <a:lnSpc>
                <a:spcPct val="150000"/>
              </a:lnSpc>
            </a:pPr>
            <a:endParaRPr lang="pt-BR" dirty="0" smtClean="0">
              <a:latin typeface="Swis721 BT" panose="020B05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dirty="0">
                <a:latin typeface="Swis721 BT" panose="020B0504020202020204" pitchFamily="34" charset="0"/>
              </a:rPr>
              <a:t>1 </a:t>
            </a:r>
            <a:r>
              <a:rPr lang="pt-BR" dirty="0" smtClean="0">
                <a:latin typeface="Swis721 BT" panose="020B0504020202020204" pitchFamily="34" charset="0"/>
              </a:rPr>
              <a:t>Audiência Pública</a:t>
            </a:r>
          </a:p>
          <a:p>
            <a:pPr>
              <a:lnSpc>
                <a:spcPct val="150000"/>
              </a:lnSpc>
            </a:pPr>
            <a:endParaRPr lang="pt-BR" dirty="0" smtClean="0">
              <a:latin typeface="Swis721 BT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23356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2016 		       comissão </a:t>
            </a:r>
            <a:r>
              <a:rPr lang="pt-BR" dirty="0">
                <a:latin typeface="Swis721 BT" panose="020B0504020202020204" pitchFamily="34" charset="0"/>
              </a:rPr>
              <a:t>permanente de monitoramento do COE</a:t>
            </a: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/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018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" name="Retângulo 3"/>
          <p:cNvSpPr/>
          <p:nvPr/>
        </p:nvSpPr>
        <p:spPr>
          <a:xfrm>
            <a:off x="1434204" y="1758701"/>
            <a:ext cx="960325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 smtClean="0">
                <a:latin typeface="Swis721 BT" panose="020B0504020202020204" pitchFamily="34" charset="0"/>
              </a:rPr>
              <a:t>Redação da minuta de Decreto de regulamentação do Código de Obras e Edificações do Distrito Federal - COE/DF.</a:t>
            </a:r>
          </a:p>
          <a:p>
            <a:pPr>
              <a:lnSpc>
                <a:spcPct val="150000"/>
              </a:lnSpc>
            </a:pPr>
            <a:endParaRPr lang="pt-BR" dirty="0">
              <a:latin typeface="Swis721 BT" panose="020B05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dirty="0" smtClean="0">
                <a:latin typeface="Swis721 BT" panose="020B0504020202020204" pitchFamily="34" charset="0"/>
              </a:rPr>
              <a:t>13 </a:t>
            </a:r>
            <a:r>
              <a:rPr lang="pt-BR" dirty="0">
                <a:latin typeface="Swis721 BT" panose="020B0504020202020204" pitchFamily="34" charset="0"/>
              </a:rPr>
              <a:t>Reuniões: </a:t>
            </a:r>
            <a:r>
              <a:rPr lang="pt-BR" dirty="0" smtClean="0">
                <a:latin typeface="Swis721 BT" panose="020B0504020202020204" pitchFamily="34" charset="0"/>
              </a:rPr>
              <a:t>5 Ordinárias e 8 Extraordinárias</a:t>
            </a:r>
          </a:p>
          <a:p>
            <a:pPr>
              <a:lnSpc>
                <a:spcPct val="150000"/>
              </a:lnSpc>
            </a:pPr>
            <a:endParaRPr lang="pt-BR" dirty="0">
              <a:latin typeface="Swis721 BT" panose="020B0504020202020204" pitchFamily="34" charset="0"/>
            </a:endParaRPr>
          </a:p>
          <a:p>
            <a:pPr>
              <a:lnSpc>
                <a:spcPct val="150000"/>
              </a:lnSpc>
            </a:pPr>
            <a:endParaRPr lang="pt-BR" dirty="0" smtClean="0">
              <a:latin typeface="Swis721 BT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662323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32500" lnSpcReduction="2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</a:t>
            </a:r>
            <a:r>
              <a:rPr lang="pt-BR" dirty="0">
                <a:latin typeface="Swis721 BT" panose="020B0504020202020204" pitchFamily="34" charset="0"/>
              </a:rPr>
              <a:t>2016 </a:t>
            </a:r>
            <a:r>
              <a:rPr lang="pt-BR" dirty="0" smtClean="0">
                <a:latin typeface="Swis721 BT" panose="020B0504020202020204" pitchFamily="34" charset="0"/>
              </a:rPr>
              <a:t>                                           </a:t>
            </a:r>
            <a:r>
              <a:rPr lang="pt-BR" sz="4200" dirty="0">
                <a:latin typeface="Swis721 BT" panose="020B0504020202020204" pitchFamily="34" charset="0"/>
              </a:rPr>
              <a:t>conselho consultivo de preservação e planejamento territorial e metropolitano </a:t>
            </a:r>
            <a:r>
              <a:rPr lang="pt-BR" dirty="0" smtClean="0">
                <a:latin typeface="Swis721 BT" panose="020B0504020202020204" pitchFamily="34" charset="0"/>
              </a:rPr>
              <a:t>- </a:t>
            </a:r>
            <a:r>
              <a:rPr lang="pt-BR" dirty="0">
                <a:latin typeface="Swis721 BT" panose="020B0504020202020204" pitchFamily="34" charset="0"/>
              </a:rPr>
              <a:t>CCPPTM</a:t>
            </a: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/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41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8" name="Imagem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3870" y="1414688"/>
            <a:ext cx="3063476" cy="2193377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1443870" y="3608065"/>
            <a:ext cx="7137467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4 </a:t>
            </a:r>
            <a:r>
              <a:rPr lang="pt-BR" dirty="0"/>
              <a:t>Reuniões: </a:t>
            </a:r>
            <a:r>
              <a:rPr lang="pt-BR" dirty="0" smtClean="0"/>
              <a:t>3 </a:t>
            </a:r>
            <a:r>
              <a:rPr lang="pt-BR" dirty="0"/>
              <a:t>Ordinárias e </a:t>
            </a:r>
            <a:r>
              <a:rPr lang="pt-BR" dirty="0" smtClean="0"/>
              <a:t>1 Extraordinárias</a:t>
            </a:r>
          </a:p>
          <a:p>
            <a:endParaRPr lang="pt-BR" dirty="0"/>
          </a:p>
          <a:p>
            <a:r>
              <a:rPr lang="pt-BR" dirty="0" smtClean="0"/>
              <a:t>Assuntos tratados:</a:t>
            </a:r>
          </a:p>
          <a:p>
            <a:r>
              <a:rPr lang="pt-BR" dirty="0" smtClean="0"/>
              <a:t>apresentação </a:t>
            </a:r>
            <a:r>
              <a:rPr lang="pt-BR" dirty="0"/>
              <a:t>e Discussão da Minuta do Regimento </a:t>
            </a:r>
            <a:r>
              <a:rPr lang="pt-BR" dirty="0" smtClean="0"/>
              <a:t>Interno;</a:t>
            </a:r>
          </a:p>
          <a:p>
            <a:r>
              <a:rPr lang="pt-BR" dirty="0" smtClean="0"/>
              <a:t>apresentação </a:t>
            </a:r>
            <a:r>
              <a:rPr lang="pt-BR" dirty="0"/>
              <a:t>da Lei de Uso e Ocupação do Solo </a:t>
            </a:r>
            <a:r>
              <a:rPr lang="pt-BR" dirty="0" smtClean="0"/>
              <a:t>- LUOS;</a:t>
            </a:r>
          </a:p>
          <a:p>
            <a:r>
              <a:rPr lang="pt-BR" dirty="0" smtClean="0"/>
              <a:t>apresentação </a:t>
            </a:r>
            <a:r>
              <a:rPr lang="pt-BR" dirty="0"/>
              <a:t>do Plano de Preservação do Conjunto Urbanístico </a:t>
            </a:r>
            <a:r>
              <a:rPr lang="pt-BR" dirty="0" smtClean="0"/>
              <a:t>- PPCUB;</a:t>
            </a:r>
          </a:p>
          <a:p>
            <a:r>
              <a:rPr lang="pt-BR" dirty="0" smtClean="0"/>
              <a:t>indicação </a:t>
            </a:r>
            <a:r>
              <a:rPr lang="pt-BR" dirty="0"/>
              <a:t>da Comissão Preparatória – 6ª Conferência Distrital das </a:t>
            </a:r>
            <a:r>
              <a:rPr lang="pt-BR" dirty="0" smtClean="0"/>
              <a:t>Cidades;</a:t>
            </a:r>
          </a:p>
          <a:p>
            <a:r>
              <a:rPr lang="pt-BR" smtClean="0"/>
              <a:t>apresentação </a:t>
            </a:r>
            <a:r>
              <a:rPr lang="pt-BR"/>
              <a:t>Habita </a:t>
            </a:r>
            <a:r>
              <a:rPr lang="pt-BR" smtClean="0"/>
              <a:t>Brasília.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7700176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2015 	       sistema de informações territorial e urbana - SITURB</a:t>
            </a:r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2995772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76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0" name="Imagem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187" y="2843212"/>
            <a:ext cx="3095625" cy="1171575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7939376" y="5544254"/>
            <a:ext cx="28192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www.siturb.segeth.df.gov.br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5456484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</a:t>
            </a:r>
            <a:r>
              <a:rPr lang="pt-BR" dirty="0">
                <a:latin typeface="Swis721 BT" panose="020B0504020202020204" pitchFamily="34" charset="0"/>
              </a:rPr>
              <a:t> </a:t>
            </a:r>
            <a:r>
              <a:rPr lang="pt-BR" dirty="0" smtClean="0">
                <a:latin typeface="Swis721 BT" panose="020B0504020202020204" pitchFamily="34" charset="0"/>
              </a:rPr>
              <a:t>201  sistema de documentação urbanística e cartográfica - SISDUC</a:t>
            </a:r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2995772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98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4" name="Imagem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600" y="2635250"/>
            <a:ext cx="3860800" cy="158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79444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2015  	                                                    regularização de templos</a:t>
            </a:r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2995772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23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" name="Retângulo 3"/>
          <p:cNvSpPr/>
          <p:nvPr/>
        </p:nvSpPr>
        <p:spPr>
          <a:xfrm>
            <a:off x="1616364" y="1924225"/>
            <a:ext cx="872836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/>
              <a:t>Organizou </a:t>
            </a:r>
            <a:r>
              <a:rPr lang="pt-BR" dirty="0"/>
              <a:t>os procedimentos relativos a aplicação da LC 806/2009, ao reuniu os processos em tramitação (1.224 processos), realizar a verificação da documentação anexada aos autos, solicitar documentação complementar, autuar requerimentos, atender interessados, realizar vistorias para instrução processual, e efetuar a análise documental. E como resultado dos esforços empreendidos tivemos no período de um ano:</a:t>
            </a:r>
          </a:p>
          <a:p>
            <a:r>
              <a:rPr lang="pt-BR" dirty="0" smtClean="0"/>
              <a:t>120 </a:t>
            </a:r>
            <a:r>
              <a:rPr lang="pt-BR" dirty="0"/>
              <a:t>processos que tratam de regularização nos termos da foram remetidos para a </a:t>
            </a:r>
            <a:r>
              <a:rPr lang="pt-BR" dirty="0" err="1"/>
              <a:t>Terracap</a:t>
            </a:r>
            <a:r>
              <a:rPr lang="pt-BR" dirty="0"/>
              <a:t>;</a:t>
            </a:r>
          </a:p>
          <a:p>
            <a:r>
              <a:rPr lang="pt-BR" dirty="0" smtClean="0"/>
              <a:t>146 </a:t>
            </a:r>
            <a:r>
              <a:rPr lang="pt-BR" dirty="0"/>
              <a:t>vistorias realizadas;</a:t>
            </a:r>
          </a:p>
          <a:p>
            <a:r>
              <a:rPr lang="pt-BR" dirty="0" smtClean="0"/>
              <a:t>140 </a:t>
            </a:r>
            <a:r>
              <a:rPr lang="pt-BR" dirty="0"/>
              <a:t>requerimentos em análise;</a:t>
            </a:r>
          </a:p>
          <a:p>
            <a:r>
              <a:rPr lang="pt-BR" dirty="0" smtClean="0"/>
              <a:t>466 </a:t>
            </a:r>
            <a:r>
              <a:rPr lang="pt-BR" dirty="0"/>
              <a:t>checagens de documentação realizadas;</a:t>
            </a:r>
          </a:p>
          <a:p>
            <a:r>
              <a:rPr lang="pt-BR" dirty="0" smtClean="0"/>
              <a:t>300 </a:t>
            </a:r>
            <a:r>
              <a:rPr lang="pt-BR" dirty="0"/>
              <a:t>cartas foram emitidas solicitando complementação de documentação para instrução processual;</a:t>
            </a:r>
          </a:p>
          <a:p>
            <a:r>
              <a:rPr lang="pt-BR" dirty="0" smtClean="0"/>
              <a:t>571 </a:t>
            </a:r>
            <a:r>
              <a:rPr lang="pt-BR" dirty="0"/>
              <a:t>atendimentos realizados.</a:t>
            </a:r>
          </a:p>
        </p:txBody>
      </p:sp>
    </p:spTree>
    <p:extLst>
      <p:ext uri="{BB962C8B-B14F-4D97-AF65-F5344CB8AC3E}">
        <p14:creationId xmlns:p14="http://schemas.microsoft.com/office/powerpoint/2010/main" val="234216283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2015/16  	                            central de aprovação de projetos - CAP</a:t>
            </a:r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6113404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75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0513612"/>
              </p:ext>
            </p:extLst>
          </p:nvPr>
        </p:nvGraphicFramePr>
        <p:xfrm>
          <a:off x="1976582" y="2523325"/>
          <a:ext cx="6428508" cy="20671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42584"/>
                <a:gridCol w="2142584"/>
                <a:gridCol w="2143340"/>
              </a:tblGrid>
              <a:tr h="6942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COARQ comparativo 2015/2016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Ano 2015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Ano 2016*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392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Exigências emitidas 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2.711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1.570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392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Projetos aprovados/visados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645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338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942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Área total aprovada pela CAP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2.586.661,97 m²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1.821.132,44 m²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2" name="Rectangle 45"/>
          <p:cNvSpPr>
            <a:spLocks noChangeArrowheads="1"/>
          </p:cNvSpPr>
          <p:nvPr/>
        </p:nvSpPr>
        <p:spPr bwMode="auto">
          <a:xfrm>
            <a:off x="1524000" y="1426909"/>
            <a:ext cx="815210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COARQ 2015/2016:</a:t>
            </a:r>
            <a:endParaRPr kumimoji="0" lang="pt-BR" altLang="pt-B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 as quantidades e áreas informadas referem-se aos dados até a data de 14/06/2016</a:t>
            </a:r>
            <a:r>
              <a:rPr kumimoji="0" lang="pt-BR" altLang="pt-B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pt-BR" alt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30663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2015/16  	                            central de aprovação de projetos - CAP</a:t>
            </a:r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6113404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247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593708"/>
              </p:ext>
            </p:extLst>
          </p:nvPr>
        </p:nvGraphicFramePr>
        <p:xfrm>
          <a:off x="2937164" y="2237435"/>
          <a:ext cx="5947757" cy="26047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82329"/>
                <a:gridCol w="982329"/>
                <a:gridCol w="1083715"/>
                <a:gridCol w="1083715"/>
                <a:gridCol w="914326"/>
                <a:gridCol w="901343"/>
              </a:tblGrid>
              <a:tr h="523396"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COLIC comparativo 2015/2016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Alvarás de Construção 2015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Alvarás de Construção 2016*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55777">
                <a:tc gridSpan="2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Quantidade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Área (m²)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Quantidade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Área (m²)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55777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Residencial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Unifamiliar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178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61.157,40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88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44.945,43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2339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Habitação Coletiva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67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840.383,16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41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312.385,92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55777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Comercial/Industrial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42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169.491,31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44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90.044,33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55777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Institucional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8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84.406,19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9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261.232,61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55777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Misto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13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112.224,78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3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13.997,86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79081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TOTAL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308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1.267.662,84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185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722.606,15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524000" y="1429541"/>
            <a:ext cx="810055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COLIC 2015/2016:</a:t>
            </a:r>
            <a:endParaRPr kumimoji="0" lang="pt-BR" altLang="pt-B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 as quantidades e áreas informadas referem-se aos alvarás emitidos até a data de 14/06/2016</a:t>
            </a:r>
            <a:r>
              <a:rPr kumimoji="0" lang="pt-BR" altLang="pt-B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pt-BR" alt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470527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2015/16  	                            central de aprovação de projetos - CAP</a:t>
            </a:r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6113404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271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2252637"/>
              </p:ext>
            </p:extLst>
          </p:nvPr>
        </p:nvGraphicFramePr>
        <p:xfrm>
          <a:off x="2826327" y="2206650"/>
          <a:ext cx="5865091" cy="32984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13223"/>
                <a:gridCol w="436593"/>
                <a:gridCol w="436593"/>
                <a:gridCol w="413715"/>
                <a:gridCol w="413715"/>
                <a:gridCol w="450574"/>
                <a:gridCol w="450574"/>
                <a:gridCol w="362239"/>
                <a:gridCol w="362239"/>
                <a:gridCol w="362239"/>
                <a:gridCol w="362239"/>
                <a:gridCol w="450574"/>
                <a:gridCol w="450574"/>
              </a:tblGrid>
              <a:tr h="232196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ATIVIDADES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Ano 2015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Ano 2016*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3219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ANALISADOS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APROVADOS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TOTAL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ANALISADOS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APROVADOS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TOTAL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2171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Quant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Área (ha)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Quant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Área (ha)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Quant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Área (ha)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Quant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Área (ha)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Quant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Área (ha)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Quant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Área (ha)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4861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Processos Parcelamentos Novos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90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3.164,00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4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50,00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94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3.214,00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861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Requerimentos Parcelamentos Novos 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33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-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-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-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33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-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3217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Regularização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43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3.815,00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12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1.248,00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55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5.063,00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1953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Área Pública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40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-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5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-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45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-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1777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Paisagismo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25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-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-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-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30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-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2017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Infraestrutura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419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-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8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-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427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-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3217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Expedientes Respondidos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-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-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-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-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327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-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321712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Total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1.011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8.277,00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 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459345" y="1399683"/>
            <a:ext cx="815210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COURB 2015/2016:</a:t>
            </a:r>
            <a:endParaRPr kumimoji="0" lang="pt-BR" altLang="pt-B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 as quantidades e áreas informadas referem-se aos dados até a data de 14/06/2016</a:t>
            </a:r>
            <a:r>
              <a:rPr kumimoji="0" lang="pt-BR" altLang="pt-B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pt-BR" alt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98282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2016					     instrumentos normativos</a:t>
            </a:r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8465742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088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975669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2016  	                            </a:t>
            </a:r>
            <a:r>
              <a:rPr lang="pt-BR" dirty="0">
                <a:latin typeface="Swis721 BT" panose="020B0504020202020204" pitchFamily="34" charset="0"/>
              </a:rPr>
              <a:t> </a:t>
            </a:r>
            <a:r>
              <a:rPr lang="pt-BR" dirty="0" smtClean="0">
                <a:latin typeface="Swis721 BT" panose="020B0504020202020204" pitchFamily="34" charset="0"/>
              </a:rPr>
              <a:t>           conferência distrital das cidades</a:t>
            </a:r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6113404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294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9" name="Imagem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1677" y="1553410"/>
            <a:ext cx="2993147" cy="4236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45300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2016  	                            </a:t>
            </a:r>
            <a:r>
              <a:rPr lang="pt-BR" dirty="0">
                <a:latin typeface="Swis721 BT" panose="020B0504020202020204" pitchFamily="34" charset="0"/>
              </a:rPr>
              <a:t> </a:t>
            </a:r>
            <a:r>
              <a:rPr lang="pt-BR" dirty="0" smtClean="0">
                <a:latin typeface="Swis721 BT" panose="020B0504020202020204" pitchFamily="34" charset="0"/>
              </a:rPr>
              <a:t>           conferência distrital das cidades</a:t>
            </a:r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6113404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413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4" name="Imagem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4559" y="1503358"/>
            <a:ext cx="6312496" cy="433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37966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2016  	                                                                       habita </a:t>
            </a:r>
            <a:r>
              <a:rPr lang="pt-BR" dirty="0" err="1" smtClean="0">
                <a:latin typeface="Swis721 BT" panose="020B0504020202020204" pitchFamily="34" charset="0"/>
              </a:rPr>
              <a:t>brasília</a:t>
            </a:r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6113404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18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0" name="Imagem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29108" y="1366043"/>
            <a:ext cx="8733784" cy="4772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57429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2016  	                                                                       habita </a:t>
            </a:r>
            <a:r>
              <a:rPr lang="pt-BR" dirty="0" err="1" smtClean="0">
                <a:latin typeface="Swis721 BT" panose="020B0504020202020204" pitchFamily="34" charset="0"/>
              </a:rPr>
              <a:t>brasília</a:t>
            </a:r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6113404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342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4" name="Imagem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2200" y="1344078"/>
            <a:ext cx="6999676" cy="4601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80600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2016  	                                                                       habita </a:t>
            </a:r>
            <a:r>
              <a:rPr lang="pt-BR" dirty="0" err="1" smtClean="0">
                <a:latin typeface="Swis721 BT" panose="020B0504020202020204" pitchFamily="34" charset="0"/>
              </a:rPr>
              <a:t>brasília</a:t>
            </a:r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6113404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66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9" name="Imagem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0589" y="1650801"/>
            <a:ext cx="7666975" cy="3833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88097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2016  	                                                                       habita </a:t>
            </a:r>
            <a:r>
              <a:rPr lang="pt-BR" dirty="0" err="1" smtClean="0">
                <a:latin typeface="Swis721 BT" panose="020B0504020202020204" pitchFamily="34" charset="0"/>
              </a:rPr>
              <a:t>brasília</a:t>
            </a:r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6113404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390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4" name="Imagem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1726407"/>
            <a:ext cx="9144793" cy="3822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90756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6113404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436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4830619" y="3148343"/>
            <a:ext cx="16463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 smtClean="0"/>
              <a:t>Obrigado!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25972794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78682"/>
            <a:ext cx="9144000" cy="487361"/>
          </a:xfrm>
        </p:spPr>
        <p:txBody>
          <a:bodyPr>
            <a:normAutofit/>
          </a:bodyPr>
          <a:lstStyle/>
          <a:p>
            <a:pPr algn="r"/>
            <a:r>
              <a:rPr lang="pt-BR" sz="1200" b="1" dirty="0" smtClean="0">
                <a:latin typeface="Swis721 BT" panose="020B0504020202020204" pitchFamily="34" charset="0"/>
              </a:rPr>
              <a:t>  SECRETARIA DE ESTADO DE GESTÃO DO TERRITÓRIO E HABITAÇÃO - SEGETH</a:t>
            </a:r>
            <a:endParaRPr lang="pt-BR" sz="1200" b="1" dirty="0">
              <a:latin typeface="Swis721 BT" panose="020B05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6058911"/>
            <a:ext cx="9144000" cy="3788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Swis721 BT" panose="020B0504020202020204" pitchFamily="34" charset="0"/>
              </a:rPr>
              <a:t>AÇÕES 2016 					     instrumentos normativos</a:t>
            </a:r>
            <a:endParaRPr lang="pt-BR" dirty="0">
              <a:latin typeface="Swis721 BT" panose="020B05040202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1950267"/>
              </p:ext>
            </p:extLst>
          </p:nvPr>
        </p:nvGraphicFramePr>
        <p:xfrm>
          <a:off x="1524000" y="454820"/>
          <a:ext cx="8382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03" name="Imagem de Bitmap" r:id="rId3" imgW="1600000" imgH="1905266" progId="Paint.Picture">
                  <p:embed/>
                </p:oleObj>
              </mc:Choice>
              <mc:Fallback>
                <p:oleObj name="Imagem de Bitmap" r:id="rId3" imgW="1600000" imgH="190526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4820"/>
                        <a:ext cx="8382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1524000" y="131437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1524000" y="5977084"/>
            <a:ext cx="9144000" cy="18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9" name="Imagem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099267"/>
            <a:ext cx="4877911" cy="96542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9829" y="3841726"/>
            <a:ext cx="8256881" cy="1435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67807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2139</TotalTime>
  <Words>3982</Words>
  <Application>Microsoft Office PowerPoint</Application>
  <PresentationFormat>Widescreen</PresentationFormat>
  <Paragraphs>618</Paragraphs>
  <Slides>86</Slides>
  <Notes>0</Notes>
  <HiddenSlides>0</HiddenSlides>
  <MMClips>0</MMClips>
  <ScaleCrop>false</ScaleCrop>
  <HeadingPairs>
    <vt:vector size="8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86</vt:i4>
      </vt:variant>
    </vt:vector>
  </HeadingPairs>
  <TitlesOfParts>
    <vt:vector size="95" baseType="lpstr">
      <vt:lpstr>MS PGothic</vt:lpstr>
      <vt:lpstr>Arial</vt:lpstr>
      <vt:lpstr>Calibri</vt:lpstr>
      <vt:lpstr>Calibri Light</vt:lpstr>
      <vt:lpstr>Swis721 BT</vt:lpstr>
      <vt:lpstr>Times New Roman</vt:lpstr>
      <vt:lpstr>Wingdings</vt:lpstr>
      <vt:lpstr>Tema do Office</vt:lpstr>
      <vt:lpstr>Imagem de Bitmap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  <vt:lpstr>  SECRETARIA DE ESTADO DE GESTÃO DO TERRITÓRIO E HABITAÇÃO - SEGETH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GOVERNSECRETARIA DE ESTADO DE GESTÃO DO TERRITÓRIO E HABITAÇÃO - SEGETH</dc:title>
  <dc:creator>Luiz Otavio Alves Rodrigues</dc:creator>
  <cp:lastModifiedBy>André Bello</cp:lastModifiedBy>
  <cp:revision>119</cp:revision>
  <dcterms:created xsi:type="dcterms:W3CDTF">2016-06-14T18:31:55Z</dcterms:created>
  <dcterms:modified xsi:type="dcterms:W3CDTF">2016-06-16T13:00:39Z</dcterms:modified>
</cp:coreProperties>
</file>