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370" r:id="rId5"/>
    <p:sldId id="291" r:id="rId6"/>
    <p:sldId id="351" r:id="rId7"/>
    <p:sldId id="317" r:id="rId8"/>
    <p:sldId id="385" r:id="rId9"/>
    <p:sldId id="320" r:id="rId10"/>
    <p:sldId id="325" r:id="rId11"/>
    <p:sldId id="321" r:id="rId12"/>
    <p:sldId id="326" r:id="rId13"/>
    <p:sldId id="322" r:id="rId14"/>
    <p:sldId id="323" r:id="rId15"/>
    <p:sldId id="386" r:id="rId16"/>
    <p:sldId id="387" r:id="rId17"/>
    <p:sldId id="352" r:id="rId18"/>
    <p:sldId id="384" r:id="rId19"/>
    <p:sldId id="369" r:id="rId20"/>
    <p:sldId id="372" r:id="rId21"/>
    <p:sldId id="373" r:id="rId22"/>
    <p:sldId id="287" r:id="rId23"/>
    <p:sldId id="388" r:id="rId24"/>
    <p:sldId id="288" r:id="rId25"/>
    <p:sldId id="289" r:id="rId26"/>
    <p:sldId id="283" r:id="rId27"/>
    <p:sldId id="284" r:id="rId28"/>
    <p:sldId id="285" r:id="rId29"/>
    <p:sldId id="286" r:id="rId30"/>
    <p:sldId id="271" r:id="rId31"/>
    <p:sldId id="270" r:id="rId32"/>
    <p:sldId id="266" r:id="rId33"/>
    <p:sldId id="268" r:id="rId34"/>
    <p:sldId id="269" r:id="rId35"/>
    <p:sldId id="295" r:id="rId36"/>
    <p:sldId id="297" r:id="rId37"/>
    <p:sldId id="296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50" r:id="rId46"/>
    <p:sldId id="328" r:id="rId47"/>
    <p:sldId id="389" r:id="rId48"/>
    <p:sldId id="329" r:id="rId49"/>
    <p:sldId id="354" r:id="rId50"/>
    <p:sldId id="330" r:id="rId51"/>
    <p:sldId id="355" r:id="rId52"/>
    <p:sldId id="356" r:id="rId53"/>
    <p:sldId id="331" r:id="rId54"/>
    <p:sldId id="357" r:id="rId55"/>
    <p:sldId id="358" r:id="rId56"/>
    <p:sldId id="332" r:id="rId57"/>
    <p:sldId id="360" r:id="rId58"/>
    <p:sldId id="333" r:id="rId59"/>
    <p:sldId id="359" r:id="rId60"/>
    <p:sldId id="334" r:id="rId61"/>
    <p:sldId id="335" r:id="rId62"/>
    <p:sldId id="361" r:id="rId63"/>
    <p:sldId id="362" r:id="rId64"/>
    <p:sldId id="390" r:id="rId65"/>
    <p:sldId id="363" r:id="rId66"/>
    <p:sldId id="375" r:id="rId67"/>
    <p:sldId id="376" r:id="rId68"/>
    <p:sldId id="377" r:id="rId69"/>
    <p:sldId id="379" r:id="rId70"/>
    <p:sldId id="276" r:id="rId71"/>
    <p:sldId id="380" r:id="rId72"/>
    <p:sldId id="381" r:id="rId73"/>
    <p:sldId id="382" r:id="rId74"/>
    <p:sldId id="277" r:id="rId75"/>
    <p:sldId id="278" r:id="rId76"/>
    <p:sldId id="279" r:id="rId77"/>
    <p:sldId id="305" r:id="rId78"/>
    <p:sldId id="392" r:id="rId79"/>
    <p:sldId id="391" r:id="rId80"/>
    <p:sldId id="397" r:id="rId81"/>
    <p:sldId id="398" r:id="rId82"/>
    <p:sldId id="393" r:id="rId83"/>
    <p:sldId id="394" r:id="rId84"/>
    <p:sldId id="395" r:id="rId85"/>
    <p:sldId id="396" r:id="rId86"/>
    <p:sldId id="399" r:id="rId8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0BE6-B771-4B06-8DDC-A3449C564CCC}" type="datetimeFigureOut">
              <a:rPr lang="pt-BR" smtClean="0"/>
              <a:t>16/06/2016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A532-9636-499F-BA30-685D739FD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763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0BE6-B771-4B06-8DDC-A3449C564CCC}" type="datetimeFigureOut">
              <a:rPr lang="pt-BR" smtClean="0"/>
              <a:t>16/06/2016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A532-9636-499F-BA30-685D739FD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05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0BE6-B771-4B06-8DDC-A3449C564CCC}" type="datetimeFigureOut">
              <a:rPr lang="pt-BR" smtClean="0"/>
              <a:t>16/06/2016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A532-9636-499F-BA30-685D739FD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29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0BE6-B771-4B06-8DDC-A3449C564CCC}" type="datetimeFigureOut">
              <a:rPr lang="pt-BR" smtClean="0"/>
              <a:t>16/06/2016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A532-9636-499F-BA30-685D739FD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530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0BE6-B771-4B06-8DDC-A3449C564CCC}" type="datetimeFigureOut">
              <a:rPr lang="pt-BR" smtClean="0"/>
              <a:t>16/06/2016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A532-9636-499F-BA30-685D739FD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92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0BE6-B771-4B06-8DDC-A3449C564CCC}" type="datetimeFigureOut">
              <a:rPr lang="pt-BR" smtClean="0"/>
              <a:t>16/06/2016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A532-9636-499F-BA30-685D739FD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08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0BE6-B771-4B06-8DDC-A3449C564CCC}" type="datetimeFigureOut">
              <a:rPr lang="pt-BR" smtClean="0"/>
              <a:t>16/06/2016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A532-9636-499F-BA30-685D739FD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402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0BE6-B771-4B06-8DDC-A3449C564CCC}" type="datetimeFigureOut">
              <a:rPr lang="pt-BR" smtClean="0"/>
              <a:t>16/06/2016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A532-9636-499F-BA30-685D739FD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69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0BE6-B771-4B06-8DDC-A3449C564CCC}" type="datetimeFigureOut">
              <a:rPr lang="pt-BR" smtClean="0"/>
              <a:t>16/06/2016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A532-9636-499F-BA30-685D739FD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3664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0BE6-B771-4B06-8DDC-A3449C564CCC}" type="datetimeFigureOut">
              <a:rPr lang="pt-BR" smtClean="0"/>
              <a:t>16/06/2016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A532-9636-499F-BA30-685D739FD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70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0BE6-B771-4B06-8DDC-A3449C564CCC}" type="datetimeFigureOut">
              <a:rPr lang="pt-BR" smtClean="0"/>
              <a:t>16/06/2016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A532-9636-499F-BA30-685D739FD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50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50BE6-B771-4B06-8DDC-A3449C564CCC}" type="datetimeFigureOut">
              <a:rPr lang="pt-BR" smtClean="0"/>
              <a:t>16/06/2016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9A532-9636-499F-BA30-685D739FD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35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.em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7.emf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8.emf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9.emf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9.emf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0.emf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1.emf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6.emf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8.emf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9.emf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20.emf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32.jp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37.jpe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41.jpe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50.jpg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51.jpg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54.jpg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6.v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7.v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8.v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9.v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57.png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58.png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6.v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524000" y="3223280"/>
            <a:ext cx="9144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pt-BR" sz="2800" b="1" dirty="0">
                <a:solidFill>
                  <a:prstClr val="black"/>
                </a:solidFill>
                <a:latin typeface="Swis721 BT" panose="020B0504020202020204" pitchFamily="34" charset="0"/>
              </a:rPr>
              <a:t>AÇÕES </a:t>
            </a:r>
            <a:r>
              <a:rPr lang="pt-BR" sz="2800" b="1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2015/16</a:t>
            </a:r>
            <a:endParaRPr lang="pt-BR" sz="2800" b="1" dirty="0">
              <a:solidFill>
                <a:prstClr val="black"/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3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     instrumentos normativos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57328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1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15730" y="1814437"/>
            <a:ext cx="92522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Lei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de Uso e Ocupação do Solo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- LUOS </a:t>
            </a:r>
            <a:r>
              <a:rPr lang="pt-BR" dirty="0">
                <a:solidFill>
                  <a:prstClr val="black"/>
                </a:solidFill>
                <a:latin typeface="Swis721 BT" panose="020B0504020202020204" pitchFamily="34" charset="0"/>
              </a:rPr>
              <a:t>(</a:t>
            </a:r>
            <a:r>
              <a:rPr lang="pt-BR" b="1" dirty="0">
                <a:solidFill>
                  <a:prstClr val="black"/>
                </a:solidFill>
                <a:latin typeface="Swis721 BT" panose="020B0504020202020204" pitchFamily="34" charset="0"/>
              </a:rPr>
              <a:t>Acordo de Resultados 2016</a:t>
            </a:r>
            <a:r>
              <a:rPr lang="pt-BR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)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 lvl="0"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Plano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de Preservação do Conjunto Urbanístico de Brasília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- PPCUB </a:t>
            </a:r>
            <a:r>
              <a:rPr lang="pt-BR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(</a:t>
            </a:r>
            <a:r>
              <a:rPr lang="pt-BR" b="1" dirty="0">
                <a:solidFill>
                  <a:prstClr val="black"/>
                </a:solidFill>
                <a:latin typeface="Swis721 BT" panose="020B0504020202020204" pitchFamily="34" charset="0"/>
              </a:rPr>
              <a:t>Acordo de Resultados 2016</a:t>
            </a:r>
            <a:r>
              <a:rPr lang="pt-BR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)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Permeabilidade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do solo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Lotes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destinados à ocupação por Equipamentos Públicos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Zonas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Especiais de Interesse Social - ZEIS (Novas Áreas)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Revisão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da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Lei Complementar 766/2008, relativos à ocupação de áreas públicas contíguas às áreas dos Comércios Locais Sul do Plano Piloto  -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CLS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(Puxadinhos)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Compensação Urbanística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Poligonais das Regiões Administrativas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15731" y="1366043"/>
            <a:ext cx="3680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Projetos de Leis Complementares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4466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     instrumentos normativos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993306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8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15730" y="1814437"/>
            <a:ext cx="925226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Código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Posturas </a:t>
            </a:r>
            <a:r>
              <a:rPr lang="pt-BR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(</a:t>
            </a:r>
            <a:r>
              <a:rPr lang="pt-BR" b="1" dirty="0">
                <a:solidFill>
                  <a:prstClr val="black"/>
                </a:solidFill>
                <a:latin typeface="Swis721 BT" panose="020B0504020202020204" pitchFamily="34" charset="0"/>
              </a:rPr>
              <a:t>Acordo de Resultados 2016</a:t>
            </a:r>
            <a:r>
              <a:rPr lang="pt-BR" dirty="0">
                <a:solidFill>
                  <a:prstClr val="black"/>
                </a:solidFill>
                <a:latin typeface="Swis721 BT" panose="020B0504020202020204" pitchFamily="34" charset="0"/>
              </a:rPr>
              <a:t>)</a:t>
            </a:r>
          </a:p>
          <a:p>
            <a:pPr lvl="0"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Lei de Regularização Fundiária </a:t>
            </a:r>
            <a:r>
              <a:rPr lang="pt-BR" dirty="0">
                <a:solidFill>
                  <a:prstClr val="black"/>
                </a:solidFill>
                <a:latin typeface="Swis721 BT" panose="020B0504020202020204" pitchFamily="34" charset="0"/>
              </a:rPr>
              <a:t>(</a:t>
            </a:r>
            <a:r>
              <a:rPr lang="pt-BR" b="1" dirty="0">
                <a:solidFill>
                  <a:prstClr val="black"/>
                </a:solidFill>
                <a:latin typeface="Swis721 BT" panose="020B0504020202020204" pitchFamily="34" charset="0"/>
              </a:rPr>
              <a:t>Acordo de Resultados 2016</a:t>
            </a:r>
            <a:r>
              <a:rPr lang="pt-BR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)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Lei que dispõe sobre a aprovação e o licenciamento de Estação Transmissora de Radiocomunicação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-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ETR </a:t>
            </a:r>
            <a:endParaRPr lang="pt-BR" dirty="0" smtClean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15731" y="1366043"/>
            <a:ext cx="2855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Projeto de Leis Ordinárias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9753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     instrumentos normativos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209271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6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15730" y="1814437"/>
            <a:ext cx="92522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dirty="0">
                <a:solidFill>
                  <a:prstClr val="black"/>
                </a:solidFill>
                <a:latin typeface="Swis721 BT" panose="020B0504020202020204" pitchFamily="34" charset="0"/>
              </a:rPr>
              <a:t>Habita </a:t>
            </a:r>
            <a:r>
              <a:rPr lang="pt-BR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Brasília (</a:t>
            </a:r>
            <a:r>
              <a:rPr lang="pt-BR" b="1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Acordo </a:t>
            </a:r>
            <a:r>
              <a:rPr lang="pt-BR" b="1" dirty="0">
                <a:solidFill>
                  <a:prstClr val="black"/>
                </a:solidFill>
                <a:latin typeface="Swis721 BT" panose="020B0504020202020204" pitchFamily="34" charset="0"/>
              </a:rPr>
              <a:t>de Resultados 2016</a:t>
            </a:r>
            <a:r>
              <a:rPr lang="pt-BR" dirty="0">
                <a:solidFill>
                  <a:prstClr val="black"/>
                </a:solidFill>
                <a:latin typeface="Swis721 BT" panose="020B0504020202020204" pitchFamily="34" charset="0"/>
              </a:rPr>
              <a:t>)</a:t>
            </a:r>
          </a:p>
          <a:p>
            <a:pPr lvl="0" algn="just">
              <a:lnSpc>
                <a:spcPct val="150000"/>
              </a:lnSpc>
            </a:pPr>
            <a:r>
              <a:rPr lang="pt-BR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Infraestrutura </a:t>
            </a:r>
            <a:r>
              <a:rPr lang="pt-BR" dirty="0">
                <a:solidFill>
                  <a:prstClr val="black"/>
                </a:solidFill>
                <a:latin typeface="Swis721 BT" panose="020B0504020202020204" pitchFamily="34" charset="0"/>
              </a:rPr>
              <a:t>de Dados Espaciais do Distrito Federal - IDE/DF (</a:t>
            </a:r>
            <a:r>
              <a:rPr lang="pt-BR" b="1" dirty="0">
                <a:solidFill>
                  <a:prstClr val="black"/>
                </a:solidFill>
                <a:latin typeface="Swis721 BT" panose="020B0504020202020204" pitchFamily="34" charset="0"/>
              </a:rPr>
              <a:t>Acordo de Resultados 2016</a:t>
            </a:r>
            <a:r>
              <a:rPr lang="pt-BR" dirty="0">
                <a:solidFill>
                  <a:prstClr val="black"/>
                </a:solidFill>
                <a:latin typeface="Swis721 BT" panose="020B0504020202020204" pitchFamily="34" charset="0"/>
              </a:rPr>
              <a:t>)</a:t>
            </a:r>
          </a:p>
          <a:p>
            <a:pPr lvl="0" algn="just">
              <a:lnSpc>
                <a:spcPct val="150000"/>
              </a:lnSpc>
            </a:pPr>
            <a:r>
              <a:rPr lang="pt-BR" dirty="0">
                <a:solidFill>
                  <a:prstClr val="black"/>
                </a:solidFill>
                <a:latin typeface="Swis721 BT" panose="020B0504020202020204" pitchFamily="34" charset="0"/>
              </a:rPr>
              <a:t>Instalação dos Conselhos Locais de Planejamento nas 31 Regiões </a:t>
            </a:r>
            <a:r>
              <a:rPr lang="pt-BR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Administrativas</a:t>
            </a:r>
            <a:r>
              <a:rPr lang="pt-BR" dirty="0">
                <a:solidFill>
                  <a:prstClr val="black"/>
                </a:solidFill>
                <a:latin typeface="Swis721 BT" panose="020B0504020202020204" pitchFamily="34" charset="0"/>
              </a:rPr>
              <a:t> (</a:t>
            </a:r>
            <a:r>
              <a:rPr lang="pt-BR" b="1" dirty="0">
                <a:solidFill>
                  <a:prstClr val="black"/>
                </a:solidFill>
                <a:latin typeface="Swis721 BT" panose="020B0504020202020204" pitchFamily="34" charset="0"/>
              </a:rPr>
              <a:t>Acordo de Resultados 2016</a:t>
            </a:r>
            <a:r>
              <a:rPr lang="pt-BR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)</a:t>
            </a:r>
            <a:endParaRPr lang="pt-BR" dirty="0" smtClean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Parcelamento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Urbano Isolado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Registro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e Licenciamento de Empresas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– RLE</a:t>
            </a:r>
          </a:p>
          <a:p>
            <a:pPr lvl="0" algn="just">
              <a:lnSpc>
                <a:spcPct val="150000"/>
              </a:lnSpc>
            </a:pPr>
            <a:r>
              <a:rPr lang="pt-BR" dirty="0">
                <a:solidFill>
                  <a:prstClr val="black"/>
                </a:solidFill>
                <a:latin typeface="Swis721 BT" panose="020B0504020202020204" pitchFamily="34" charset="0"/>
              </a:rPr>
              <a:t>Regulamentação da Lei Complementar 766/2008, relativos à ocupação de áreas públicas contíguas às áreas dos Comércios Locais Sul do Plano Piloto - CLS (Puxadinhos</a:t>
            </a:r>
            <a:r>
              <a:rPr lang="pt-BR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)</a:t>
            </a:r>
            <a:endParaRPr lang="pt-BR" dirty="0">
              <a:solidFill>
                <a:prstClr val="black"/>
              </a:solidFill>
              <a:latin typeface="Swis721 BT" panose="020B05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15731" y="1366043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Decretos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2249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     instrumentos normativos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643068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3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15730" y="1814437"/>
            <a:ext cx="92522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dirty="0" smtClean="0">
                <a:solidFill>
                  <a:prstClr val="black"/>
                </a:solidFill>
                <a:latin typeface="Swis721 BT" panose="020B0504020202020204" pitchFamily="34" charset="0"/>
              </a:rPr>
              <a:t>Regularização </a:t>
            </a:r>
            <a:r>
              <a:rPr lang="pt-BR" dirty="0">
                <a:solidFill>
                  <a:prstClr val="black"/>
                </a:solidFill>
                <a:latin typeface="Swis721 BT" panose="020B0504020202020204" pitchFamily="34" charset="0"/>
              </a:rPr>
              <a:t>de ocupação de área pública dos Comércios Locais Norte 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Regulamentação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da Lei Código de Obras e Edificações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- COE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Regulamentação da Lei do Polo Gerador de Viagens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- PGV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Regulamentação da Lei 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Regularização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Gestão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Compartilhada de Lotes de Equipamentos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Públicos (EPC + EPU)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Redefinição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Competências da Central de Aprovação de Projetos - CAP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Alteração do Decreto do COE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vigente (nº de vagas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Cessão de lotes na Vila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Planalto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15731" y="1366043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Decretos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21378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     instrumentos normativos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87657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7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15730" y="1814437"/>
            <a:ext cx="95474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Portaria que trata de aprovação de projetos arquitetônicos atividade urbana em área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rural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Plano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Ocupação de Quiosques no SCIA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Comitê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CAP + Subsecretarias (resolução de dúvidas)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Instituição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Câmara Técnicas do CONPLAN (PPCUB, LUOS e Aprovação de Projetos)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6ª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Conferência Distrital das Cidades (Comissão Organizadora)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Alteração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da Nota Técnica nº 02 (Apresentação Projetos Urbanísticos)</a:t>
            </a:r>
          </a:p>
          <a:p>
            <a:pPr algn="just">
              <a:lnSpc>
                <a:spcPct val="150000"/>
              </a:lnSpc>
            </a:pPr>
            <a:endParaRPr lang="pt-BR" dirty="0" smtClean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15731" y="1366043"/>
            <a:ext cx="1093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Portarias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9992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     instrumentos normativos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87657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2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15730" y="1814437"/>
            <a:ext cx="95474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Portaria que trata de aprovação de projetos arquitetônicos atividade urbana em área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rural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Plano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Ocupação de Quiosques no SCIA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Comitê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CAP + Subsecretarias (resolução de dúvidas)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Instituição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Câmara Técnicas do CONPLAN (PPCUB, LUOS e Aprovação de Projetos)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6ª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Conferência Distrital das Cidades (Comissão Organizadora)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Alteração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da Nota Técnica nº 02 (Apresentação Projetos Urbanísticos)</a:t>
            </a:r>
          </a:p>
          <a:p>
            <a:pPr algn="just">
              <a:lnSpc>
                <a:spcPct val="150000"/>
              </a:lnSpc>
            </a:pPr>
            <a:endParaRPr lang="pt-BR" dirty="0" smtClean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15731" y="1366043"/>
            <a:ext cx="1093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Portarias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210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          diretrizes urbanísticas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/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6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358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          diretrizes urbanísticas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036713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40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524000" y="1789905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Setor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Habitacional Bernardo </a:t>
            </a:r>
            <a:r>
              <a:rPr lang="pt-BR" dirty="0" err="1">
                <a:latin typeface="Swis721 BT" panose="020B0504020202020204" pitchFamily="34" charset="0"/>
                <a:ea typeface="+mj-ea"/>
                <a:cs typeface="+mj-cs"/>
              </a:rPr>
              <a:t>Sayão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Setor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Habitacional Vicente Pires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Setor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Habitacional </a:t>
            </a:r>
            <a:r>
              <a:rPr lang="pt-BR" dirty="0" err="1">
                <a:latin typeface="Swis721 BT" panose="020B0504020202020204" pitchFamily="34" charset="0"/>
                <a:ea typeface="+mj-ea"/>
                <a:cs typeface="+mj-cs"/>
              </a:rPr>
              <a:t>Arniqueiras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Setor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Habitacional </a:t>
            </a:r>
            <a:r>
              <a:rPr lang="pt-BR" dirty="0" err="1">
                <a:latin typeface="Swis721 BT" panose="020B0504020202020204" pitchFamily="34" charset="0"/>
                <a:ea typeface="+mj-ea"/>
                <a:cs typeface="+mj-cs"/>
              </a:rPr>
              <a:t>Arapoanga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endParaRPr lang="pt-BR" dirty="0" smtClean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+ 33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Diretrizes específicas para elaboração de projetos de parcelamento de solo de interesse particular, nas Regiões do São Bartolomeu e Sul/Sudeste, abrangendo a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DF -140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e o Setor Habitacional </a:t>
            </a:r>
            <a:r>
              <a:rPr lang="pt-BR" dirty="0" err="1">
                <a:latin typeface="Swis721 BT" panose="020B0504020202020204" pitchFamily="34" charset="0"/>
                <a:ea typeface="+mj-ea"/>
                <a:cs typeface="+mj-cs"/>
              </a:rPr>
              <a:t>Tororó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687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					          diretrizes urbanísticas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036713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0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884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smtClean="0">
                <a:latin typeface="Swis721 BT" panose="020B0504020202020204" pitchFamily="34" charset="0"/>
              </a:rPr>
              <a:t>AÇÕES 2016 </a:t>
            </a:r>
            <a:r>
              <a:rPr lang="pt-BR" dirty="0" smtClean="0">
                <a:latin typeface="Swis721 BT" panose="020B0504020202020204" pitchFamily="34" charset="0"/>
              </a:rPr>
              <a:t>					          diretrizes urbanísticas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947039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4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15731" y="1366043"/>
            <a:ext cx="8617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Setor Habitacional do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Torto: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DIUR 01/2016 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(Portaria nº 23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de 13 de abril 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2016)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510" y="1635063"/>
            <a:ext cx="6066980" cy="427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34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pt-BR" dirty="0" smtClean="0">
                <a:latin typeface="Swis721 BT" panose="020B0504020202020204" pitchFamily="34" charset="0"/>
              </a:rPr>
              <a:t>AÇÕES 2015/16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5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524000" y="2410481"/>
            <a:ext cx="91440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A Secretaria de Estado de Gestão do Território e Habitação </a:t>
            </a:r>
            <a:r>
              <a:rPr lang="pt-BR" dirty="0" smtClean="0">
                <a:latin typeface="Swis721 BT" panose="020B0504020202020204" pitchFamily="34" charset="0"/>
              </a:rPr>
              <a:t>- </a:t>
            </a:r>
            <a:r>
              <a:rPr lang="pt-BR" dirty="0">
                <a:latin typeface="Swis721 BT" panose="020B0504020202020204" pitchFamily="34" charset="0"/>
              </a:rPr>
              <a:t>SEGETH, tem como missão precípua zelar </a:t>
            </a:r>
            <a:r>
              <a:rPr lang="pt-BR" dirty="0" smtClean="0">
                <a:latin typeface="Swis721 BT" panose="020B0504020202020204" pitchFamily="34" charset="0"/>
              </a:rPr>
              <a:t>pelo território do Distrito Federal, </a:t>
            </a:r>
            <a:r>
              <a:rPr lang="pt-BR" dirty="0">
                <a:latin typeface="Swis721 BT" panose="020B0504020202020204" pitchFamily="34" charset="0"/>
              </a:rPr>
              <a:t>promover a qualidade do espaço construído, preservar o Conjunto Urbanístico de Brasília, articular políticas de gestão territorial para a região metropolitana de Brasília, prover habitação de interesse </a:t>
            </a:r>
            <a:r>
              <a:rPr lang="pt-BR" dirty="0" smtClean="0">
                <a:latin typeface="Swis721 BT" panose="020B0504020202020204" pitchFamily="34" charset="0"/>
              </a:rPr>
              <a:t>social e coordenar o crescimento urbano, </a:t>
            </a:r>
            <a:r>
              <a:rPr lang="pt-BR" dirty="0">
                <a:latin typeface="Swis721 BT" panose="020B0504020202020204" pitchFamily="34" charset="0"/>
              </a:rPr>
              <a:t>de modo a se alcançar uma urbe socialmente justa </a:t>
            </a:r>
            <a:r>
              <a:rPr lang="pt-BR" dirty="0" smtClean="0">
                <a:latin typeface="Swis721 BT" panose="020B0504020202020204" pitchFamily="34" charset="0"/>
              </a:rPr>
              <a:t>e um </a:t>
            </a:r>
            <a:r>
              <a:rPr lang="pt-BR" dirty="0">
                <a:latin typeface="Swis721 BT" panose="020B0504020202020204" pitchFamily="34" charset="0"/>
              </a:rPr>
              <a:t>meio-ambiente </a:t>
            </a:r>
            <a:r>
              <a:rPr lang="pt-BR" dirty="0" smtClean="0">
                <a:latin typeface="Swis721 BT" panose="020B0504020202020204" pitchFamily="34" charset="0"/>
              </a:rPr>
              <a:t>ecologicamente equilibrado</a:t>
            </a:r>
            <a:r>
              <a:rPr lang="pt-BR" dirty="0">
                <a:latin typeface="Swis721 BT" panose="020B05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524000" y="1432407"/>
            <a:ext cx="1256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</a:rPr>
              <a:t>MISSÃO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0997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smtClean="0">
                <a:latin typeface="Swis721 BT" panose="020B0504020202020204" pitchFamily="34" charset="0"/>
              </a:rPr>
              <a:t>AÇÕES 2016 </a:t>
            </a:r>
            <a:r>
              <a:rPr lang="pt-BR" dirty="0" smtClean="0">
                <a:latin typeface="Swis721 BT" panose="020B0504020202020204" pitchFamily="34" charset="0"/>
              </a:rPr>
              <a:t>					          diretrizes urbanísticas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947039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7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15731" y="1366043"/>
            <a:ext cx="927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Setor habitacional </a:t>
            </a:r>
            <a:r>
              <a:rPr lang="pt-BR" dirty="0" err="1" smtClean="0">
                <a:latin typeface="Swis721 BT" panose="020B0504020202020204" pitchFamily="34" charset="0"/>
                <a:ea typeface="+mj-ea"/>
                <a:cs typeface="+mj-cs"/>
              </a:rPr>
              <a:t>Arniqueira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: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DIUR 03/2015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(Portaria nº 09, de 10 de fevereiro de 2016)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272" y="1737561"/>
            <a:ext cx="5986354" cy="42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17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smtClean="0">
                <a:latin typeface="Swis721 BT" panose="020B0504020202020204" pitchFamily="34" charset="0"/>
              </a:rPr>
              <a:t>AÇÕES 2016 </a:t>
            </a:r>
            <a:r>
              <a:rPr lang="pt-BR" dirty="0" smtClean="0">
                <a:latin typeface="Swis721 BT" panose="020B0504020202020204" pitchFamily="34" charset="0"/>
              </a:rPr>
              <a:t>					          diretrizes urbanísticas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947039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1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15731" y="1366043"/>
            <a:ext cx="7199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Expansão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do Setor Habitacional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Mangueiral: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DIUR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03/2014 (Aditivo)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333" y="1651609"/>
            <a:ext cx="6251334" cy="42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2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                                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5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456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                                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4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524000" y="2069594"/>
            <a:ext cx="8938216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romanUcPeriod"/>
            </a:pPr>
            <a:r>
              <a:rPr lang="pt-BR" sz="2000" dirty="0" smtClean="0">
                <a:latin typeface="Swis721 BT" panose="020B0504020202020204" pitchFamily="34" charset="0"/>
              </a:rPr>
              <a:t>Acessibilidade </a:t>
            </a:r>
            <a:r>
              <a:rPr lang="pt-BR" sz="2000" dirty="0">
                <a:latin typeface="Swis721 BT" panose="020B0504020202020204" pitchFamily="34" charset="0"/>
              </a:rPr>
              <a:t>para o Eixo Monumental: Paisagismo, </a:t>
            </a:r>
            <a:r>
              <a:rPr lang="pt-BR" sz="2000" dirty="0" smtClean="0">
                <a:latin typeface="Swis721 BT" panose="020B0504020202020204" pitchFamily="34" charset="0"/>
              </a:rPr>
              <a:t>calçadas, ciclovia </a:t>
            </a:r>
          </a:p>
          <a:p>
            <a:r>
              <a:rPr lang="pt-BR" sz="2000" dirty="0" smtClean="0">
                <a:latin typeface="Swis721 BT" panose="020B0504020202020204" pitchFamily="34" charset="0"/>
              </a:rPr>
              <a:t>e paradas</a:t>
            </a:r>
            <a:endParaRPr lang="pt-BR" sz="2000" dirty="0">
              <a:latin typeface="Swis721 BT" panose="020B0504020202020204" pitchFamily="34" charset="0"/>
            </a:endParaRPr>
          </a:p>
          <a:p>
            <a:endParaRPr lang="pt-BR" sz="2000" dirty="0">
              <a:latin typeface="Swis721 BT" panose="020B0504020202020204" pitchFamily="34" charset="0"/>
            </a:endParaRPr>
          </a:p>
          <a:p>
            <a:r>
              <a:rPr lang="pt-BR" sz="2000" dirty="0">
                <a:latin typeface="Swis721 BT" panose="020B0504020202020204" pitchFamily="34" charset="0"/>
              </a:rPr>
              <a:t>II. </a:t>
            </a:r>
            <a:r>
              <a:rPr lang="pt-BR" sz="2000" dirty="0" smtClean="0">
                <a:latin typeface="Swis721 BT" panose="020B0504020202020204" pitchFamily="34" charset="0"/>
              </a:rPr>
              <a:t>Plano de Obras</a:t>
            </a:r>
            <a:r>
              <a:rPr lang="pt-BR" sz="2000" dirty="0">
                <a:latin typeface="Swis721 BT" panose="020B0504020202020204" pitchFamily="34" charset="0"/>
              </a:rPr>
              <a:t>: Requalificação de três pontos do Projeto Orla</a:t>
            </a:r>
          </a:p>
          <a:p>
            <a:endParaRPr lang="pt-BR" sz="2000" dirty="0">
              <a:latin typeface="Swis721 BT" panose="020B0504020202020204" pitchFamily="34" charset="0"/>
            </a:endParaRPr>
          </a:p>
          <a:p>
            <a:r>
              <a:rPr lang="pt-BR" sz="2000" dirty="0">
                <a:latin typeface="Swis721 BT" panose="020B0504020202020204" pitchFamily="34" charset="0"/>
              </a:rPr>
              <a:t>III. </a:t>
            </a:r>
            <a:r>
              <a:rPr lang="pt-BR" sz="2000" dirty="0" smtClean="0">
                <a:latin typeface="Swis721 BT" panose="020B0504020202020204" pitchFamily="34" charset="0"/>
              </a:rPr>
              <a:t>Mobilidade Ativa: Águas Claras (</a:t>
            </a:r>
            <a:r>
              <a:rPr lang="pt-BR" sz="2000" dirty="0" err="1" smtClean="0">
                <a:latin typeface="Swis721 BT" panose="020B0504020202020204" pitchFamily="34" charset="0"/>
              </a:rPr>
              <a:t>Ciclofaixa</a:t>
            </a:r>
            <a:r>
              <a:rPr lang="pt-BR" sz="2000" dirty="0" smtClean="0">
                <a:latin typeface="Swis721 BT" panose="020B0504020202020204" pitchFamily="34" charset="0"/>
              </a:rPr>
              <a:t>)</a:t>
            </a:r>
          </a:p>
          <a:p>
            <a:endParaRPr lang="pt-BR" sz="2000" dirty="0">
              <a:latin typeface="Swis721 BT" panose="020B0504020202020204" pitchFamily="34" charset="0"/>
            </a:endParaRPr>
          </a:p>
          <a:p>
            <a:r>
              <a:rPr lang="pt-BR" sz="2000" dirty="0" smtClean="0">
                <a:latin typeface="Swis721 BT" panose="020B0504020202020204" pitchFamily="34" charset="0"/>
              </a:rPr>
              <a:t>IV</a:t>
            </a:r>
            <a:r>
              <a:rPr lang="pt-BR" sz="2000" dirty="0">
                <a:latin typeface="Swis721 BT" panose="020B0504020202020204" pitchFamily="34" charset="0"/>
              </a:rPr>
              <a:t>. </a:t>
            </a:r>
            <a:r>
              <a:rPr lang="pt-BR" sz="2000" dirty="0" smtClean="0">
                <a:latin typeface="Swis721 BT" panose="020B0504020202020204" pitchFamily="34" charset="0"/>
              </a:rPr>
              <a:t>Binário </a:t>
            </a:r>
            <a:r>
              <a:rPr lang="pt-BR" sz="2000" dirty="0" err="1" smtClean="0">
                <a:latin typeface="Swis721 BT" panose="020B0504020202020204" pitchFamily="34" charset="0"/>
              </a:rPr>
              <a:t>Samdu</a:t>
            </a:r>
            <a:r>
              <a:rPr lang="pt-BR" sz="2000" dirty="0" smtClean="0">
                <a:latin typeface="Swis721 BT" panose="020B0504020202020204" pitchFamily="34" charset="0"/>
              </a:rPr>
              <a:t>: Comercial Norte - Taguatinga</a:t>
            </a:r>
          </a:p>
          <a:p>
            <a:endParaRPr lang="pt-BR" sz="2000" dirty="0">
              <a:latin typeface="Swis721 BT" panose="020B0504020202020204" pitchFamily="34" charset="0"/>
            </a:endParaRPr>
          </a:p>
          <a:p>
            <a:r>
              <a:rPr lang="pt-BR" sz="2000" dirty="0" smtClean="0">
                <a:latin typeface="Swis721 BT" panose="020B0504020202020204" pitchFamily="34" charset="0"/>
              </a:rPr>
              <a:t>V. Setor de Embaixadas Norte - SEN</a:t>
            </a:r>
            <a:endParaRPr lang="pt-BR" sz="2000" dirty="0"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99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2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7292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Acessibilidade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no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Eixo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Monumental: Rodoferroviária -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Praça do Buriti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798873"/>
            <a:ext cx="9176750" cy="382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85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6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7292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Acessibilidade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no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Eixo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Monumental: Rodoferroviária -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Praça do Buriti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798873"/>
            <a:ext cx="9176750" cy="382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79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5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7611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Acessibilidade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no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Eixo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Monumental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: Setor de Divulgação Cultural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- SDC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863" y="1798873"/>
            <a:ext cx="5844721" cy="40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56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0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671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Acessibilidade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no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Eixo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Monumental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: Esplanada dos Ministérios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060" y="1798873"/>
            <a:ext cx="6767879" cy="40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81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3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8209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Acessibilidade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no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Eixo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Monumental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: Simulação baias de ônibus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na Esplanada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/>
          <a:srcRect r="9720"/>
          <a:stretch/>
        </p:blipFill>
        <p:spPr>
          <a:xfrm>
            <a:off x="1524000" y="1853404"/>
            <a:ext cx="4461164" cy="231371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891" y="3577170"/>
            <a:ext cx="4498109" cy="23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06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6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10169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Acessibilidade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no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Eixo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Monumental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: Simulação da baia de ônibus com renque 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ipês-amarelos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11756"/>
          <a:stretch/>
        </p:blipFill>
        <p:spPr>
          <a:xfrm>
            <a:off x="1524000" y="1778108"/>
            <a:ext cx="4627418" cy="283421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290" y="3169229"/>
            <a:ext cx="4480710" cy="2744357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434203" y="4612321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</a:rPr>
              <a:t>antes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9844662" y="2804516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</a:rPr>
              <a:t>depois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121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                                        planejamento estratégico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" name="Grupo 10"/>
          <p:cNvGrpSpPr>
            <a:grpSpLocks/>
          </p:cNvGrpSpPr>
          <p:nvPr/>
        </p:nvGrpSpPr>
        <p:grpSpPr bwMode="auto">
          <a:xfrm>
            <a:off x="2163617" y="1455154"/>
            <a:ext cx="8153401" cy="4458431"/>
            <a:chOff x="76424" y="908720"/>
            <a:chExt cx="9036496" cy="4954588"/>
          </a:xfrm>
        </p:grpSpPr>
        <p:pic>
          <p:nvPicPr>
            <p:cNvPr id="9" name="Imagem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24" y="908720"/>
              <a:ext cx="9036496" cy="4065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ixaDeTexto 12"/>
            <p:cNvSpPr txBox="1">
              <a:spLocks noChangeArrowheads="1"/>
            </p:cNvSpPr>
            <p:nvPr/>
          </p:nvSpPr>
          <p:spPr bwMode="auto">
            <a:xfrm>
              <a:off x="76424" y="2996954"/>
              <a:ext cx="2880001" cy="208963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pt-BR" altLang="pt-BR" sz="2000">
                <a:latin typeface="Swis721 BT" panose="020B0504020202020204" pitchFamily="34" charset="0"/>
              </a:endParaRPr>
            </a:p>
          </p:txBody>
        </p:sp>
        <p:sp>
          <p:nvSpPr>
            <p:cNvPr id="11" name="CaixaDeTexto 13"/>
            <p:cNvSpPr txBox="1">
              <a:spLocks noChangeArrowheads="1"/>
            </p:cNvSpPr>
            <p:nvPr/>
          </p:nvSpPr>
          <p:spPr bwMode="auto">
            <a:xfrm>
              <a:off x="6588224" y="3190416"/>
              <a:ext cx="2160239" cy="62689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pt-BR" altLang="pt-BR" sz="2000">
                <a:latin typeface="Swis721 BT" panose="020B0504020202020204" pitchFamily="34" charset="0"/>
              </a:endParaRPr>
            </a:p>
          </p:txBody>
        </p:sp>
        <p:sp>
          <p:nvSpPr>
            <p:cNvPr id="12" name="CaixaDeTexto 14"/>
            <p:cNvSpPr txBox="1">
              <a:spLocks noChangeArrowheads="1"/>
            </p:cNvSpPr>
            <p:nvPr/>
          </p:nvSpPr>
          <p:spPr bwMode="auto">
            <a:xfrm>
              <a:off x="99016" y="5041518"/>
              <a:ext cx="8931051" cy="82179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pt-BR" altLang="pt-BR" sz="2000" b="1" dirty="0">
                  <a:latin typeface="Swis721 BT" panose="020B0504020202020204" pitchFamily="34" charset="0"/>
                </a:rPr>
                <a:t>Promover o planejamento, ordenamento e regularização territorial de forma integrada e sustentável.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2910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0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434203" y="1366043"/>
            <a:ext cx="6628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Plano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de Obras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- Requalificação de três pontos do Projeto Orla</a:t>
            </a:r>
          </a:p>
        </p:txBody>
      </p:sp>
      <p:sp>
        <p:nvSpPr>
          <p:cNvPr id="4" name="Retângulo 3"/>
          <p:cNvSpPr/>
          <p:nvPr/>
        </p:nvSpPr>
        <p:spPr>
          <a:xfrm>
            <a:off x="7669135" y="2646430"/>
            <a:ext cx="27431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Ações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coordenadas: 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SETUR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SINESP</a:t>
            </a:r>
          </a:p>
          <a:p>
            <a:pPr>
              <a:lnSpc>
                <a:spcPct val="150000"/>
              </a:lnSpc>
            </a:pPr>
            <a:r>
              <a:rPr lang="pt-BR" b="1" dirty="0">
                <a:latin typeface="Swis721 BT" panose="020B0504020202020204" pitchFamily="34" charset="0"/>
                <a:ea typeface="+mj-ea"/>
                <a:cs typeface="+mj-cs"/>
              </a:rPr>
              <a:t>SEGETH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TERRACAP 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NOVACAP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853404"/>
            <a:ext cx="5859038" cy="389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0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3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164885"/>
            <a:ext cx="9159160" cy="3575149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434203" y="1366043"/>
            <a:ext cx="5216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Plano de Obras - Projeto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Piscinão do Lago Norte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3074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7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436" y="2164885"/>
            <a:ext cx="9112564" cy="358937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434203" y="1366043"/>
            <a:ext cx="5216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Plano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de Obras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- Projeto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Piscinão do Lago Norte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3354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3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5206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Plano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de Obras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- Calçadão da Ponte das Garças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745724"/>
            <a:ext cx="9144000" cy="416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7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3741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Plano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de Obras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- Concha Acústica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530" y="1798873"/>
            <a:ext cx="7217186" cy="41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33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213263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7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Mobilidade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Ativa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pic>
        <p:nvPicPr>
          <p:cNvPr id="10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1813" r="3474" b="2882"/>
          <a:stretch>
            <a:fillRect/>
          </a:stretch>
        </p:blipFill>
        <p:spPr bwMode="auto">
          <a:xfrm>
            <a:off x="3468304" y="1812377"/>
            <a:ext cx="5781575" cy="408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173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790928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1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Mobilidade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Ativa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pic>
        <p:nvPicPr>
          <p:cNvPr id="11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00" y="1735375"/>
            <a:ext cx="5906001" cy="411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23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153721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6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Mobilidade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Ativa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1415731" y="1757453"/>
            <a:ext cx="9354938" cy="41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pt-BR" altLang="pt-BR" sz="1800" b="1" dirty="0">
                <a:latin typeface="Swis721 BT" panose="020B0504020202020204" pitchFamily="34" charset="0"/>
                <a:ea typeface="+mj-ea"/>
                <a:cs typeface="+mj-cs"/>
              </a:rPr>
              <a:t>Objetivos Específicos </a:t>
            </a:r>
          </a:p>
          <a:p>
            <a:pPr marL="285750" indent="-285750" algn="just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pt-BR" altLang="pt-BR" sz="1800" dirty="0" smtClean="0">
                <a:latin typeface="Swis721 BT" panose="020B0504020202020204" pitchFamily="34" charset="0"/>
                <a:ea typeface="+mj-ea"/>
                <a:cs typeface="+mj-cs"/>
              </a:rPr>
              <a:t>Reduzir </a:t>
            </a:r>
            <a:r>
              <a:rPr lang="pt-BR" altLang="pt-BR" sz="1800" dirty="0">
                <a:latin typeface="Swis721 BT" panose="020B0504020202020204" pitchFamily="34" charset="0"/>
                <a:ea typeface="+mj-ea"/>
                <a:cs typeface="+mj-cs"/>
              </a:rPr>
              <a:t>o uso do automóvel para pequenas distâncias.</a:t>
            </a:r>
          </a:p>
          <a:p>
            <a:pPr marL="285750" indent="-285750" algn="just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pt-BR" altLang="pt-BR" sz="1800" dirty="0">
                <a:latin typeface="Swis721 BT" panose="020B0504020202020204" pitchFamily="34" charset="0"/>
                <a:ea typeface="+mj-ea"/>
                <a:cs typeface="+mj-cs"/>
              </a:rPr>
              <a:t>Estimular a mobilidade ativa para deslocamentos de até 15 minutos, ampliando a rede de pedestres e ciclistas na malha urbana. </a:t>
            </a:r>
          </a:p>
          <a:p>
            <a:pPr marL="285750" indent="-285750" algn="just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pt-BR" altLang="pt-BR" sz="1800" dirty="0">
                <a:latin typeface="Swis721 BT" panose="020B0504020202020204" pitchFamily="34" charset="0"/>
                <a:ea typeface="+mj-ea"/>
                <a:cs typeface="+mj-cs"/>
              </a:rPr>
              <a:t>Facilitar a utilização do metrô e do ônibus, por meio de acesso mais seguro e confortável às paradas, estações e terminais.</a:t>
            </a:r>
          </a:p>
          <a:p>
            <a:pPr marL="285750" indent="-285750" algn="just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pt-BR" altLang="pt-BR" sz="1800" dirty="0">
                <a:latin typeface="Swis721 BT" panose="020B0504020202020204" pitchFamily="34" charset="0"/>
                <a:ea typeface="+mj-ea"/>
                <a:cs typeface="+mj-cs"/>
              </a:rPr>
              <a:t>Melhorar o acesso da população aos principais polos geradores de viagens e pontos comerciais do DF.</a:t>
            </a:r>
          </a:p>
          <a:p>
            <a:pPr marL="285750" indent="-285750" algn="just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pt-BR" altLang="pt-BR" sz="1800" dirty="0">
                <a:latin typeface="Swis721 BT" panose="020B0504020202020204" pitchFamily="34" charset="0"/>
                <a:ea typeface="+mj-ea"/>
                <a:cs typeface="+mj-cs"/>
              </a:rPr>
              <a:t>Requalificar o espaço público para aumentar a vitalidade das ruas do DF.</a:t>
            </a:r>
          </a:p>
          <a:p>
            <a:pPr marL="285750" indent="-285750" algn="just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pt-BR" altLang="pt-BR" sz="1800" dirty="0">
                <a:latin typeface="Swis721 BT" panose="020B0504020202020204" pitchFamily="34" charset="0"/>
                <a:ea typeface="+mj-ea"/>
                <a:cs typeface="+mj-cs"/>
              </a:rPr>
              <a:t>Melhorar a saúde do brasiliense, diminuindo o sedentarismo.</a:t>
            </a:r>
          </a:p>
        </p:txBody>
      </p:sp>
    </p:spTree>
    <p:extLst>
      <p:ext uri="{BB962C8B-B14F-4D97-AF65-F5344CB8AC3E}">
        <p14:creationId xmlns:p14="http://schemas.microsoft.com/office/powerpoint/2010/main" val="1306932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1750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9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4616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Mobilidade Ativa: Águas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Claras (</a:t>
            </a:r>
            <a:r>
              <a:rPr lang="pt-BR" dirty="0" err="1">
                <a:latin typeface="Swis721 BT" panose="020B0504020202020204" pitchFamily="34" charset="0"/>
                <a:ea typeface="+mj-ea"/>
                <a:cs typeface="+mj-cs"/>
              </a:rPr>
              <a:t>Ciclofaixa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)</a:t>
            </a:r>
          </a:p>
        </p:txBody>
      </p:sp>
      <p:pic>
        <p:nvPicPr>
          <p:cNvPr id="16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832" y="1915427"/>
            <a:ext cx="2192168" cy="39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9394"/>
            <a:ext cx="2544180" cy="254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4"/>
          <a:stretch>
            <a:fillRect/>
          </a:stretch>
        </p:blipFill>
        <p:spPr bwMode="auto">
          <a:xfrm>
            <a:off x="4173215" y="3380400"/>
            <a:ext cx="4195981" cy="252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908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172528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3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5497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Mobilidade Ativa: Binário </a:t>
            </a:r>
            <a:r>
              <a:rPr lang="pt-BR" dirty="0" err="1" smtClean="0">
                <a:latin typeface="Swis721 BT" panose="020B0504020202020204" pitchFamily="34" charset="0"/>
                <a:ea typeface="+mj-ea"/>
                <a:cs typeface="+mj-cs"/>
              </a:rPr>
              <a:t>Samdu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 - Comercial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Norte </a:t>
            </a:r>
          </a:p>
        </p:txBody>
      </p:sp>
      <p:pic>
        <p:nvPicPr>
          <p:cNvPr id="12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4"/>
          <a:stretch>
            <a:fillRect/>
          </a:stretch>
        </p:blipFill>
        <p:spPr bwMode="auto">
          <a:xfrm>
            <a:off x="6291502" y="3917482"/>
            <a:ext cx="4376498" cy="192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0" b="18182"/>
          <a:stretch>
            <a:fillRect/>
          </a:stretch>
        </p:blipFill>
        <p:spPr bwMode="auto">
          <a:xfrm>
            <a:off x="1524000" y="2319687"/>
            <a:ext cx="4646002" cy="18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709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                                        planejamento estratégico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5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1434203" y="1366043"/>
            <a:ext cx="166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Objetivo Geral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434203" y="2067351"/>
            <a:ext cx="923379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Resgatar a capacidade do Estado de planejar e projetar, fiscalizar e controlar o uso e ocupação do território, segundo uma concepção integrada e transversal, com participação, controle social e transparência, visando ao desenvolvimento sustentável, e assegurado a preservação do patrimônio cultural urbanístico e a promoção ambiental, conciliando o crescimento urbano e rural com a preservação do meio ambiente e maximização da infraestrutura instalada.</a:t>
            </a:r>
          </a:p>
        </p:txBody>
      </p:sp>
    </p:spTree>
    <p:extLst>
      <p:ext uri="{BB962C8B-B14F-4D97-AF65-F5344CB8AC3E}">
        <p14:creationId xmlns:p14="http://schemas.microsoft.com/office/powerpoint/2010/main" val="3016573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083249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6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5497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Mobilidade Ativa: Binário </a:t>
            </a:r>
            <a:r>
              <a:rPr lang="pt-BR" dirty="0" err="1" smtClean="0">
                <a:latin typeface="Swis721 BT" panose="020B0504020202020204" pitchFamily="34" charset="0"/>
                <a:ea typeface="+mj-ea"/>
                <a:cs typeface="+mj-cs"/>
              </a:rPr>
              <a:t>Samdu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 - Comercial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Norte 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2"/>
          <a:stretch>
            <a:fillRect/>
          </a:stretch>
        </p:blipFill>
        <p:spPr bwMode="auto">
          <a:xfrm>
            <a:off x="1415731" y="1850876"/>
            <a:ext cx="4450716" cy="196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8"/>
          <a:stretch>
            <a:fillRect/>
          </a:stretch>
        </p:blipFill>
        <p:spPr bwMode="auto">
          <a:xfrm>
            <a:off x="5954796" y="3794584"/>
            <a:ext cx="4713204" cy="209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959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00133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9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5176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Parcelamento Setor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de Embaixadas Norte - SEN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50" y="1860502"/>
            <a:ext cx="5366100" cy="40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56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973885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0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5176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Parcelamento Setor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de Embaixadas Norte - SEN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52" y="1735375"/>
            <a:ext cx="5675696" cy="413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5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947008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4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5176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Parcelamento Setor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de Embaixadas Norte - SEN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33" y="1735375"/>
            <a:ext cx="8286534" cy="41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592447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0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5176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Parcelamento Setor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de Embaixadas Norte - SEN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43" y="1802752"/>
            <a:ext cx="4131513" cy="405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71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                    projetos</a:t>
            </a:r>
            <a:endParaRPr lang="pt-BR" dirty="0">
              <a:latin typeface="Swis721 BT" panose="020B0504020202020204" pitchFamily="34" charset="0"/>
            </a:endParaRP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191841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2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15731" y="1366043"/>
            <a:ext cx="179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Outros Projetos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415731" y="1735375"/>
            <a:ext cx="10189947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Projeto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do estacionamento entre as Quadras 1 e 2 do Setor Comercial Norte, Plano Piloto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Projeto de criação de lotes no Setor de Transporte Rodoviário de Cargas – STRC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Projeto urbanístico URB/MDE/NGB do SHJB - Quadra 1 Etapa 3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Projeto viário da rótula da Av. São Sebastião, acesso ao Morro da Cruz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Projeto de criação de lote para implantação de unidade de internação feminina no Gama.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Projeto Polo JK - 3ª Etapa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Projeto de readequação do parcelamento para criação de lote para Estação elevatória de esgotos da CAESB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Projeto de alteração do Setor Central do Gama (projeções habitação interesse social)</a:t>
            </a:r>
          </a:p>
        </p:txBody>
      </p:sp>
    </p:spTree>
    <p:extLst>
      <p:ext uri="{BB962C8B-B14F-4D97-AF65-F5344CB8AC3E}">
        <p14:creationId xmlns:p14="http://schemas.microsoft.com/office/powerpoint/2010/main" val="17868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                                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99616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7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509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                                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99616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8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524000" y="1790462"/>
            <a:ext cx="6898042" cy="3269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 smtClean="0">
                <a:latin typeface="Swis721 BT" panose="020B0504020202020204" pitchFamily="34" charset="0"/>
              </a:rPr>
              <a:t>I. </a:t>
            </a:r>
            <a:r>
              <a:rPr lang="pt-BR" sz="2000" dirty="0">
                <a:latin typeface="Swis721 BT" panose="020B0504020202020204" pitchFamily="34" charset="0"/>
              </a:rPr>
              <a:t>Mobilidade Ativa: Entorno das Estações de Metrô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Swis721 BT" panose="020B0504020202020204" pitchFamily="34" charset="0"/>
              </a:rPr>
              <a:t>II. Mobilidade Ativa: Rotas Acessíveis aos Hospitais do  DF</a:t>
            </a:r>
          </a:p>
          <a:p>
            <a:pPr>
              <a:lnSpc>
                <a:spcPct val="150000"/>
              </a:lnSpc>
            </a:pPr>
            <a:r>
              <a:rPr lang="pt-BR" sz="2000" dirty="0" smtClean="0">
                <a:latin typeface="Swis721 BT" panose="020B0504020202020204" pitchFamily="34" charset="0"/>
              </a:rPr>
              <a:t>III. Requalificação</a:t>
            </a:r>
            <a:r>
              <a:rPr lang="pt-BR" sz="2000" dirty="0">
                <a:latin typeface="Swis721 BT" panose="020B0504020202020204" pitchFamily="34" charset="0"/>
              </a:rPr>
              <a:t>: Núcleo Bandeirante </a:t>
            </a:r>
          </a:p>
          <a:p>
            <a:pPr>
              <a:lnSpc>
                <a:spcPct val="150000"/>
              </a:lnSpc>
            </a:pPr>
            <a:r>
              <a:rPr lang="pt-BR" sz="2000" dirty="0" smtClean="0">
                <a:latin typeface="Swis721 BT" panose="020B0504020202020204" pitchFamily="34" charset="0"/>
              </a:rPr>
              <a:t>IV</a:t>
            </a:r>
            <a:r>
              <a:rPr lang="pt-BR" sz="2000" dirty="0">
                <a:latin typeface="Swis721 BT" panose="020B0504020202020204" pitchFamily="34" charset="0"/>
              </a:rPr>
              <a:t>. Requalificação: </a:t>
            </a:r>
            <a:r>
              <a:rPr lang="pt-BR" sz="2000" dirty="0" smtClean="0">
                <a:latin typeface="Swis721 BT" panose="020B0504020202020204" pitchFamily="34" charset="0"/>
              </a:rPr>
              <a:t>W2 e W3 Sul Quadras 511 e 512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Swis721 BT" panose="020B0504020202020204" pitchFamily="34" charset="0"/>
              </a:rPr>
              <a:t>V. Requalificação: </a:t>
            </a:r>
            <a:r>
              <a:rPr lang="pt-BR" sz="2000" dirty="0" smtClean="0">
                <a:latin typeface="Swis721 BT" panose="020B0504020202020204" pitchFamily="34" charset="0"/>
              </a:rPr>
              <a:t>Setor Hospitalar Local Sul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Swis721 BT" panose="020B0504020202020204" pitchFamily="34" charset="0"/>
              </a:rPr>
              <a:t>VI. Requalificação: Setores </a:t>
            </a:r>
            <a:r>
              <a:rPr lang="pt-BR" sz="2000" dirty="0" smtClean="0">
                <a:latin typeface="Swis721 BT" panose="020B0504020202020204" pitchFamily="34" charset="0"/>
              </a:rPr>
              <a:t>Hoteleiros Norte e Sul</a:t>
            </a:r>
          </a:p>
          <a:p>
            <a:pPr>
              <a:lnSpc>
                <a:spcPct val="150000"/>
              </a:lnSpc>
            </a:pPr>
            <a:r>
              <a:rPr lang="pt-BR" sz="2000" dirty="0" smtClean="0">
                <a:latin typeface="Swis721 BT" panose="020B0504020202020204" pitchFamily="34" charset="0"/>
              </a:rPr>
              <a:t>VII. Orla Livre</a:t>
            </a:r>
          </a:p>
        </p:txBody>
      </p:sp>
    </p:spTree>
    <p:extLst>
      <p:ext uri="{BB962C8B-B14F-4D97-AF65-F5344CB8AC3E}">
        <p14:creationId xmlns:p14="http://schemas.microsoft.com/office/powerpoint/2010/main" val="1461767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472031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2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5279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Mobilidade Ativa: Entorno das Estações de Metrô</a:t>
            </a:r>
          </a:p>
        </p:txBody>
      </p:sp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9" y="1735373"/>
            <a:ext cx="6484036" cy="414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6936553" y="1629497"/>
            <a:ext cx="24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rota de 10 min estações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2693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683686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62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5279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Mobilidade Ativa: Entorno das Estações de Metrô</a:t>
            </a:r>
          </a:p>
        </p:txBody>
      </p:sp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39936"/>
            <a:ext cx="6851851" cy="425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110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                planejamento </a:t>
            </a:r>
            <a:r>
              <a:rPr lang="pt-BR" dirty="0">
                <a:latin typeface="Swis721 BT" panose="020B0504020202020204" pitchFamily="34" charset="0"/>
              </a:rPr>
              <a:t>estratégico</a:t>
            </a: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2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3071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Plano Plurianual 2016-2019 </a:t>
            </a:r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38426"/>
            <a:ext cx="2816497" cy="398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4505878" y="2504485"/>
            <a:ext cx="665941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Preservação e Planejamento Territorial Sustentável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Pacto pelo Licenciamento Integrado e Governança do Território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Habitação com Cidadania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6637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45511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5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5971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Mobilidade Ativa: Rotas Acessíveis aos Hospitais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do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DF</a:t>
            </a:r>
          </a:p>
        </p:txBody>
      </p:sp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47" y="1735375"/>
            <a:ext cx="6876681" cy="417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3441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58232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8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5971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Mobilidade Ativa: Rotas Acessíveis aos Hospitais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do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DF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91288"/>
              </p:ext>
            </p:extLst>
          </p:nvPr>
        </p:nvGraphicFramePr>
        <p:xfrm>
          <a:off x="1524000" y="1844675"/>
          <a:ext cx="8642350" cy="3600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23898"/>
                <a:gridCol w="1282732"/>
                <a:gridCol w="1135720"/>
              </a:tblGrid>
              <a:tr h="34175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Projeto executivo de rota acessível no entorno do Hospital Regional de </a:t>
                      </a:r>
                      <a:r>
                        <a:rPr lang="pt-BR" sz="1200" b="1" u="none" strike="noStrike" dirty="0" err="1">
                          <a:effectLst/>
                        </a:rPr>
                        <a:t>Brazlândia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390.000.514/2015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dirty="0">
                          <a:effectLst/>
                        </a:rPr>
                        <a:t>R$ 430.675,02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3" marR="72006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17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Projeto executivo de rota acessível no entorno do Hospital Regional de Sobradinho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390.000.445/2015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>
                          <a:effectLst/>
                        </a:rPr>
                        <a:t>R$ 267.275,54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3" marR="72006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3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Projeto executivo de rota acessível no entorno do Hospital Regional de Planaltina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390.000.453/2015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>
                          <a:effectLst/>
                        </a:rPr>
                        <a:t>R$ 743.957,01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3" marR="72006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3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Projeto executivo de rota acessível no entorno do Hospital Regional do Gama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390.000.521/2015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>
                          <a:effectLst/>
                        </a:rPr>
                        <a:t>R$ 298.570,80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3" marR="72006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17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Projeto executivo de rota acessível no entorno do Hospital Regional de Santa Maria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390.000.431/2015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dirty="0">
                          <a:effectLst/>
                        </a:rPr>
                        <a:t>R$ 123.244,40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3" marR="72006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3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Projeto executivo de rota acessível no entorno do Hospital Regional da Asa Norte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390.000.442/2015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>
                          <a:effectLst/>
                        </a:rPr>
                        <a:t>R$ 554.960,96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3" marR="72006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3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Projeto executivo de rota acessível no entorno do Hospital Regional do Guará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390.000.441/2015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>
                          <a:effectLst/>
                        </a:rPr>
                        <a:t>R$ 275.761,63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3" marR="72006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3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Projeto executivo de rota acessível no entorno do Hospital Regional do Paranoá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390.000.433/2015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>
                          <a:effectLst/>
                        </a:rPr>
                        <a:t>R$ 515.576,93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3" marR="72006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17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Projeto executivo de rota acessível no entorno do Hospital Regional de Samambaia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390.000.457/2015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>
                          <a:effectLst/>
                        </a:rPr>
                        <a:t>R$ 192.514,16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3" marR="72006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3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Projeto executivo de rota acessível no entorno do Hospital Regional de Taguatinga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390.000.282/2016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 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3" marR="72006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3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Projeto executivo de rota acessível no entorno do Hospital Regional de Ceilândia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effectLst/>
                        </a:rPr>
                        <a:t>390.000.278/2016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>
                          <a:effectLst/>
                        </a:rPr>
                        <a:t>R$ 372.815,21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3" marR="72006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392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Projeto executivo de rota acessível ligando o Terminal Asa Sul ao Setor Hospitalar Local Sul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 dirty="0">
                          <a:effectLst/>
                        </a:rPr>
                        <a:t>390.000.186/2016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6" marR="36003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dirty="0">
                          <a:effectLst/>
                        </a:rPr>
                        <a:t>R$ 340.695,92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3" marR="72006" marT="36001" marB="360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1434203" y="5533748"/>
            <a:ext cx="8630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1ª fase: Hospitais Regionais: Projetos orçados </a:t>
            </a:r>
            <a:r>
              <a:rPr lang="pt-BR" dirty="0" smtClean="0"/>
              <a:t>em </a:t>
            </a:r>
            <a:r>
              <a:rPr lang="pt-BR" dirty="0"/>
              <a:t>R$ 4.286.390,00</a:t>
            </a:r>
          </a:p>
        </p:txBody>
      </p:sp>
    </p:spTree>
    <p:extLst>
      <p:ext uri="{BB962C8B-B14F-4D97-AF65-F5344CB8AC3E}">
        <p14:creationId xmlns:p14="http://schemas.microsoft.com/office/powerpoint/2010/main" val="11047601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388245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2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5971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Mobilidade Ativa: Rotas Acessíveis aos Hospitais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do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DF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733698"/>
              </p:ext>
            </p:extLst>
          </p:nvPr>
        </p:nvGraphicFramePr>
        <p:xfrm>
          <a:off x="1546459" y="1868867"/>
          <a:ext cx="9002829" cy="25211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80074"/>
                <a:gridCol w="2822755"/>
              </a:tblGrid>
              <a:tr h="108373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>
                          <a:solidFill>
                            <a:schemeClr val="tx1"/>
                          </a:solidFill>
                          <a:latin typeface="Swis721 BT" panose="020B0504020202020204" pitchFamily="34" charset="0"/>
                          <a:ea typeface="+mj-ea"/>
                          <a:cs typeface="+mj-cs"/>
                        </a:rPr>
                        <a:t>Projeto executivo de rota acessível no entorno da Escola Superior do Ministério Público da União na SGAS 603-604</a:t>
                      </a:r>
                    </a:p>
                  </a:txBody>
                  <a:tcPr marL="72000" marR="36000" marT="35994" marB="35994" anchor="ctr"/>
                </a:tc>
                <a:tc>
                  <a:txBody>
                    <a:bodyPr/>
                    <a:lstStyle/>
                    <a:p>
                      <a:pPr marL="4572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>
                          <a:solidFill>
                            <a:schemeClr val="tx1"/>
                          </a:solidFill>
                          <a:latin typeface="Swis721 BT" panose="020B0504020202020204" pitchFamily="34" charset="0"/>
                          <a:ea typeface="+mj-ea"/>
                          <a:cs typeface="+mj-cs"/>
                        </a:rPr>
                        <a:t>390.000.683/2015</a:t>
                      </a:r>
                    </a:p>
                  </a:txBody>
                  <a:tcPr marL="72000" marR="36000" marT="35994" marB="35994"/>
                </a:tc>
              </a:tr>
              <a:tr h="74802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>
                          <a:solidFill>
                            <a:schemeClr val="tx1"/>
                          </a:solidFill>
                          <a:latin typeface="Swis721 BT" panose="020B0504020202020204" pitchFamily="34" charset="0"/>
                          <a:ea typeface="+mj-ea"/>
                          <a:cs typeface="+mj-cs"/>
                        </a:rPr>
                        <a:t>Projeto executivo de rota acessível no entorno da Escola de Música</a:t>
                      </a:r>
                    </a:p>
                  </a:txBody>
                  <a:tcPr marL="72000" marR="36000" marT="35994" marB="35994" anchor="ctr"/>
                </a:tc>
                <a:tc>
                  <a:txBody>
                    <a:bodyPr/>
                    <a:lstStyle/>
                    <a:p>
                      <a:pPr marL="4572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>
                          <a:solidFill>
                            <a:schemeClr val="tx1"/>
                          </a:solidFill>
                          <a:latin typeface="Swis721 BT" panose="020B0504020202020204" pitchFamily="34" charset="0"/>
                          <a:ea typeface="+mj-ea"/>
                          <a:cs typeface="+mj-cs"/>
                        </a:rPr>
                        <a:t>141.005.350/2013</a:t>
                      </a:r>
                    </a:p>
                  </a:txBody>
                  <a:tcPr marL="72000" marR="36000" marT="35994" marB="35994"/>
                </a:tc>
              </a:tr>
              <a:tr h="68936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 smtClean="0">
                          <a:solidFill>
                            <a:schemeClr val="tx1"/>
                          </a:solidFill>
                          <a:latin typeface="Swis721 BT" panose="020B0504020202020204" pitchFamily="34" charset="0"/>
                          <a:ea typeface="+mj-ea"/>
                          <a:cs typeface="+mj-cs"/>
                        </a:rPr>
                        <a:t>Rotas aos Centros de Ensino Especial</a:t>
                      </a:r>
                      <a:endParaRPr lang="pt-BR" sz="1800" kern="1200" dirty="0">
                        <a:solidFill>
                          <a:schemeClr val="tx1"/>
                        </a:solidFill>
                        <a:latin typeface="Swis721 BT" panose="020B0504020202020204" pitchFamily="34" charset="0"/>
                        <a:ea typeface="+mj-ea"/>
                        <a:cs typeface="+mj-cs"/>
                      </a:endParaRPr>
                    </a:p>
                  </a:txBody>
                  <a:tcPr marL="72000" marR="36000" marT="35994" marB="35994" anchor="ctr"/>
                </a:tc>
                <a:tc>
                  <a:txBody>
                    <a:bodyPr/>
                    <a:lstStyle/>
                    <a:p>
                      <a:pPr marL="4572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 smtClean="0">
                          <a:solidFill>
                            <a:schemeClr val="tx1"/>
                          </a:solidFill>
                          <a:latin typeface="Swis721 BT" panose="020B0504020202020204" pitchFamily="34" charset="0"/>
                          <a:ea typeface="+mj-ea"/>
                          <a:cs typeface="+mj-cs"/>
                        </a:rPr>
                        <a:t>A iniciar</a:t>
                      </a:r>
                      <a:endParaRPr lang="pt-BR" sz="1800" kern="1200" dirty="0">
                        <a:solidFill>
                          <a:schemeClr val="tx1"/>
                        </a:solidFill>
                        <a:latin typeface="Swis721 BT" panose="020B0504020202020204" pitchFamily="34" charset="0"/>
                        <a:ea typeface="+mj-ea"/>
                        <a:cs typeface="+mj-cs"/>
                      </a:endParaRPr>
                    </a:p>
                  </a:txBody>
                  <a:tcPr marL="72000" marR="36000" marT="35994" marB="35994"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1713297" y="4390002"/>
            <a:ext cx="8835991" cy="128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0" fontAlgn="base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altLang="pt-BR" dirty="0" smtClean="0">
                <a:latin typeface="Swis721 BT" panose="020B0504020202020204" pitchFamily="34" charset="0"/>
                <a:ea typeface="+mj-ea"/>
                <a:cs typeface="+mj-cs"/>
              </a:rPr>
              <a:t>2ª </a:t>
            </a:r>
            <a:r>
              <a:rPr lang="pt-BR" altLang="pt-BR" dirty="0">
                <a:latin typeface="Swis721 BT" panose="020B0504020202020204" pitchFamily="34" charset="0"/>
                <a:ea typeface="+mj-ea"/>
                <a:cs typeface="+mj-cs"/>
              </a:rPr>
              <a:t>fase: Entorno das estações de metrô no raio de abrangência de deslocamento de 10 minutos e rotas a escolas de ensino não seriado, escolas técnicas</a:t>
            </a:r>
          </a:p>
        </p:txBody>
      </p:sp>
    </p:spTree>
    <p:extLst>
      <p:ext uri="{BB962C8B-B14F-4D97-AF65-F5344CB8AC3E}">
        <p14:creationId xmlns:p14="http://schemas.microsoft.com/office/powerpoint/2010/main" val="97951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096478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39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473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Requalificação Urbana: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Núcleo Bandeirante </a:t>
            </a:r>
          </a:p>
        </p:txBody>
      </p:sp>
      <p:pic>
        <p:nvPicPr>
          <p:cNvPr id="10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08" y="1735375"/>
            <a:ext cx="7459579" cy="419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91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728060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7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4766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Requalificação Urbana: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Núcleo Bandeirante 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230" y="1769185"/>
            <a:ext cx="7076901" cy="411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906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95711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1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4766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Requalificação Urbana: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Núcleo Bandeirante </a:t>
            </a:r>
          </a:p>
        </p:txBody>
      </p:sp>
      <p:pic>
        <p:nvPicPr>
          <p:cNvPr id="9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4" b="11053"/>
          <a:stretch>
            <a:fillRect/>
          </a:stretch>
        </p:blipFill>
        <p:spPr bwMode="auto">
          <a:xfrm>
            <a:off x="1524000" y="1908721"/>
            <a:ext cx="4610396" cy="194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84" y="3481271"/>
            <a:ext cx="4509900" cy="242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2"/>
          <p:cNvSpPr>
            <a:spLocks noChangeArrowheads="1"/>
          </p:cNvSpPr>
          <p:nvPr/>
        </p:nvSpPr>
        <p:spPr bwMode="auto">
          <a:xfrm>
            <a:off x="1366826" y="5170879"/>
            <a:ext cx="48202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dirty="0">
                <a:latin typeface="Swis721 BT" panose="020B0504020202020204" pitchFamily="34" charset="0"/>
                <a:ea typeface="+mj-ea"/>
                <a:cs typeface="+mj-cs"/>
              </a:rPr>
              <a:t>Requalificação das Ruas Locais </a:t>
            </a:r>
          </a:p>
        </p:txBody>
      </p:sp>
    </p:spTree>
    <p:extLst>
      <p:ext uri="{BB962C8B-B14F-4D97-AF65-F5344CB8AC3E}">
        <p14:creationId xmlns:p14="http://schemas.microsoft.com/office/powerpoint/2010/main" val="13222722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17288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63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6000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Requalificação Urbana: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W2 e W3 Sul Quadras 511 e 512</a:t>
            </a:r>
          </a:p>
        </p:txBody>
      </p:sp>
      <p:pic>
        <p:nvPicPr>
          <p:cNvPr id="9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770" y="1757724"/>
            <a:ext cx="7294460" cy="410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593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746581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8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6000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Requalificação Urbana: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W2 e W3 Sul Quadras 511 e 512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88" y="1735375"/>
            <a:ext cx="6748376" cy="417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226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237929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8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5336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Requalificação Urbana: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Setor Hospitalar Local Sul</a:t>
            </a:r>
          </a:p>
        </p:txBody>
      </p:sp>
      <p:pic>
        <p:nvPicPr>
          <p:cNvPr id="788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627" y="1735375"/>
            <a:ext cx="6261394" cy="413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475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697039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4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5336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Requalificação Urbana: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Setor Hospitalar Local Sul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13" y="1813167"/>
            <a:ext cx="6559533" cy="4163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499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     instrumentos normativos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920510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5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15730" y="1814437"/>
            <a:ext cx="925226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Lei Complementar nº 902, de 23 de dezembro de 2015, que altera a Lei nº 1.170, de 24 de julho de 1996 que institui o instrumento Outorga Onerosa do Direito de Construir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-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ODIR e a Lei Complementar nº 294, de 27 de junho de 2000, que institui a Outorga Onerosa de Alteração de Uso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-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ONALT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Lei Complementar  de definição de parâmetros urbanísticos para Expansão do Guará - Quadras 38, 44, 48, 50 ,54 ,56, 58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Lei Complementar  com correção do Anexo VII do Plano Diretor Local de Taguatinga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  <a:p>
            <a:pPr algn="just"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15731" y="1366043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Leis Complementares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47021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621710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0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34203" y="1366043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Requalificação Urbana: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Setores Hoteleiros Norte e Sul</a:t>
            </a:r>
          </a:p>
        </p:txBody>
      </p:sp>
      <p:pic>
        <p:nvPicPr>
          <p:cNvPr id="14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53" y="1665172"/>
            <a:ext cx="3052947" cy="205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/>
          <a:stretch>
            <a:fillRect/>
          </a:stretch>
        </p:blipFill>
        <p:spPr bwMode="auto">
          <a:xfrm>
            <a:off x="7625478" y="3850105"/>
            <a:ext cx="3042522" cy="200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84" y="1735374"/>
            <a:ext cx="5324499" cy="411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3430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788106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34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434203" y="1366043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Orla Livre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2047" b="3362"/>
          <a:stretch/>
        </p:blipFill>
        <p:spPr bwMode="auto">
          <a:xfrm>
            <a:off x="2685448" y="1735375"/>
            <a:ext cx="5984825" cy="414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6452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961331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0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434203" y="1366043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Orla Livre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3" r="5792" b="2867"/>
          <a:stretch/>
        </p:blipFill>
        <p:spPr bwMode="auto">
          <a:xfrm>
            <a:off x="2805243" y="1550709"/>
            <a:ext cx="5901772" cy="424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174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                    </a:t>
            </a:r>
            <a:r>
              <a:rPr lang="pt-BR" dirty="0">
                <a:latin typeface="Swis721 BT" panose="020B0504020202020204" pitchFamily="34" charset="0"/>
              </a:rPr>
              <a:t>projetos</a:t>
            </a:r>
          </a:p>
          <a:p>
            <a:pPr algn="just"/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639641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3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434203" y="1366043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Orla Livre</a:t>
            </a:r>
          </a:p>
        </p:txBody>
      </p:sp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1434202" y="1735375"/>
            <a:ext cx="9233797" cy="420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pt-BR" sz="1800" dirty="0">
                <a:latin typeface="Swis721 BT" panose="020B0504020202020204" pitchFamily="34" charset="0"/>
                <a:ea typeface="+mj-ea"/>
                <a:cs typeface="+mj-cs"/>
              </a:rPr>
              <a:t>Concurso Público Internacional de Plano Urbanístico de Ocupação (</a:t>
            </a:r>
            <a:r>
              <a:rPr lang="pt-BR" sz="1800" dirty="0" err="1">
                <a:latin typeface="Swis721 BT" panose="020B0504020202020204" pitchFamily="34" charset="0"/>
                <a:ea typeface="+mj-ea"/>
                <a:cs typeface="+mj-cs"/>
              </a:rPr>
              <a:t>Masterplan</a:t>
            </a:r>
            <a:r>
              <a:rPr lang="pt-BR" sz="1800" dirty="0">
                <a:latin typeface="Swis721 BT" panose="020B0504020202020204" pitchFamily="34" charset="0"/>
                <a:ea typeface="+mj-ea"/>
                <a:cs typeface="+mj-cs"/>
              </a:rPr>
              <a:t>) da Orla do Lago Paranoá </a:t>
            </a:r>
          </a:p>
          <a:p>
            <a:pPr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pt-BR" sz="1800" dirty="0" smtClean="0">
                <a:latin typeface="Swis721 BT" panose="020B0504020202020204" pitchFamily="34" charset="0"/>
                <a:ea typeface="+mj-ea"/>
                <a:cs typeface="+mj-cs"/>
              </a:rPr>
              <a:t>Objetivo </a:t>
            </a:r>
            <a:r>
              <a:rPr lang="pt-BR" sz="1800" dirty="0">
                <a:latin typeface="Swis721 BT" panose="020B0504020202020204" pitchFamily="34" charset="0"/>
                <a:ea typeface="+mj-ea"/>
                <a:cs typeface="+mj-cs"/>
              </a:rPr>
              <a:t>do projeto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pt-BR" sz="1800" dirty="0">
                <a:latin typeface="Swis721 BT" panose="020B0504020202020204" pitchFamily="34" charset="0"/>
                <a:ea typeface="+mj-ea"/>
                <a:cs typeface="+mj-cs"/>
              </a:rPr>
              <a:t>Recuperar a orla do Lago Paranoá de forma a conciliar o uso da população com o equilíbrio ecológico e a saúde do lago, preservando os recursos hídricos, a paisagem, a estabilidade geológica, a biodiversidade, a fauna e flora, protegendo o solo e assegurando o bem-estar das populações humanas, mediante o planejamento, ordenamento e regularização territorial de forma integrada e sustentável, que proporcione a democratização do acesso à orla com a oferta de atividades culturais, esportivas e de lazer.</a:t>
            </a:r>
          </a:p>
        </p:txBody>
      </p:sp>
    </p:spTree>
    <p:extLst>
      <p:ext uri="{BB962C8B-B14F-4D97-AF65-F5344CB8AC3E}">
        <p14:creationId xmlns:p14="http://schemas.microsoft.com/office/powerpoint/2010/main" val="39295587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	        </a:t>
            </a:r>
            <a:r>
              <a:rPr lang="pt-BR" dirty="0" err="1" smtClean="0">
                <a:latin typeface="Swis721 BT" panose="020B0504020202020204" pitchFamily="34" charset="0"/>
              </a:rPr>
              <a:t>conplan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1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40" y="2146433"/>
            <a:ext cx="7912120" cy="32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042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	        </a:t>
            </a:r>
            <a:r>
              <a:rPr lang="pt-BR" dirty="0" err="1" smtClean="0">
                <a:latin typeface="Swis721 BT" panose="020B0504020202020204" pitchFamily="34" charset="0"/>
              </a:rPr>
              <a:t>conplan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287095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6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34203" y="1758701"/>
            <a:ext cx="9611221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21 </a:t>
            </a:r>
            <a:r>
              <a:rPr lang="pt-BR" dirty="0" smtClean="0">
                <a:latin typeface="Swis721 BT" panose="020B0504020202020204" pitchFamily="34" charset="0"/>
              </a:rPr>
              <a:t>Reuniões</a:t>
            </a:r>
            <a:r>
              <a:rPr lang="pt-BR" dirty="0">
                <a:latin typeface="Swis721 BT" panose="020B0504020202020204" pitchFamily="34" charset="0"/>
              </a:rPr>
              <a:t>: 16 Ordinárias e 5 </a:t>
            </a:r>
            <a:r>
              <a:rPr lang="pt-BR" dirty="0" smtClean="0">
                <a:latin typeface="Swis721 BT" panose="020B0504020202020204" pitchFamily="34" charset="0"/>
              </a:rPr>
              <a:t>Extraordinárias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27 </a:t>
            </a:r>
            <a:r>
              <a:rPr lang="pt-BR" dirty="0" smtClean="0">
                <a:latin typeface="Swis721 BT" panose="020B0504020202020204" pitchFamily="34" charset="0"/>
              </a:rPr>
              <a:t>Decisões</a:t>
            </a:r>
            <a:endParaRPr lang="pt-BR" dirty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Regularização de ARIS </a:t>
            </a:r>
            <a:r>
              <a:rPr lang="pt-BR" dirty="0" smtClean="0">
                <a:latin typeface="Swis721 BT" panose="020B0504020202020204" pitchFamily="34" charset="0"/>
              </a:rPr>
              <a:t>- ARINE: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Residencial Marisol - Setor Habitacional </a:t>
            </a:r>
            <a:r>
              <a:rPr lang="pt-BR" dirty="0" err="1">
                <a:latin typeface="Swis721 BT" panose="020B0504020202020204" pitchFamily="34" charset="0"/>
              </a:rPr>
              <a:t>Arapoanga</a:t>
            </a:r>
            <a:r>
              <a:rPr lang="pt-BR" dirty="0">
                <a:latin typeface="Swis721 BT" panose="020B0504020202020204" pitchFamily="34" charset="0"/>
              </a:rPr>
              <a:t> - Planaltina - RA </a:t>
            </a:r>
            <a:r>
              <a:rPr lang="pt-BR" dirty="0" smtClean="0">
                <a:latin typeface="Swis721 BT" panose="020B0504020202020204" pitchFamily="34" charset="0"/>
              </a:rPr>
              <a:t>VI;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Núcleo Urbano do Paranoá - RA </a:t>
            </a:r>
            <a:r>
              <a:rPr lang="pt-BR" dirty="0" smtClean="0">
                <a:latin typeface="Swis721 BT" panose="020B0504020202020204" pitchFamily="34" charset="0"/>
              </a:rPr>
              <a:t>VII;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Setor Habitacional Jardim Botânico - Etapa IV (Solar de Brasília</a:t>
            </a:r>
            <a:r>
              <a:rPr lang="pt-BR" dirty="0" smtClean="0">
                <a:latin typeface="Swis721 BT" panose="020B0504020202020204" pitchFamily="34" charset="0"/>
              </a:rPr>
              <a:t>);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Setor Habitacional São Bartolomeu (</a:t>
            </a:r>
            <a:r>
              <a:rPr lang="pt-BR" dirty="0" err="1">
                <a:latin typeface="Swis721 BT" panose="020B0504020202020204" pitchFamily="34" charset="0"/>
              </a:rPr>
              <a:t>Ville</a:t>
            </a:r>
            <a:r>
              <a:rPr lang="pt-BR" dirty="0">
                <a:latin typeface="Swis721 BT" panose="020B0504020202020204" pitchFamily="34" charset="0"/>
              </a:rPr>
              <a:t> de </a:t>
            </a:r>
            <a:r>
              <a:rPr lang="pt-BR" dirty="0" err="1">
                <a:latin typeface="Swis721 BT" panose="020B0504020202020204" pitchFamily="34" charset="0"/>
              </a:rPr>
              <a:t>Montagne</a:t>
            </a:r>
            <a:r>
              <a:rPr lang="pt-BR" dirty="0">
                <a:latin typeface="Swis721 BT" panose="020B0504020202020204" pitchFamily="34" charset="0"/>
              </a:rPr>
              <a:t> e parte do Solar de Brasília</a:t>
            </a:r>
            <a:r>
              <a:rPr lang="pt-BR" dirty="0" smtClean="0">
                <a:latin typeface="Swis721 BT" panose="020B0504020202020204" pitchFamily="34" charset="0"/>
              </a:rPr>
              <a:t>);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Setor Habitacional São Bartolomeu </a:t>
            </a:r>
            <a:r>
              <a:rPr lang="pt-BR" dirty="0" smtClean="0">
                <a:latin typeface="Swis721 BT" panose="020B0504020202020204" pitchFamily="34" charset="0"/>
              </a:rPr>
              <a:t>- </a:t>
            </a:r>
            <a:r>
              <a:rPr lang="pt-BR" dirty="0">
                <a:latin typeface="Swis721 BT" panose="020B0504020202020204" pitchFamily="34" charset="0"/>
              </a:rPr>
              <a:t>Trecho 1</a:t>
            </a:r>
            <a:r>
              <a:rPr lang="pt-BR" dirty="0" smtClean="0">
                <a:latin typeface="Swis721 BT" panose="020B05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Condomínio Vivendas Colorado - Setor Habitacional Grande Colorado - Sobradinho - RA </a:t>
            </a:r>
            <a:r>
              <a:rPr lang="pt-BR" dirty="0" smtClean="0">
                <a:latin typeface="Swis721 BT" panose="020B0504020202020204" pitchFamily="34" charset="0"/>
              </a:rPr>
              <a:t>V;</a:t>
            </a:r>
            <a:endParaRPr lang="pt-BR" dirty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Condomínio Solar de Athenas - Setor Habitacional Grande Colorado - Sobradinho - RA </a:t>
            </a:r>
            <a:r>
              <a:rPr lang="pt-BR" dirty="0" smtClean="0">
                <a:latin typeface="Swis721 BT" panose="020B0504020202020204" pitchFamily="34" charset="0"/>
              </a:rPr>
              <a:t>V;</a:t>
            </a:r>
            <a:endParaRPr lang="pt-BR" dirty="0"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959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		        </a:t>
            </a:r>
            <a:r>
              <a:rPr lang="pt-BR" dirty="0" err="1" smtClean="0">
                <a:latin typeface="Swis721 BT" panose="020B0504020202020204" pitchFamily="34" charset="0"/>
              </a:rPr>
              <a:t>conplan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287095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4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34203" y="1758701"/>
            <a:ext cx="9792361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Condomínio Vivendas Colorado II - Setor Habitacional Grande Colorado - Sobradinho - RA </a:t>
            </a:r>
            <a:r>
              <a:rPr lang="pt-BR" dirty="0" smtClean="0">
                <a:latin typeface="Swis721 BT" panose="020B0504020202020204" pitchFamily="34" charset="0"/>
              </a:rPr>
              <a:t>V;</a:t>
            </a:r>
            <a:endParaRPr lang="pt-BR" dirty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Condomínio Jardim Europa - Setor Habitacional Grande Colorado - Sobradinho - RA </a:t>
            </a:r>
            <a:r>
              <a:rPr lang="pt-BR" dirty="0" smtClean="0">
                <a:latin typeface="Swis721 BT" panose="020B0504020202020204" pitchFamily="34" charset="0"/>
              </a:rPr>
              <a:t>V;</a:t>
            </a:r>
            <a:endParaRPr lang="pt-BR" dirty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Condomínio Jardim Europa II - Setor Habitacional Grande Colorado - Sobradinho - RA </a:t>
            </a:r>
            <a:r>
              <a:rPr lang="pt-BR" dirty="0" smtClean="0">
                <a:latin typeface="Swis721 BT" panose="020B0504020202020204" pitchFamily="34" charset="0"/>
              </a:rPr>
              <a:t>V;</a:t>
            </a:r>
            <a:endParaRPr lang="pt-BR" dirty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Condomínio Colorado </a:t>
            </a:r>
            <a:r>
              <a:rPr lang="pt-BR" dirty="0" err="1">
                <a:latin typeface="Swis721 BT" panose="020B0504020202020204" pitchFamily="34" charset="0"/>
              </a:rPr>
              <a:t>Ville</a:t>
            </a:r>
            <a:r>
              <a:rPr lang="pt-BR" dirty="0">
                <a:latin typeface="Swis721 BT" panose="020B0504020202020204" pitchFamily="34" charset="0"/>
              </a:rPr>
              <a:t> - Setor Habitacional Grande Colorado - Sobradinho - RA </a:t>
            </a:r>
            <a:r>
              <a:rPr lang="pt-BR" dirty="0" smtClean="0">
                <a:latin typeface="Swis721 BT" panose="020B0504020202020204" pitchFamily="34" charset="0"/>
              </a:rPr>
              <a:t>V;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Setor Habitacional Vicente Pires – Gleba </a:t>
            </a:r>
            <a:r>
              <a:rPr lang="pt-BR" dirty="0" smtClean="0">
                <a:latin typeface="Swis721 BT" panose="020B0504020202020204" pitchFamily="34" charset="0"/>
              </a:rPr>
              <a:t>3;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Setor Habitacional Vicente Pires – Gleba </a:t>
            </a:r>
            <a:r>
              <a:rPr lang="pt-BR" dirty="0" smtClean="0">
                <a:latin typeface="Swis721 BT" panose="020B0504020202020204" pitchFamily="34" charset="0"/>
              </a:rPr>
              <a:t>1.</a:t>
            </a:r>
            <a:endParaRPr lang="pt-BR" dirty="0"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315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	        </a:t>
            </a:r>
            <a:r>
              <a:rPr lang="pt-BR" dirty="0" err="1" smtClean="0">
                <a:latin typeface="Swis721 BT" panose="020B0504020202020204" pitchFamily="34" charset="0"/>
              </a:rPr>
              <a:t>conplan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287095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2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34203" y="1758701"/>
            <a:ext cx="8533298" cy="3831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8 Reuniões</a:t>
            </a:r>
            <a:r>
              <a:rPr lang="pt-BR" dirty="0">
                <a:latin typeface="Swis721 BT" panose="020B0504020202020204" pitchFamily="34" charset="0"/>
              </a:rPr>
              <a:t>: </a:t>
            </a:r>
            <a:r>
              <a:rPr lang="pt-BR" dirty="0" smtClean="0">
                <a:latin typeface="Swis721 BT" panose="020B0504020202020204" pitchFamily="34" charset="0"/>
              </a:rPr>
              <a:t>6 </a:t>
            </a:r>
            <a:r>
              <a:rPr lang="pt-BR" dirty="0">
                <a:latin typeface="Swis721 BT" panose="020B0504020202020204" pitchFamily="34" charset="0"/>
              </a:rPr>
              <a:t>Ordinárias e </a:t>
            </a:r>
            <a:r>
              <a:rPr lang="pt-BR" dirty="0" smtClean="0">
                <a:latin typeface="Swis721 BT" panose="020B0504020202020204" pitchFamily="34" charset="0"/>
              </a:rPr>
              <a:t>2 Extraordinárias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9 Decisões</a:t>
            </a:r>
            <a:endParaRPr lang="pt-BR" dirty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Regularização de ARIS </a:t>
            </a:r>
            <a:r>
              <a:rPr lang="pt-BR" dirty="0" smtClean="0">
                <a:latin typeface="Swis721 BT" panose="020B0504020202020204" pitchFamily="34" charset="0"/>
              </a:rPr>
              <a:t>- ARINE: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Aprovação do Projeto de Urbanismo de Regularização do </a:t>
            </a:r>
            <a:r>
              <a:rPr lang="pt-BR" dirty="0" smtClean="0">
                <a:latin typeface="Swis721 BT" panose="020B0504020202020204" pitchFamily="34" charset="0"/>
              </a:rPr>
              <a:t>Parcelamento </a:t>
            </a:r>
            <a:r>
              <a:rPr lang="pt-BR" dirty="0">
                <a:latin typeface="Swis721 BT" panose="020B0504020202020204" pitchFamily="34" charset="0"/>
              </a:rPr>
              <a:t>Urbano </a:t>
            </a:r>
            <a:endParaRPr lang="pt-BR" dirty="0" smtClean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denominado</a:t>
            </a:r>
            <a:r>
              <a:rPr lang="pt-BR" dirty="0">
                <a:latin typeface="Swis721 BT" panose="020B0504020202020204" pitchFamily="34" charset="0"/>
              </a:rPr>
              <a:t>: Vivendas Serranas </a:t>
            </a:r>
            <a:r>
              <a:rPr lang="pt-BR" dirty="0" smtClean="0">
                <a:latin typeface="Swis721 BT" panose="020B0504020202020204" pitchFamily="34" charset="0"/>
              </a:rPr>
              <a:t>- </a:t>
            </a:r>
            <a:r>
              <a:rPr lang="pt-BR" dirty="0">
                <a:latin typeface="Swis721 BT" panose="020B0504020202020204" pitchFamily="34" charset="0"/>
              </a:rPr>
              <a:t>Setor Habitacional Boa </a:t>
            </a:r>
            <a:r>
              <a:rPr lang="pt-BR" dirty="0" smtClean="0">
                <a:latin typeface="Swis721 BT" panose="020B0504020202020204" pitchFamily="34" charset="0"/>
              </a:rPr>
              <a:t>Vista, Sobradinho;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Aprovação do Projeto de Urbanismo de Regularização do Parcelamento Urbano </a:t>
            </a:r>
            <a:endParaRPr lang="pt-BR" dirty="0" smtClean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denominado</a:t>
            </a:r>
            <a:r>
              <a:rPr lang="pt-BR" dirty="0">
                <a:latin typeface="Swis721 BT" panose="020B0504020202020204" pitchFamily="34" charset="0"/>
              </a:rPr>
              <a:t>: Bianca </a:t>
            </a:r>
            <a:r>
              <a:rPr lang="pt-BR" dirty="0" smtClean="0">
                <a:latin typeface="Swis721 BT" panose="020B0504020202020204" pitchFamily="34" charset="0"/>
              </a:rPr>
              <a:t>- </a:t>
            </a:r>
            <a:r>
              <a:rPr lang="pt-BR" dirty="0">
                <a:latin typeface="Swis721 BT" panose="020B0504020202020204" pitchFamily="34" charset="0"/>
              </a:rPr>
              <a:t>Setor Habitacional Boa Vista </a:t>
            </a:r>
            <a:r>
              <a:rPr lang="pt-BR" dirty="0" smtClean="0">
                <a:latin typeface="Swis721 BT" panose="020B0504020202020204" pitchFamily="34" charset="0"/>
              </a:rPr>
              <a:t>- </a:t>
            </a:r>
            <a:r>
              <a:rPr lang="pt-BR" dirty="0">
                <a:latin typeface="Swis721 BT" panose="020B0504020202020204" pitchFamily="34" charset="0"/>
              </a:rPr>
              <a:t>SHBV </a:t>
            </a:r>
            <a:r>
              <a:rPr lang="pt-BR" dirty="0" smtClean="0">
                <a:latin typeface="Swis721 BT" panose="020B0504020202020204" pitchFamily="34" charset="0"/>
              </a:rPr>
              <a:t>- Sobradinho;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Aprovação do Projeto de Urbanismo de Regularização do Parcelamento Urbano </a:t>
            </a:r>
            <a:endParaRPr lang="pt-BR" dirty="0" smtClean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denominado</a:t>
            </a:r>
            <a:r>
              <a:rPr lang="pt-BR" dirty="0">
                <a:latin typeface="Swis721 BT" panose="020B0504020202020204" pitchFamily="34" charset="0"/>
              </a:rPr>
              <a:t>: Por do Sol – Setor Habitacional Boa Vista </a:t>
            </a:r>
            <a:r>
              <a:rPr lang="pt-BR" dirty="0" smtClean="0">
                <a:latin typeface="Swis721 BT" panose="020B0504020202020204" pitchFamily="34" charset="0"/>
              </a:rPr>
              <a:t>- </a:t>
            </a:r>
            <a:r>
              <a:rPr lang="pt-BR" dirty="0">
                <a:latin typeface="Swis721 BT" panose="020B0504020202020204" pitchFamily="34" charset="0"/>
              </a:rPr>
              <a:t>SHBV </a:t>
            </a:r>
            <a:r>
              <a:rPr lang="pt-BR" dirty="0" smtClean="0">
                <a:latin typeface="Swis721 BT" panose="020B0504020202020204" pitchFamily="34" charset="0"/>
              </a:rPr>
              <a:t>- </a:t>
            </a:r>
            <a:r>
              <a:rPr lang="pt-BR" dirty="0">
                <a:latin typeface="Swis721 BT" panose="020B0504020202020204" pitchFamily="34" charset="0"/>
              </a:rPr>
              <a:t>Sobradinho;</a:t>
            </a:r>
          </a:p>
        </p:txBody>
      </p:sp>
    </p:spTree>
    <p:extLst>
      <p:ext uri="{BB962C8B-B14F-4D97-AF65-F5344CB8AC3E}">
        <p14:creationId xmlns:p14="http://schemas.microsoft.com/office/powerpoint/2010/main" val="10138438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	        </a:t>
            </a:r>
            <a:r>
              <a:rPr lang="pt-BR" dirty="0" err="1" smtClean="0">
                <a:latin typeface="Swis721 BT" panose="020B0504020202020204" pitchFamily="34" charset="0"/>
              </a:rPr>
              <a:t>conplan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287095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5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34203" y="1758701"/>
            <a:ext cx="922476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Aprovação do Projeto de Urbanismo de Regularização do Parcelamento Urbano </a:t>
            </a:r>
            <a:endParaRPr lang="pt-BR" dirty="0" smtClean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denominado</a:t>
            </a:r>
            <a:r>
              <a:rPr lang="pt-BR" dirty="0">
                <a:latin typeface="Swis721 BT" panose="020B0504020202020204" pitchFamily="34" charset="0"/>
              </a:rPr>
              <a:t>: Império dos </a:t>
            </a:r>
            <a:r>
              <a:rPr lang="pt-BR" dirty="0" smtClean="0">
                <a:latin typeface="Swis721 BT" panose="020B0504020202020204" pitchFamily="34" charset="0"/>
              </a:rPr>
              <a:t>Nobres - </a:t>
            </a:r>
            <a:r>
              <a:rPr lang="pt-BR" dirty="0">
                <a:latin typeface="Swis721 BT" panose="020B0504020202020204" pitchFamily="34" charset="0"/>
              </a:rPr>
              <a:t>Setor Habitacional Boa Vista </a:t>
            </a:r>
            <a:r>
              <a:rPr lang="pt-BR" dirty="0" smtClean="0">
                <a:latin typeface="Swis721 BT" panose="020B0504020202020204" pitchFamily="34" charset="0"/>
              </a:rPr>
              <a:t>- </a:t>
            </a:r>
            <a:r>
              <a:rPr lang="pt-BR" dirty="0">
                <a:latin typeface="Swis721 BT" panose="020B0504020202020204" pitchFamily="34" charset="0"/>
              </a:rPr>
              <a:t>SHBV </a:t>
            </a:r>
            <a:r>
              <a:rPr lang="pt-BR" dirty="0" smtClean="0">
                <a:latin typeface="Swis721 BT" panose="020B0504020202020204" pitchFamily="34" charset="0"/>
              </a:rPr>
              <a:t>- Sobradinho;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Aprovação do Projeto de Urbanismo de Regularização do Parcelamento Urbano </a:t>
            </a:r>
            <a:endParaRPr lang="pt-BR" dirty="0" smtClean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denominado</a:t>
            </a:r>
            <a:r>
              <a:rPr lang="pt-BR" dirty="0">
                <a:latin typeface="Swis721 BT" panose="020B0504020202020204" pitchFamily="34" charset="0"/>
              </a:rPr>
              <a:t>: Recanto Real – Setor Habitacional Boa Vista </a:t>
            </a:r>
            <a:r>
              <a:rPr lang="pt-BR" dirty="0" smtClean="0">
                <a:latin typeface="Swis721 BT" panose="020B0504020202020204" pitchFamily="34" charset="0"/>
              </a:rPr>
              <a:t>- </a:t>
            </a:r>
            <a:r>
              <a:rPr lang="pt-BR" dirty="0">
                <a:latin typeface="Swis721 BT" panose="020B0504020202020204" pitchFamily="34" charset="0"/>
              </a:rPr>
              <a:t>SHBV </a:t>
            </a:r>
            <a:r>
              <a:rPr lang="pt-BR" dirty="0" smtClean="0">
                <a:latin typeface="Swis721 BT" panose="020B0504020202020204" pitchFamily="34" charset="0"/>
              </a:rPr>
              <a:t>- Sobradinho;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Aprovação do Projeto de Urbanismo de Regularização do Parcelamento Urbano </a:t>
            </a:r>
            <a:endParaRPr lang="pt-BR" dirty="0" smtClean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denominado</a:t>
            </a:r>
            <a:r>
              <a:rPr lang="pt-BR" dirty="0">
                <a:latin typeface="Swis721 BT" panose="020B0504020202020204" pitchFamily="34" charset="0"/>
              </a:rPr>
              <a:t>: Morada dos Nobres – Setor Habitacional Boa Vista </a:t>
            </a:r>
            <a:r>
              <a:rPr lang="pt-BR" dirty="0" smtClean="0">
                <a:latin typeface="Swis721 BT" panose="020B0504020202020204" pitchFamily="34" charset="0"/>
              </a:rPr>
              <a:t>- </a:t>
            </a:r>
            <a:r>
              <a:rPr lang="pt-BR" dirty="0">
                <a:latin typeface="Swis721 BT" panose="020B0504020202020204" pitchFamily="34" charset="0"/>
              </a:rPr>
              <a:t>SHBV </a:t>
            </a:r>
            <a:r>
              <a:rPr lang="pt-BR" dirty="0" smtClean="0">
                <a:latin typeface="Swis721 BT" panose="020B0504020202020204" pitchFamily="34" charset="0"/>
              </a:rPr>
              <a:t>- Sobradinho;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Aprovação do Projeto de Urbanismo de Regularização do Parcelamento Urbano </a:t>
            </a:r>
            <a:endParaRPr lang="pt-BR" dirty="0" smtClean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denominado</a:t>
            </a:r>
            <a:r>
              <a:rPr lang="pt-BR" dirty="0">
                <a:latin typeface="Swis721 BT" panose="020B0504020202020204" pitchFamily="34" charset="0"/>
              </a:rPr>
              <a:t>: Nosso Lar – Setor Habitacional Boa Vista – SHBV </a:t>
            </a:r>
            <a:r>
              <a:rPr lang="pt-BR" dirty="0" smtClean="0">
                <a:latin typeface="Swis721 BT" panose="020B0504020202020204" pitchFamily="34" charset="0"/>
              </a:rPr>
              <a:t>- Sobradinho.</a:t>
            </a:r>
            <a:endParaRPr lang="pt-BR" dirty="0"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814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		        </a:t>
            </a:r>
            <a:r>
              <a:rPr lang="pt-BR" dirty="0" err="1" smtClean="0">
                <a:latin typeface="Swis721 BT" panose="020B0504020202020204" pitchFamily="34" charset="0"/>
              </a:rPr>
              <a:t>conplan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287095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9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34204" y="1758701"/>
            <a:ext cx="96032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Projeto Urbanístico de Parcelamento do Solo</a:t>
            </a:r>
          </a:p>
          <a:p>
            <a:pPr>
              <a:lnSpc>
                <a:spcPct val="150000"/>
              </a:lnSpc>
            </a:pPr>
            <a:endParaRPr lang="pt-BR" dirty="0" smtClean="0">
              <a:latin typeface="Swis721 BT" panose="020B05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Aprovar acréscimo de altura de edificação em relação a altura máxima permitida no 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pavimento </a:t>
            </a:r>
            <a:r>
              <a:rPr lang="pt-BR" dirty="0">
                <a:latin typeface="Swis721 BT" panose="020B0504020202020204" pitchFamily="34" charset="0"/>
              </a:rPr>
              <a:t>da ocupação de cobertura conforme indicado pela topografia da Administração </a:t>
            </a:r>
            <a:endParaRPr lang="pt-BR" dirty="0" smtClean="0">
              <a:latin typeface="Swis721 BT" panose="020B05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Regional </a:t>
            </a:r>
            <a:r>
              <a:rPr lang="pt-BR" dirty="0">
                <a:latin typeface="Swis721 BT" panose="020B0504020202020204" pitchFamily="34" charset="0"/>
              </a:rPr>
              <a:t>do Plano Piloto, no sentido de que o excedente de altura não constitui óbice à </a:t>
            </a:r>
            <a:endParaRPr lang="pt-BR" dirty="0" smtClean="0">
              <a:latin typeface="Swis721 BT" panose="020B05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concessão </a:t>
            </a:r>
            <a:r>
              <a:rPr lang="pt-BR" dirty="0">
                <a:latin typeface="Swis721 BT" panose="020B0504020202020204" pitchFamily="34" charset="0"/>
              </a:rPr>
              <a:t>da Carta de </a:t>
            </a:r>
            <a:r>
              <a:rPr lang="pt-BR" dirty="0" smtClean="0">
                <a:latin typeface="Swis721 BT" panose="020B0504020202020204" pitchFamily="34" charset="0"/>
              </a:rPr>
              <a:t>Habite-se.</a:t>
            </a:r>
          </a:p>
          <a:p>
            <a:pPr algn="just">
              <a:lnSpc>
                <a:spcPct val="150000"/>
              </a:lnSpc>
            </a:pPr>
            <a:endParaRPr lang="pt-BR" dirty="0" smtClean="0">
              <a:latin typeface="Swis721 BT" panose="020B05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Análise do Recurso Administrativo ao Termo de Recomendação nº 17/2015 11 exarado </a:t>
            </a:r>
            <a:endParaRPr lang="pt-BR" dirty="0" smtClean="0">
              <a:latin typeface="Swis721 BT" panose="020B05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pela 3º </a:t>
            </a:r>
            <a:r>
              <a:rPr lang="pt-BR" dirty="0">
                <a:latin typeface="Swis721 BT" panose="020B0504020202020204" pitchFamily="34" charset="0"/>
              </a:rPr>
              <a:t>PROURB/MPDFT </a:t>
            </a:r>
            <a:r>
              <a:rPr lang="pt-BR" dirty="0" smtClean="0">
                <a:latin typeface="Swis721 BT" panose="020B0504020202020204" pitchFamily="34" charset="0"/>
              </a:rPr>
              <a:t>- </a:t>
            </a:r>
            <a:r>
              <a:rPr lang="pt-BR" dirty="0" err="1">
                <a:latin typeface="Swis721 BT" panose="020B0504020202020204" pitchFamily="34" charset="0"/>
              </a:rPr>
              <a:t>Taguá</a:t>
            </a:r>
            <a:r>
              <a:rPr lang="pt-BR" dirty="0">
                <a:latin typeface="Swis721 BT" panose="020B0504020202020204" pitchFamily="34" charset="0"/>
              </a:rPr>
              <a:t> Life Center, seu entendimento pela 12 CAP e </a:t>
            </a:r>
            <a:r>
              <a:rPr lang="pt-BR" dirty="0" smtClean="0">
                <a:latin typeface="Swis721 BT" panose="020B0504020202020204" pitchFamily="34" charset="0"/>
              </a:rPr>
              <a:t>a </a:t>
            </a:r>
            <a:r>
              <a:rPr lang="pt-BR" dirty="0">
                <a:latin typeface="Swis721 BT" panose="020B0504020202020204" pitchFamily="34" charset="0"/>
              </a:rPr>
              <a:t>conclusão </a:t>
            </a:r>
            <a:endParaRPr lang="pt-BR" dirty="0" smtClean="0">
              <a:latin typeface="Swis721 BT" panose="020B05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da câmara </a:t>
            </a:r>
            <a:r>
              <a:rPr lang="pt-BR" dirty="0">
                <a:latin typeface="Swis721 BT" panose="020B0504020202020204" pitchFamily="34" charset="0"/>
              </a:rPr>
              <a:t>técnica sobre o processo em questão</a:t>
            </a:r>
            <a:r>
              <a:rPr lang="pt-BR" dirty="0" smtClean="0">
                <a:latin typeface="Swis721 BT" panose="020B0504020202020204" pitchFamily="34" charset="0"/>
              </a:rPr>
              <a:t>.</a:t>
            </a:r>
            <a:endParaRPr lang="pt-BR" dirty="0"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500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			     instrumentos normativos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571136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3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15730" y="1814437"/>
            <a:ext cx="925226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Lei do Polo Gerador de Viagem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PL nº 35/2015 para disciplinar a cobrança pela ocupação de áreas públicas lindeiras a lotes residenciais.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PL da criação do Instituto de Preservação e Planejamento Territorial e Metropolitano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- </a:t>
            </a: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IPLAM Brasília.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  <a:ea typeface="+mj-ea"/>
                <a:cs typeface="+mj-cs"/>
              </a:rPr>
              <a:t>PL que substitui a Lei nº 2.105/1998, de 8 de outubro de 1998 e suas alterações, que dispõe sobre o Código de Edificações do Distrito </a:t>
            </a:r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Federal.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15731" y="1366043"/>
            <a:ext cx="599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Swis721 BT" panose="020B0504020202020204" pitchFamily="34" charset="0"/>
                <a:ea typeface="+mj-ea"/>
                <a:cs typeface="+mj-cs"/>
              </a:rPr>
              <a:t>Leis</a:t>
            </a:r>
            <a:endParaRPr lang="pt-BR" dirty="0">
              <a:latin typeface="Swis721 BT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8845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           comissão permanente de monitoramento do COE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1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22" y="2057733"/>
            <a:ext cx="7355356" cy="30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513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	       comissão </a:t>
            </a:r>
            <a:r>
              <a:rPr lang="pt-BR" dirty="0">
                <a:latin typeface="Swis721 BT" panose="020B0504020202020204" pitchFamily="34" charset="0"/>
              </a:rPr>
              <a:t>permanente de monitoramento do COE</a:t>
            </a: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/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5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34204" y="1758701"/>
            <a:ext cx="960325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PL do Código de Obras e Edificações do Distrito Federal – COE/DF encaminhado à Casa Civil.</a:t>
            </a:r>
          </a:p>
          <a:p>
            <a:pPr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41 </a:t>
            </a:r>
            <a:r>
              <a:rPr lang="pt-BR" dirty="0">
                <a:latin typeface="Swis721 BT" panose="020B0504020202020204" pitchFamily="34" charset="0"/>
              </a:rPr>
              <a:t>Reuniões: 8 </a:t>
            </a:r>
            <a:r>
              <a:rPr lang="pt-BR" dirty="0" smtClean="0">
                <a:latin typeface="Swis721 BT" panose="020B0504020202020204" pitchFamily="34" charset="0"/>
              </a:rPr>
              <a:t>Ordinárias e 33 Extraordinárias</a:t>
            </a:r>
          </a:p>
          <a:p>
            <a:pPr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1 </a:t>
            </a:r>
            <a:r>
              <a:rPr lang="pt-BR" dirty="0" smtClean="0">
                <a:latin typeface="Swis721 BT" panose="020B0504020202020204" pitchFamily="34" charset="0"/>
              </a:rPr>
              <a:t>Consulta Pública</a:t>
            </a:r>
          </a:p>
          <a:p>
            <a:pPr>
              <a:lnSpc>
                <a:spcPct val="150000"/>
              </a:lnSpc>
            </a:pPr>
            <a:endParaRPr lang="pt-BR" dirty="0" smtClean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Swis721 BT" panose="020B0504020202020204" pitchFamily="34" charset="0"/>
              </a:rPr>
              <a:t>1 </a:t>
            </a:r>
            <a:r>
              <a:rPr lang="pt-BR" dirty="0" smtClean="0">
                <a:latin typeface="Swis721 BT" panose="020B0504020202020204" pitchFamily="34" charset="0"/>
              </a:rPr>
              <a:t>Audiência Pública</a:t>
            </a:r>
          </a:p>
          <a:p>
            <a:pPr>
              <a:lnSpc>
                <a:spcPct val="150000"/>
              </a:lnSpc>
            </a:pPr>
            <a:endParaRPr lang="pt-BR" dirty="0" smtClean="0"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335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       comissão </a:t>
            </a:r>
            <a:r>
              <a:rPr lang="pt-BR" dirty="0">
                <a:latin typeface="Swis721 BT" panose="020B0504020202020204" pitchFamily="34" charset="0"/>
              </a:rPr>
              <a:t>permanente de monitoramento do COE</a:t>
            </a: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/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8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34204" y="1758701"/>
            <a:ext cx="96032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Redação da minuta de Decreto de regulamentação do Código de Obras e Edificações do Distrito Federal - COE/DF.</a:t>
            </a:r>
          </a:p>
          <a:p>
            <a:pPr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Swis721 BT" panose="020B0504020202020204" pitchFamily="34" charset="0"/>
              </a:rPr>
              <a:t>13 </a:t>
            </a:r>
            <a:r>
              <a:rPr lang="pt-BR" dirty="0">
                <a:latin typeface="Swis721 BT" panose="020B0504020202020204" pitchFamily="34" charset="0"/>
              </a:rPr>
              <a:t>Reuniões: </a:t>
            </a:r>
            <a:r>
              <a:rPr lang="pt-BR" dirty="0" smtClean="0">
                <a:latin typeface="Swis721 BT" panose="020B0504020202020204" pitchFamily="34" charset="0"/>
              </a:rPr>
              <a:t>5 Ordinárias e 8 Extraordinárias</a:t>
            </a:r>
          </a:p>
          <a:p>
            <a:pPr>
              <a:lnSpc>
                <a:spcPct val="150000"/>
              </a:lnSpc>
            </a:pPr>
            <a:endParaRPr lang="pt-BR" dirty="0"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endParaRPr lang="pt-BR" dirty="0" smtClean="0"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232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</a:t>
            </a:r>
            <a:r>
              <a:rPr lang="pt-BR" dirty="0">
                <a:latin typeface="Swis721 BT" panose="020B0504020202020204" pitchFamily="34" charset="0"/>
              </a:rPr>
              <a:t>2016 </a:t>
            </a:r>
            <a:r>
              <a:rPr lang="pt-BR" dirty="0" smtClean="0">
                <a:latin typeface="Swis721 BT" panose="020B0504020202020204" pitchFamily="34" charset="0"/>
              </a:rPr>
              <a:t>                                           </a:t>
            </a:r>
            <a:r>
              <a:rPr lang="pt-BR" sz="4200" dirty="0">
                <a:latin typeface="Swis721 BT" panose="020B0504020202020204" pitchFamily="34" charset="0"/>
              </a:rPr>
              <a:t>conselho consultivo de preservação e planejamento territorial e metropolitano </a:t>
            </a:r>
            <a:r>
              <a:rPr lang="pt-BR" dirty="0" smtClean="0">
                <a:latin typeface="Swis721 BT" panose="020B0504020202020204" pitchFamily="34" charset="0"/>
              </a:rPr>
              <a:t>- </a:t>
            </a:r>
            <a:r>
              <a:rPr lang="pt-BR" dirty="0">
                <a:latin typeface="Swis721 BT" panose="020B0504020202020204" pitchFamily="34" charset="0"/>
              </a:rPr>
              <a:t>CCPPTM</a:t>
            </a: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/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1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870" y="1414688"/>
            <a:ext cx="3063476" cy="219337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443870" y="3608065"/>
            <a:ext cx="713746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4 </a:t>
            </a:r>
            <a:r>
              <a:rPr lang="pt-BR" dirty="0"/>
              <a:t>Reuniões: </a:t>
            </a:r>
            <a:r>
              <a:rPr lang="pt-BR" dirty="0" smtClean="0"/>
              <a:t>3 </a:t>
            </a:r>
            <a:r>
              <a:rPr lang="pt-BR" dirty="0"/>
              <a:t>Ordinárias e </a:t>
            </a:r>
            <a:r>
              <a:rPr lang="pt-BR" dirty="0" smtClean="0"/>
              <a:t>1 Extraordinárias</a:t>
            </a:r>
          </a:p>
          <a:p>
            <a:endParaRPr lang="pt-BR" dirty="0"/>
          </a:p>
          <a:p>
            <a:r>
              <a:rPr lang="pt-BR" dirty="0" smtClean="0"/>
              <a:t>Assuntos tratados:</a:t>
            </a:r>
          </a:p>
          <a:p>
            <a:r>
              <a:rPr lang="pt-BR" dirty="0" smtClean="0"/>
              <a:t>apresentação </a:t>
            </a:r>
            <a:r>
              <a:rPr lang="pt-BR" dirty="0"/>
              <a:t>e Discussão da Minuta do Regimento </a:t>
            </a:r>
            <a:r>
              <a:rPr lang="pt-BR" dirty="0" smtClean="0"/>
              <a:t>Interno;</a:t>
            </a:r>
          </a:p>
          <a:p>
            <a:r>
              <a:rPr lang="pt-BR" dirty="0" smtClean="0"/>
              <a:t>apresentação </a:t>
            </a:r>
            <a:r>
              <a:rPr lang="pt-BR" dirty="0"/>
              <a:t>da Lei de Uso e Ocupação do Solo </a:t>
            </a:r>
            <a:r>
              <a:rPr lang="pt-BR" dirty="0" smtClean="0"/>
              <a:t>- LUOS;</a:t>
            </a:r>
          </a:p>
          <a:p>
            <a:r>
              <a:rPr lang="pt-BR" dirty="0" smtClean="0"/>
              <a:t>apresentação </a:t>
            </a:r>
            <a:r>
              <a:rPr lang="pt-BR" dirty="0"/>
              <a:t>do Plano de Preservação do Conjunto Urbanístico </a:t>
            </a:r>
            <a:r>
              <a:rPr lang="pt-BR" dirty="0" smtClean="0"/>
              <a:t>- PPCUB;</a:t>
            </a:r>
          </a:p>
          <a:p>
            <a:r>
              <a:rPr lang="pt-BR" dirty="0" smtClean="0"/>
              <a:t>indicação </a:t>
            </a:r>
            <a:r>
              <a:rPr lang="pt-BR" dirty="0"/>
              <a:t>da Comissão Preparatória – 6ª Conferência Distrital das </a:t>
            </a:r>
            <a:r>
              <a:rPr lang="pt-BR" dirty="0" smtClean="0"/>
              <a:t>Cidades;</a:t>
            </a:r>
          </a:p>
          <a:p>
            <a:r>
              <a:rPr lang="pt-BR" smtClean="0"/>
              <a:t>apresentação </a:t>
            </a:r>
            <a:r>
              <a:rPr lang="pt-BR"/>
              <a:t>Habita </a:t>
            </a:r>
            <a:r>
              <a:rPr lang="pt-BR" smtClean="0"/>
              <a:t>Brasília.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70017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	       sistema de informações territorial e urbana - SITURB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6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87" y="2843212"/>
            <a:ext cx="3095625" cy="11715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939376" y="5544254"/>
            <a:ext cx="281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www.siturb.segeth.df.gov.br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45648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</a:t>
            </a:r>
            <a:r>
              <a:rPr lang="pt-BR" dirty="0">
                <a:latin typeface="Swis721 BT" panose="020B0504020202020204" pitchFamily="34" charset="0"/>
              </a:rPr>
              <a:t> </a:t>
            </a:r>
            <a:r>
              <a:rPr lang="pt-BR" dirty="0" smtClean="0">
                <a:latin typeface="Swis721 BT" panose="020B0504020202020204" pitchFamily="34" charset="0"/>
              </a:rPr>
              <a:t>201  sistema de documentação urbanística e cartográfica - SISDUC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8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2635250"/>
            <a:ext cx="38608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944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  	                                                    regularização de templos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99577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3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616364" y="1924225"/>
            <a:ext cx="87283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Organizou </a:t>
            </a:r>
            <a:r>
              <a:rPr lang="pt-BR" dirty="0"/>
              <a:t>os procedimentos relativos a aplicação da LC 806/2009, ao reuniu os processos em tramitação (1.224 processos), realizar a verificação da documentação anexada aos autos, solicitar documentação complementar, autuar requerimentos, atender interessados, realizar vistorias para instrução processual, e efetuar a análise documental. E como resultado dos esforços empreendidos tivemos no período de um ano:</a:t>
            </a:r>
          </a:p>
          <a:p>
            <a:r>
              <a:rPr lang="pt-BR" dirty="0" smtClean="0"/>
              <a:t>120 </a:t>
            </a:r>
            <a:r>
              <a:rPr lang="pt-BR" dirty="0"/>
              <a:t>processos que tratam de regularização nos termos da foram remetidos para a </a:t>
            </a:r>
            <a:r>
              <a:rPr lang="pt-BR" dirty="0" err="1"/>
              <a:t>Terracap</a:t>
            </a:r>
            <a:r>
              <a:rPr lang="pt-BR" dirty="0"/>
              <a:t>;</a:t>
            </a:r>
          </a:p>
          <a:p>
            <a:r>
              <a:rPr lang="pt-BR" dirty="0" smtClean="0"/>
              <a:t>146 </a:t>
            </a:r>
            <a:r>
              <a:rPr lang="pt-BR" dirty="0"/>
              <a:t>vistorias realizadas;</a:t>
            </a:r>
          </a:p>
          <a:p>
            <a:r>
              <a:rPr lang="pt-BR" dirty="0" smtClean="0"/>
              <a:t>140 </a:t>
            </a:r>
            <a:r>
              <a:rPr lang="pt-BR" dirty="0"/>
              <a:t>requerimentos em análise;</a:t>
            </a:r>
          </a:p>
          <a:p>
            <a:r>
              <a:rPr lang="pt-BR" dirty="0" smtClean="0"/>
              <a:t>466 </a:t>
            </a:r>
            <a:r>
              <a:rPr lang="pt-BR" dirty="0"/>
              <a:t>checagens de documentação realizadas;</a:t>
            </a:r>
          </a:p>
          <a:p>
            <a:r>
              <a:rPr lang="pt-BR" dirty="0" smtClean="0"/>
              <a:t>300 </a:t>
            </a:r>
            <a:r>
              <a:rPr lang="pt-BR" dirty="0"/>
              <a:t>cartas foram emitidas solicitando complementação de documentação para instrução processual;</a:t>
            </a:r>
          </a:p>
          <a:p>
            <a:r>
              <a:rPr lang="pt-BR" dirty="0" smtClean="0"/>
              <a:t>571 </a:t>
            </a:r>
            <a:r>
              <a:rPr lang="pt-BR" dirty="0"/>
              <a:t>atendimentos realizados.</a:t>
            </a:r>
          </a:p>
        </p:txBody>
      </p:sp>
    </p:spTree>
    <p:extLst>
      <p:ext uri="{BB962C8B-B14F-4D97-AF65-F5344CB8AC3E}">
        <p14:creationId xmlns:p14="http://schemas.microsoft.com/office/powerpoint/2010/main" val="23421628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2015/16  	                            central de aprovação de projetos - CAP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11340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5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513612"/>
              </p:ext>
            </p:extLst>
          </p:nvPr>
        </p:nvGraphicFramePr>
        <p:xfrm>
          <a:off x="1976582" y="2523325"/>
          <a:ext cx="6428508" cy="2067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2584"/>
                <a:gridCol w="2142584"/>
                <a:gridCol w="2143340"/>
              </a:tblGrid>
              <a:tr h="694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COARQ comparativo 2015/2016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Ano 2015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Ano 2016*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92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Exigências emitidas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2.711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1.570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92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Projetos aprovados/visados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645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338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4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Área total aprovada pela CAP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2.586.661,97 m²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1.821.132,44 m²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angle 45"/>
          <p:cNvSpPr>
            <a:spLocks noChangeArrowheads="1"/>
          </p:cNvSpPr>
          <p:nvPr/>
        </p:nvSpPr>
        <p:spPr bwMode="auto">
          <a:xfrm>
            <a:off x="1524000" y="1426909"/>
            <a:ext cx="8152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COARQ 2015/2016: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as quantidades e áreas informadas referem-se aos dados até a data de 14/06/2016</a:t>
            </a: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066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2015/16  	                            central de aprovação de projetos - CAP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11340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7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93708"/>
              </p:ext>
            </p:extLst>
          </p:nvPr>
        </p:nvGraphicFramePr>
        <p:xfrm>
          <a:off x="2937164" y="2237435"/>
          <a:ext cx="5947757" cy="2604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2329"/>
                <a:gridCol w="982329"/>
                <a:gridCol w="1083715"/>
                <a:gridCol w="1083715"/>
                <a:gridCol w="914326"/>
                <a:gridCol w="901343"/>
              </a:tblGrid>
              <a:tr h="523396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COLIC comparativo 2015/2016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Alvarás de Construção 2015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Alvarás de Construção 2016*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55777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Quantidade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Área (m²)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Quantidade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Área (m²)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77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Residencial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Unifamiliar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178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61.157,40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88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44.945,43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33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Habitação Coletiva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840.383,16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312.385,92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77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Comercial/Industrial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169.491,31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90.044,33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77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Institucional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84.406,19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261.232,61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77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Misto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112.224,78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13.997,86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908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TOTAL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308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1.267.662,84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722.606,15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24000" y="1429541"/>
            <a:ext cx="81005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COLIC 2015/2016: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as quantidades e áreas informadas referem-se aos alvarás emitidos até a data de 14/06/2016</a:t>
            </a: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052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2015/16  	                            central de aprovação de projetos - CAP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11340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1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252637"/>
              </p:ext>
            </p:extLst>
          </p:nvPr>
        </p:nvGraphicFramePr>
        <p:xfrm>
          <a:off x="2826327" y="2206650"/>
          <a:ext cx="5865091" cy="3298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3223"/>
                <a:gridCol w="436593"/>
                <a:gridCol w="436593"/>
                <a:gridCol w="413715"/>
                <a:gridCol w="413715"/>
                <a:gridCol w="450574"/>
                <a:gridCol w="450574"/>
                <a:gridCol w="362239"/>
                <a:gridCol w="362239"/>
                <a:gridCol w="362239"/>
                <a:gridCol w="362239"/>
                <a:gridCol w="450574"/>
                <a:gridCol w="450574"/>
              </a:tblGrid>
              <a:tr h="23219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ATIVIDADES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Ano 2015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Ano 2016*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2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ANALISADOS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APROVADOS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TOTAL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ANALISADOS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APROVADOS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TOTAL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2171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Quant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Área (ha)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Quant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Área (ha)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Quant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Área (ha)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Quant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Área (ha)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Quant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Área (ha)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Quant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Área (ha)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86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Processos Parcelamentos Novos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90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3.164,00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50,00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94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3.214,00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486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Requerimentos Parcelamentos Novos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21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Regularização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43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3.815,00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1.248,00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55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5.063,00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195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Área Pública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40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45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177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Paisagismo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017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Infraestrutura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419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427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21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Expedientes Respondidos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327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-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2171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Total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1.011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8.277,00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 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59345" y="1399683"/>
            <a:ext cx="8152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COURB 2015/2016: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as quantidades e áreas informadas referem-se aos dados até a data de 14/06/2016</a:t>
            </a: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28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					     instrumentos normativos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465742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8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7566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 	                            </a:t>
            </a:r>
            <a:r>
              <a:rPr lang="pt-BR" dirty="0">
                <a:latin typeface="Swis721 BT" panose="020B0504020202020204" pitchFamily="34" charset="0"/>
              </a:rPr>
              <a:t> </a:t>
            </a:r>
            <a:r>
              <a:rPr lang="pt-BR" dirty="0" smtClean="0">
                <a:latin typeface="Swis721 BT" panose="020B0504020202020204" pitchFamily="34" charset="0"/>
              </a:rPr>
              <a:t>           conferência distrital das cidades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11340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4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677" y="1553410"/>
            <a:ext cx="2993147" cy="42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530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 	                            </a:t>
            </a:r>
            <a:r>
              <a:rPr lang="pt-BR" dirty="0">
                <a:latin typeface="Swis721 BT" panose="020B0504020202020204" pitchFamily="34" charset="0"/>
              </a:rPr>
              <a:t> </a:t>
            </a:r>
            <a:r>
              <a:rPr lang="pt-BR" dirty="0" smtClean="0">
                <a:latin typeface="Swis721 BT" panose="020B0504020202020204" pitchFamily="34" charset="0"/>
              </a:rPr>
              <a:t>           conferência distrital das cidades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11340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3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559" y="1503358"/>
            <a:ext cx="6312496" cy="43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796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 	                                                                       habita </a:t>
            </a:r>
            <a:r>
              <a:rPr lang="pt-BR" dirty="0" err="1" smtClean="0">
                <a:latin typeface="Swis721 BT" panose="020B0504020202020204" pitchFamily="34" charset="0"/>
              </a:rPr>
              <a:t>brasília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11340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8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108" y="1366043"/>
            <a:ext cx="8733784" cy="477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742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 	                                                                       habita </a:t>
            </a:r>
            <a:r>
              <a:rPr lang="pt-BR" dirty="0" err="1" smtClean="0">
                <a:latin typeface="Swis721 BT" panose="020B0504020202020204" pitchFamily="34" charset="0"/>
              </a:rPr>
              <a:t>brasília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11340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2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1344078"/>
            <a:ext cx="6999676" cy="46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060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 	                                                                       habita </a:t>
            </a:r>
            <a:r>
              <a:rPr lang="pt-BR" dirty="0" err="1" smtClean="0">
                <a:latin typeface="Swis721 BT" panose="020B0504020202020204" pitchFamily="34" charset="0"/>
              </a:rPr>
              <a:t>brasília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11340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6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589" y="1650801"/>
            <a:ext cx="7666975" cy="38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09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 	                                                                       habita </a:t>
            </a:r>
            <a:r>
              <a:rPr lang="pt-BR" dirty="0" err="1" smtClean="0">
                <a:latin typeface="Swis721 BT" panose="020B0504020202020204" pitchFamily="34" charset="0"/>
              </a:rPr>
              <a:t>brasília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11340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0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726407"/>
            <a:ext cx="9144793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075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113404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6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4830619" y="3148343"/>
            <a:ext cx="1646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Obrigado!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59727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78682"/>
            <a:ext cx="9144000" cy="487361"/>
          </a:xfrm>
        </p:spPr>
        <p:txBody>
          <a:bodyPr>
            <a:normAutofit/>
          </a:bodyPr>
          <a:lstStyle/>
          <a:p>
            <a:pPr algn="r"/>
            <a:r>
              <a:rPr lang="pt-BR" sz="1200" b="1" dirty="0" smtClean="0">
                <a:latin typeface="Swis721 BT" panose="020B0504020202020204" pitchFamily="34" charset="0"/>
              </a:rPr>
              <a:t>  SECRETARIA DE ESTADO DE GESTÃO DO TERRITÓRIO E HABITAÇÃO - SEGETH</a:t>
            </a:r>
            <a:endParaRPr lang="pt-BR" sz="1200" b="1" dirty="0">
              <a:latin typeface="Swis721 BT" panose="020B05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6058911"/>
            <a:ext cx="9144000" cy="3788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Swis721 BT" panose="020B0504020202020204" pitchFamily="34" charset="0"/>
              </a:rPr>
              <a:t>AÇÕES 2016 					     instrumentos normativos</a:t>
            </a:r>
            <a:endParaRPr lang="pt-BR" dirty="0">
              <a:latin typeface="Swis721 BT" panose="020B05040202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950267"/>
              </p:ext>
            </p:extLst>
          </p:nvPr>
        </p:nvGraphicFramePr>
        <p:xfrm>
          <a:off x="1524000" y="454820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3" name="Imagem de Bitmap" r:id="rId3" imgW="1600000" imgH="1905266" progId="Paint.Picture">
                  <p:embed/>
                </p:oleObj>
              </mc:Choice>
              <mc:Fallback>
                <p:oleObj name="Imagem de Bitmap" r:id="rId3" imgW="1600000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4820"/>
                        <a:ext cx="8382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1524000" y="131437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524000" y="5977084"/>
            <a:ext cx="9144000" cy="183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99267"/>
            <a:ext cx="4877911" cy="96542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829" y="3841726"/>
            <a:ext cx="8256881" cy="1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780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3982</Words>
  <Application>Microsoft Office PowerPoint</Application>
  <PresentationFormat>Widescreen</PresentationFormat>
  <Paragraphs>618</Paragraphs>
  <Slides>86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86</vt:i4>
      </vt:variant>
    </vt:vector>
  </HeadingPairs>
  <TitlesOfParts>
    <vt:vector size="95" baseType="lpstr">
      <vt:lpstr>MS PGothic</vt:lpstr>
      <vt:lpstr>Arial</vt:lpstr>
      <vt:lpstr>Calibri</vt:lpstr>
      <vt:lpstr>Calibri Light</vt:lpstr>
      <vt:lpstr>Swis721 BT</vt:lpstr>
      <vt:lpstr>Times New Roman</vt:lpstr>
      <vt:lpstr>Wingdings</vt:lpstr>
      <vt:lpstr>Tema do Office</vt:lpstr>
      <vt:lpstr>Imagem de Bitmap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  <vt:lpstr>  SECRETARIA DE ESTADO DE GESTÃO DO TERRITÓRIO E HABITAÇÃO - SEGETH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GOVERNSECRETARIA DE ESTADO DE GESTÃO DO TERRITÓRIO E HABITAÇÃO - SEGETH</dc:title>
  <dc:creator>Luiz Otavio Alves Rodrigues</dc:creator>
  <cp:lastModifiedBy>André Bello</cp:lastModifiedBy>
  <cp:revision>119</cp:revision>
  <dcterms:created xsi:type="dcterms:W3CDTF">2016-06-14T18:31:55Z</dcterms:created>
  <dcterms:modified xsi:type="dcterms:W3CDTF">2016-06-16T13:00:39Z</dcterms:modified>
</cp:coreProperties>
</file>