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307" r:id="rId3"/>
    <p:sldId id="296" r:id="rId4"/>
    <p:sldId id="261" r:id="rId5"/>
    <p:sldId id="277" r:id="rId6"/>
    <p:sldId id="295" r:id="rId7"/>
    <p:sldId id="269" r:id="rId8"/>
    <p:sldId id="278" r:id="rId9"/>
    <p:sldId id="260" r:id="rId10"/>
    <p:sldId id="298" r:id="rId11"/>
    <p:sldId id="285" r:id="rId12"/>
    <p:sldId id="304" r:id="rId13"/>
    <p:sldId id="259" r:id="rId14"/>
    <p:sldId id="257" r:id="rId15"/>
    <p:sldId id="271" r:id="rId16"/>
    <p:sldId id="286" r:id="rId17"/>
    <p:sldId id="303" r:id="rId18"/>
    <p:sldId id="258" r:id="rId19"/>
    <p:sldId id="272" r:id="rId20"/>
    <p:sldId id="263" r:id="rId21"/>
    <p:sldId id="273" r:id="rId22"/>
    <p:sldId id="299" r:id="rId23"/>
    <p:sldId id="264" r:id="rId24"/>
    <p:sldId id="274" r:id="rId25"/>
    <p:sldId id="292" r:id="rId26"/>
    <p:sldId id="289" r:id="rId27"/>
    <p:sldId id="265" r:id="rId28"/>
    <p:sldId id="293" r:id="rId29"/>
    <p:sldId id="294" r:id="rId30"/>
    <p:sldId id="300" r:id="rId31"/>
    <p:sldId id="301" r:id="rId32"/>
    <p:sldId id="312" r:id="rId33"/>
    <p:sldId id="331" r:id="rId34"/>
    <p:sldId id="309" r:id="rId35"/>
    <p:sldId id="325" r:id="rId36"/>
    <p:sldId id="329" r:id="rId37"/>
    <p:sldId id="332" r:id="rId38"/>
    <p:sldId id="328" r:id="rId39"/>
    <p:sldId id="310" r:id="rId40"/>
    <p:sldId id="318" r:id="rId41"/>
    <p:sldId id="319" r:id="rId42"/>
    <p:sldId id="320" r:id="rId43"/>
    <p:sldId id="323" r:id="rId44"/>
    <p:sldId id="322" r:id="rId45"/>
  </p:sldIdLst>
  <p:sldSz cx="9144000" cy="6858000" type="screen4x3"/>
  <p:notesSz cx="6819900" cy="99314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265938"/>
    <a:srgbClr val="385D8A"/>
    <a:srgbClr val="FAFAFA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2DE63D5-997A-4646-A377-4702673A728D}" styleName="Estilo Claro 2 - Ênfas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55" autoAdjust="0"/>
    <p:restoredTop sz="94676" autoAdjust="0"/>
  </p:normalViewPr>
  <p:slideViewPr>
    <p:cSldViewPr>
      <p:cViewPr varScale="1">
        <p:scale>
          <a:sx n="106" d="100"/>
          <a:sy n="106" d="100"/>
        </p:scale>
        <p:origin x="1980" y="114"/>
      </p:cViewPr>
      <p:guideLst>
        <p:guide orient="horz" pos="220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mon.lima\AppData\Roaming\Microsoft\Excel\QDD%202015%20(version%202).xlsb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mon.lima\Dropbox\Meio%20Ambiente\QDD%202015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mon.lima\Dropbox\Meio%20Ambiente\QDD%202015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mon.lima\Dropbox\Meio%20Ambiente\QDD%202015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mon.lima\Dropbox\Meio%20Ambiente\QDD%202015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amon.lima\Dropbox\Meio%20Ambiente\QDD%20201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pivotSource>
    <c:name>[QDD 2015.xlsx]Plan1 (2)!Tabela dinâmica1</c:name>
    <c:fmtId val="-1"/>
  </c:pivotSource>
  <c:chart>
    <c:autoTitleDeleted val="1"/>
    <c:pivotFmts>
      <c:pivotFmt>
        <c:idx val="0"/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dLbl>
          <c:idx val="0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marker>
          <c:symbol val="none"/>
        </c:marker>
        <c:dLbl>
          <c:idx val="0"/>
          <c:spPr/>
          <c:txPr>
            <a:bodyPr rot="-5400000" vert="horz"/>
            <a:lstStyle/>
            <a:p>
              <a:pPr>
                <a:defRPr/>
              </a:pPr>
              <a:endParaRPr lang="pt-BR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4.8122653633813017E-2"/>
          <c:y val="0.24640752078830941"/>
          <c:w val="0.67480081255650903"/>
          <c:h val="0.561617745087147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'Plan1 (2)'!$C$23</c:f>
              <c:strCache>
                <c:ptCount val="1"/>
                <c:pt idx="0">
                  <c:v>PPA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'Plan1 (2)'!$B$24:$B$27</c:f>
              <c:strCache>
                <c:ptCount val="3"/>
                <c:pt idx="0">
                  <c:v>6006 - Gestão, Manutenção e Serviços</c:v>
                </c:pt>
                <c:pt idx="1">
                  <c:v>6208 - Desenvolvimento Urbano</c:v>
                </c:pt>
                <c:pt idx="2">
                  <c:v>6210 - Meio Ambiente e Recursos Hídricos</c:v>
                </c:pt>
              </c:strCache>
            </c:strRef>
          </c:cat>
          <c:val>
            <c:numRef>
              <c:f>'Plan1 (2)'!$C$24:$C$27</c:f>
              <c:numCache>
                <c:formatCode>"R$"\ #,##0.00</c:formatCode>
                <c:ptCount val="3"/>
                <c:pt idx="0">
                  <c:v>24146647</c:v>
                </c:pt>
                <c:pt idx="1">
                  <c:v>1</c:v>
                </c:pt>
                <c:pt idx="2">
                  <c:v>1625001</c:v>
                </c:pt>
              </c:numCache>
            </c:numRef>
          </c:val>
        </c:ser>
        <c:ser>
          <c:idx val="1"/>
          <c:order val="1"/>
          <c:tx>
            <c:strRef>
              <c:f>'Plan1 (2)'!$D$23</c:f>
              <c:strCache>
                <c:ptCount val="1"/>
                <c:pt idx="0">
                  <c:v>LOA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'Plan1 (2)'!$B$24:$B$27</c:f>
              <c:strCache>
                <c:ptCount val="3"/>
                <c:pt idx="0">
                  <c:v>6006 - Gestão, Manutenção e Serviços</c:v>
                </c:pt>
                <c:pt idx="1">
                  <c:v>6208 - Desenvolvimento Urbano</c:v>
                </c:pt>
                <c:pt idx="2">
                  <c:v>6210 - Meio Ambiente e Recursos Hídricos</c:v>
                </c:pt>
              </c:strCache>
            </c:strRef>
          </c:cat>
          <c:val>
            <c:numRef>
              <c:f>'Plan1 (2)'!$D$24:$D$27</c:f>
              <c:numCache>
                <c:formatCode>"R$"\ #,##0.00</c:formatCode>
                <c:ptCount val="3"/>
                <c:pt idx="0">
                  <c:v>23758010</c:v>
                </c:pt>
                <c:pt idx="1">
                  <c:v>2945455</c:v>
                </c:pt>
                <c:pt idx="2">
                  <c:v>26754861</c:v>
                </c:pt>
              </c:numCache>
            </c:numRef>
          </c:val>
        </c:ser>
        <c:ser>
          <c:idx val="2"/>
          <c:order val="2"/>
          <c:tx>
            <c:strRef>
              <c:f>'Plan1 (2)'!$E$23</c:f>
              <c:strCache>
                <c:ptCount val="1"/>
                <c:pt idx="0">
                  <c:v>Autorizado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'Plan1 (2)'!$B$24:$B$27</c:f>
              <c:strCache>
                <c:ptCount val="3"/>
                <c:pt idx="0">
                  <c:v>6006 - Gestão, Manutenção e Serviços</c:v>
                </c:pt>
                <c:pt idx="1">
                  <c:v>6208 - Desenvolvimento Urbano</c:v>
                </c:pt>
                <c:pt idx="2">
                  <c:v>6210 - Meio Ambiente e Recursos Hídricos</c:v>
                </c:pt>
              </c:strCache>
            </c:strRef>
          </c:cat>
          <c:val>
            <c:numRef>
              <c:f>'Plan1 (2)'!$E$24:$E$27</c:f>
              <c:numCache>
                <c:formatCode>"R$"\ #,##0.00</c:formatCode>
                <c:ptCount val="3"/>
                <c:pt idx="0">
                  <c:v>19721596.399999999</c:v>
                </c:pt>
                <c:pt idx="1">
                  <c:v>1252632.43</c:v>
                </c:pt>
                <c:pt idx="2">
                  <c:v>22755448.399999999</c:v>
                </c:pt>
              </c:numCache>
            </c:numRef>
          </c:val>
        </c:ser>
        <c:ser>
          <c:idx val="3"/>
          <c:order val="3"/>
          <c:tx>
            <c:strRef>
              <c:f>'Plan1 (2)'!$F$23</c:f>
              <c:strCache>
                <c:ptCount val="1"/>
                <c:pt idx="0">
                  <c:v>Empenhado 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'Plan1 (2)'!$B$24:$B$27</c:f>
              <c:strCache>
                <c:ptCount val="3"/>
                <c:pt idx="0">
                  <c:v>6006 - Gestão, Manutenção e Serviços</c:v>
                </c:pt>
                <c:pt idx="1">
                  <c:v>6208 - Desenvolvimento Urbano</c:v>
                </c:pt>
                <c:pt idx="2">
                  <c:v>6210 - Meio Ambiente e Recursos Hídricos</c:v>
                </c:pt>
              </c:strCache>
            </c:strRef>
          </c:cat>
          <c:val>
            <c:numRef>
              <c:f>'Plan1 (2)'!$F$24:$F$27</c:f>
              <c:numCache>
                <c:formatCode>"R$"\ #,##0.00</c:formatCode>
                <c:ptCount val="3"/>
                <c:pt idx="0">
                  <c:v>18765782.709999997</c:v>
                </c:pt>
                <c:pt idx="1">
                  <c:v>1252632.43</c:v>
                </c:pt>
                <c:pt idx="2">
                  <c:v>643223.4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35466960"/>
        <c:axId val="335463824"/>
      </c:barChart>
      <c:catAx>
        <c:axId val="3354669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/>
            </a:pPr>
            <a:endParaRPr lang="pt-BR"/>
          </a:p>
        </c:txPr>
        <c:crossAx val="335463824"/>
        <c:crosses val="autoZero"/>
        <c:auto val="1"/>
        <c:lblAlgn val="ctr"/>
        <c:lblOffset val="100"/>
        <c:noMultiLvlLbl val="0"/>
      </c:catAx>
      <c:valAx>
        <c:axId val="335463824"/>
        <c:scaling>
          <c:orientation val="minMax"/>
        </c:scaling>
        <c:delete val="1"/>
        <c:axPos val="l"/>
        <c:numFmt formatCode="&quot;R$&quot;\ #,##0.00" sourceLinked="1"/>
        <c:majorTickMark val="out"/>
        <c:minorTickMark val="none"/>
        <c:tickLblPos val="nextTo"/>
        <c:crossAx val="3354669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3.4729768056485151E-2"/>
          <c:y val="0.92153231775443178"/>
          <c:w val="0.60679606060031266"/>
          <c:h val="6.1397141516804594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669725332645878"/>
          <c:y val="0.334183495036387"/>
          <c:w val="0.55714183616951218"/>
          <c:h val="0.58601475550924043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'Plan1 (2)'!$I$25</c:f>
              <c:strCache>
                <c:ptCount val="1"/>
                <c:pt idx="0">
                  <c:v>Empenhado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Lbls>
            <c:delete val="1"/>
          </c:dLbls>
          <c:val>
            <c:numRef>
              <c:f>'Plan1 (2)'!$J$25</c:f>
              <c:numCache>
                <c:formatCode>_(* #,##0.00_);_(* \(#,##0.00\);_(* "-"??_);_(@_)</c:formatCode>
                <c:ptCount val="1"/>
                <c:pt idx="0">
                  <c:v>643223.4</c:v>
                </c:pt>
              </c:numCache>
            </c:numRef>
          </c:val>
        </c:ser>
        <c:ser>
          <c:idx val="0"/>
          <c:order val="1"/>
          <c:tx>
            <c:strRef>
              <c:f>'Plan1 (2)'!$I$26</c:f>
              <c:strCache>
                <c:ptCount val="1"/>
                <c:pt idx="0">
                  <c:v>BNDES Para 2015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/>
                      <a:t>BNDES Para 2015</a:t>
                    </a:r>
                    <a:r>
                      <a:rPr lang="en-US"/>
                      <a:t>;  </a:t>
                    </a:r>
                    <a:r>
                      <a:rPr lang="en-US" smtClean="0"/>
                      <a:t>não</a:t>
                    </a:r>
                    <a:r>
                      <a:rPr lang="en-US" baseline="0" smtClean="0"/>
                      <a:t> </a:t>
                    </a:r>
                    <a:r>
                      <a:rPr lang="en-US" smtClean="0"/>
                      <a:t>realizado</a:t>
                    </a:r>
                  </a:p>
                  <a:p>
                    <a:r>
                      <a:rPr lang="en-US" smtClean="0"/>
                      <a:t>22.012.225,00 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/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'Plan1 (2)'!$J$26</c:f>
              <c:numCache>
                <c:formatCode>_(* #,##0.00_);_(* \(#,##0.00\);_(* "-"??_);_(@_)</c:formatCode>
                <c:ptCount val="1"/>
                <c:pt idx="0">
                  <c:v>22012225</c:v>
                </c:pt>
              </c:numCache>
            </c:numRef>
          </c:val>
        </c:ser>
        <c:ser>
          <c:idx val="2"/>
          <c:order val="2"/>
          <c:tx>
            <c:strRef>
              <c:f>'Plan1 (2)'!$I$27</c:f>
              <c:strCache>
                <c:ptCount val="1"/>
                <c:pt idx="0">
                  <c:v>Não realizado</c:v>
                </c:pt>
              </c:strCache>
            </c:strRef>
          </c:tx>
          <c:invertIfNegative val="0"/>
          <c:dLbls>
            <c:delete val="1"/>
          </c:dLbls>
          <c:val>
            <c:numRef>
              <c:f>'Plan1 (2)'!$J$27</c:f>
              <c:numCache>
                <c:formatCode>_(* #,##0.00_);_(* \(#,##0.00\);_(* "-"??_);_(@_)</c:formatCode>
                <c:ptCount val="1"/>
                <c:pt idx="0">
                  <c:v>99999.999999998487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35466568"/>
        <c:axId val="335464608"/>
      </c:barChart>
      <c:catAx>
        <c:axId val="335466568"/>
        <c:scaling>
          <c:orientation val="minMax"/>
        </c:scaling>
        <c:delete val="1"/>
        <c:axPos val="b"/>
        <c:majorTickMark val="out"/>
        <c:minorTickMark val="none"/>
        <c:tickLblPos val="nextTo"/>
        <c:crossAx val="335464608"/>
        <c:crosses val="autoZero"/>
        <c:auto val="1"/>
        <c:lblAlgn val="ctr"/>
        <c:lblOffset val="100"/>
        <c:noMultiLvlLbl val="0"/>
      </c:catAx>
      <c:valAx>
        <c:axId val="335464608"/>
        <c:scaling>
          <c:orientation val="minMax"/>
        </c:scaling>
        <c:delete val="1"/>
        <c:axPos val="l"/>
        <c:numFmt formatCode="_(* #,##0.00_);_(* \(#,##0.00\);_(* &quot;-&quot;??_);_(@_)" sourceLinked="1"/>
        <c:majorTickMark val="out"/>
        <c:minorTickMark val="none"/>
        <c:tickLblPos val="nextTo"/>
        <c:crossAx val="33546656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overlay val="0"/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'Plan1 (2)'!$A$67</c:f>
              <c:strCache>
                <c:ptCount val="1"/>
                <c:pt idx="0">
                  <c:v>Execução da Política Ambiental</c:v>
                </c:pt>
              </c:strCache>
            </c:strRef>
          </c:tx>
          <c:dLbls>
            <c:dLbl>
              <c:idx val="1"/>
              <c:layout>
                <c:manualLayout>
                  <c:x val="-6.9014582465388552E-2"/>
                  <c:y val="-4.16666666666666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0.1396531630597406"/>
                  <c:y val="3.70370370370370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'Plan1 (2)'!$B$66:$E$66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'Plan1 (2)'!$B$67:$E$67</c:f>
              <c:numCache>
                <c:formatCode>General</c:formatCode>
                <c:ptCount val="4"/>
                <c:pt idx="0">
                  <c:v>0</c:v>
                </c:pt>
                <c:pt idx="1">
                  <c:v>46.44</c:v>
                </c:pt>
                <c:pt idx="2" formatCode="#,##0.00">
                  <c:v>79713.31</c:v>
                </c:pt>
                <c:pt idx="3" formatCode="#,##0.00">
                  <c:v>244797.11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7265952"/>
        <c:axId val="337267128"/>
      </c:lineChart>
      <c:catAx>
        <c:axId val="3372659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37267128"/>
        <c:crosses val="autoZero"/>
        <c:auto val="1"/>
        <c:lblAlgn val="ctr"/>
        <c:lblOffset val="100"/>
        <c:noMultiLvlLbl val="0"/>
      </c:catAx>
      <c:valAx>
        <c:axId val="3372671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37265952"/>
        <c:crosses val="autoZero"/>
        <c:crossBetween val="between"/>
      </c:valAx>
    </c:plotArea>
    <c:legend>
      <c:legendPos val="r"/>
      <c:overlay val="0"/>
    </c:legend>
    <c:plotVisOnly val="1"/>
    <c:dispBlanksAs val="zero"/>
    <c:showDLblsOverMax val="0"/>
  </c:chart>
  <c:txPr>
    <a:bodyPr/>
    <a:lstStyle/>
    <a:p>
      <a:pPr>
        <a:defRPr sz="1200"/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655080836788892"/>
          <c:y val="0.11532046458360354"/>
          <c:w val="0.67247614758214402"/>
          <c:h val="0.750018181178628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Plan1!$B$38</c:f>
              <c:strCache>
                <c:ptCount val="1"/>
                <c:pt idx="0">
                  <c:v>PPA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149243918474688E-2"/>
                  <c:y val="0.213771816605102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Plan1!$A$39</c:f>
              <c:strCache>
                <c:ptCount val="1"/>
                <c:pt idx="0">
                  <c:v>Programa Total</c:v>
                </c:pt>
              </c:strCache>
            </c:strRef>
          </c:cat>
          <c:val>
            <c:numRef>
              <c:f>Plan1!$B$39</c:f>
              <c:numCache>
                <c:formatCode>_(* #,##0.00_);_(* \(#,##0.00\);_(* "-"??_);_(@_)</c:formatCode>
                <c:ptCount val="1"/>
                <c:pt idx="0">
                  <c:v>25771649</c:v>
                </c:pt>
              </c:numCache>
            </c:numRef>
          </c:val>
        </c:ser>
        <c:ser>
          <c:idx val="1"/>
          <c:order val="1"/>
          <c:tx>
            <c:strRef>
              <c:f>Plan1!$C$38</c:f>
              <c:strCache>
                <c:ptCount val="1"/>
                <c:pt idx="0">
                  <c:v>LOA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1038790269559501E-2"/>
                  <c:y val="0.2110311522896523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Plan1!$A$39</c:f>
              <c:strCache>
                <c:ptCount val="1"/>
                <c:pt idx="0">
                  <c:v>Programa Total</c:v>
                </c:pt>
              </c:strCache>
            </c:strRef>
          </c:cat>
          <c:val>
            <c:numRef>
              <c:f>Plan1!$C$39</c:f>
              <c:numCache>
                <c:formatCode>_(* #,##0.00_);_(* \(#,##0.00\);_(* "-"??_);_(@_)</c:formatCode>
                <c:ptCount val="1"/>
                <c:pt idx="0">
                  <c:v>53458326</c:v>
                </c:pt>
              </c:numCache>
            </c:numRef>
          </c:val>
        </c:ser>
        <c:ser>
          <c:idx val="2"/>
          <c:order val="2"/>
          <c:tx>
            <c:strRef>
              <c:f>Plan1!$D$38</c:f>
              <c:strCache>
                <c:ptCount val="1"/>
                <c:pt idx="0">
                  <c:v>Autorizado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3668639053254437E-2"/>
                  <c:y val="0.213771816605102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Plan1!$A$39</c:f>
              <c:strCache>
                <c:ptCount val="1"/>
                <c:pt idx="0">
                  <c:v>Programa Total</c:v>
                </c:pt>
              </c:strCache>
            </c:strRef>
          </c:cat>
          <c:val>
            <c:numRef>
              <c:f>Plan1!$D$39</c:f>
              <c:numCache>
                <c:formatCode>_(* #,##0.00_);_(* \(#,##0.00\);_(* "-"??_);_(@_)</c:formatCode>
                <c:ptCount val="1"/>
                <c:pt idx="0">
                  <c:v>43729677.229999997</c:v>
                </c:pt>
              </c:numCache>
            </c:numRef>
          </c:val>
        </c:ser>
        <c:ser>
          <c:idx val="3"/>
          <c:order val="3"/>
          <c:tx>
            <c:strRef>
              <c:f>Plan1!$E$38</c:f>
              <c:strCache>
                <c:ptCount val="1"/>
                <c:pt idx="0">
                  <c:v>Empenhado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779092702169529E-2"/>
                  <c:y val="0.219253145236002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Plan1!$A$39</c:f>
              <c:strCache>
                <c:ptCount val="1"/>
                <c:pt idx="0">
                  <c:v>Programa Total</c:v>
                </c:pt>
              </c:strCache>
            </c:strRef>
          </c:cat>
          <c:val>
            <c:numRef>
              <c:f>Plan1!$E$39</c:f>
              <c:numCache>
                <c:formatCode>_(* #,##0.00_);_(* \(#,##0.00\);_(* "-"??_);_(@_)</c:formatCode>
                <c:ptCount val="1"/>
                <c:pt idx="0">
                  <c:v>20661638.539999995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337265168"/>
        <c:axId val="337269480"/>
      </c:barChart>
      <c:catAx>
        <c:axId val="337265168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337269480"/>
        <c:crosses val="autoZero"/>
        <c:auto val="1"/>
        <c:lblAlgn val="ctr"/>
        <c:lblOffset val="100"/>
        <c:noMultiLvlLbl val="0"/>
      </c:catAx>
      <c:valAx>
        <c:axId val="337269480"/>
        <c:scaling>
          <c:orientation val="minMax"/>
        </c:scaling>
        <c:delete val="0"/>
        <c:axPos val="l"/>
        <c:majorGridlines/>
        <c:numFmt formatCode="_(* #,##0.00_);_(* \(#,##0.00\);_(* &quot;-&quot;??_);_(@_)" sourceLinked="1"/>
        <c:majorTickMark val="out"/>
        <c:minorTickMark val="none"/>
        <c:tickLblPos val="nextTo"/>
        <c:crossAx val="33726516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46449924071749299"/>
          <c:y val="0.90577707295830678"/>
          <c:w val="0.47770657849136977"/>
          <c:h val="4.3595138669265572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plotArea>
      <c:layout>
        <c:manualLayout>
          <c:layoutTarget val="inner"/>
          <c:xMode val="edge"/>
          <c:yMode val="edge"/>
          <c:x val="4.6088041586655228E-3"/>
          <c:y val="0.19560352471924528"/>
          <c:w val="0.71886294632140313"/>
          <c:h val="0.74189844802901161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Plan1!$D$44</c:f>
              <c:strCache>
                <c:ptCount val="1"/>
                <c:pt idx="0">
                  <c:v>Empenhado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Plan1!$E$44</c:f>
              <c:numCache>
                <c:formatCode>_(* #,##0.00_);_(* \(#,##0.00\);_(* "-"??_);_(@_)</c:formatCode>
                <c:ptCount val="1"/>
                <c:pt idx="0">
                  <c:v>20661638.539999995</c:v>
                </c:pt>
              </c:numCache>
            </c:numRef>
          </c:val>
        </c:ser>
        <c:ser>
          <c:idx val="0"/>
          <c:order val="1"/>
          <c:tx>
            <c:strRef>
              <c:f>Plan1!$D$45</c:f>
              <c:strCache>
                <c:ptCount val="1"/>
                <c:pt idx="0">
                  <c:v>BNDES Para 2015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/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Plan1!$E$45</c:f>
              <c:numCache>
                <c:formatCode>_(* #,##0.00_);_(* \(#,##0.00\);_(* "-"??_);_(@_)</c:formatCode>
                <c:ptCount val="1"/>
                <c:pt idx="0">
                  <c:v>22012225</c:v>
                </c:pt>
              </c:numCache>
            </c:numRef>
          </c:val>
        </c:ser>
        <c:ser>
          <c:idx val="2"/>
          <c:order val="2"/>
          <c:tx>
            <c:strRef>
              <c:f>Plan1!$D$46</c:f>
              <c:strCache>
                <c:ptCount val="1"/>
                <c:pt idx="0">
                  <c:v>Não realizado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1522010396663807E-2"/>
                  <c:y val="-5.7678049755265651E-2"/>
                </c:manualLayout>
              </c:layout>
              <c:spPr/>
              <c:txPr>
                <a:bodyPr/>
                <a:lstStyle/>
                <a:p>
                  <a:pPr>
                    <a:defRPr sz="1200"/>
                  </a:pPr>
                  <a:endParaRPr lang="pt-BR"/>
                </a:p>
              </c:txPr>
              <c:dLblPos val="ctr"/>
              <c:showLegendKey val="0"/>
              <c:showVal val="1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50"/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Plan1!$E$46</c:f>
              <c:numCache>
                <c:formatCode>_(* #,##0.00_);_(* \(#,##0.00\);_(* "-"??_);_(@_)</c:formatCode>
                <c:ptCount val="1"/>
                <c:pt idx="0">
                  <c:v>1055813.6900000013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37268696"/>
        <c:axId val="337266344"/>
      </c:barChart>
      <c:catAx>
        <c:axId val="337268696"/>
        <c:scaling>
          <c:orientation val="minMax"/>
        </c:scaling>
        <c:delete val="1"/>
        <c:axPos val="b"/>
        <c:majorTickMark val="out"/>
        <c:minorTickMark val="none"/>
        <c:tickLblPos val="nextTo"/>
        <c:crossAx val="337266344"/>
        <c:crosses val="autoZero"/>
        <c:auto val="1"/>
        <c:lblAlgn val="ctr"/>
        <c:lblOffset val="100"/>
        <c:noMultiLvlLbl val="0"/>
      </c:catAx>
      <c:valAx>
        <c:axId val="337266344"/>
        <c:scaling>
          <c:orientation val="minMax"/>
        </c:scaling>
        <c:delete val="1"/>
        <c:axPos val="l"/>
        <c:numFmt formatCode="_(* #,##0.00_);_(* \(#,##0.00\);_(* &quot;-&quot;??_);_(@_)" sourceLinked="1"/>
        <c:majorTickMark val="out"/>
        <c:minorTickMark val="none"/>
        <c:tickLblPos val="nextTo"/>
        <c:crossAx val="33726869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t-BR"/>
              <a:t>Indicadores de Desempenho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3.0555555555555555E-2"/>
          <c:y val="0.1936411528953173"/>
          <c:w val="0.93888888888888888"/>
          <c:h val="0.25993853147231211"/>
        </c:manualLayout>
      </c:layout>
      <c:lineChart>
        <c:grouping val="standard"/>
        <c:varyColors val="0"/>
        <c:ser>
          <c:idx val="1"/>
          <c:order val="0"/>
          <c:tx>
            <c:strRef>
              <c:f>Plan2!$C$1</c:f>
              <c:strCache>
                <c:ptCount val="1"/>
                <c:pt idx="0">
                  <c:v>Alcançado</c:v>
                </c:pt>
              </c:strCache>
            </c:strRef>
          </c:tx>
          <c:spPr>
            <a:ln w="25400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0652887139107611E-2"/>
                  <c:y val="2.53429003215807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1354330708661414E-2"/>
                  <c:y val="-6.64742622933836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tx2"/>
                    </a:solidFill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Plan2!$A$2:$B$8</c:f>
              <c:multiLvlStrCache>
                <c:ptCount val="7"/>
                <c:lvl>
                  <c:pt idx="0">
                    <c:v>Legislação Ambiental Revisada e Atualizada</c:v>
                  </c:pt>
                  <c:pt idx="1">
                    <c:v>Parcerias Estabelecidas</c:v>
                  </c:pt>
                  <c:pt idx="2">
                    <c:v>SIG Implantado</c:v>
                  </c:pt>
                  <c:pt idx="3">
                    <c:v>Atlas Disponibilizado</c:v>
                  </c:pt>
                  <c:pt idx="4">
                    <c:v>Editais Lançados</c:v>
                  </c:pt>
                  <c:pt idx="5">
                    <c:v>Projetos Apoiados</c:v>
                  </c:pt>
                  <c:pt idx="6">
                    <c:v>Total</c:v>
                  </c:pt>
                </c:lvl>
                <c:lvl>
                  <c:pt idx="0">
                    <c:v>1009</c:v>
                  </c:pt>
                  <c:pt idx="1">
                    <c:v>1010</c:v>
                  </c:pt>
                  <c:pt idx="2">
                    <c:v>1011</c:v>
                  </c:pt>
                  <c:pt idx="3">
                    <c:v>1012</c:v>
                  </c:pt>
                  <c:pt idx="4">
                    <c:v>1013</c:v>
                  </c:pt>
                  <c:pt idx="5">
                    <c:v>1014</c:v>
                  </c:pt>
                  <c:pt idx="6">
                    <c:v>Total</c:v>
                  </c:pt>
                </c:lvl>
              </c:multiLvlStrCache>
            </c:multiLvlStrRef>
          </c:cat>
          <c:val>
            <c:numRef>
              <c:f>Plan2!$C$2:$C$8</c:f>
              <c:numCache>
                <c:formatCode>General</c:formatCode>
                <c:ptCount val="7"/>
                <c:pt idx="0">
                  <c:v>2</c:v>
                </c:pt>
                <c:pt idx="1">
                  <c:v>3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5</c:v>
                </c:pt>
                <c:pt idx="6">
                  <c:v>11</c:v>
                </c:pt>
              </c:numCache>
            </c:numRef>
          </c:val>
          <c:smooth val="0"/>
        </c:ser>
        <c:ser>
          <c:idx val="0"/>
          <c:order val="1"/>
          <c:tx>
            <c:strRef>
              <c:f>Plan2!$D$1</c:f>
              <c:strCache>
                <c:ptCount val="1"/>
                <c:pt idx="0">
                  <c:v>Desejado</c:v>
                </c:pt>
              </c:strCache>
            </c:strRef>
          </c:tx>
          <c:spPr>
            <a:ln w="25400" cap="flat" cmpd="sng" algn="ctr">
              <a:solidFill>
                <a:schemeClr val="accent3"/>
              </a:solidFill>
              <a:prstDash val="solid"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3430664916885386E-2"/>
                  <c:y val="-4.13878281408830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0652887139107611E-2"/>
                  <c:y val="2.92098542640469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2055555555555552E-2"/>
                  <c:y val="5.88047867957572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6600"/>
                    </a:solidFill>
                  </a:defRPr>
                </a:pPr>
                <a:endParaRPr lang="pt-B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multiLvlStrRef>
              <c:f>Plan2!$A$2:$B$8</c:f>
              <c:multiLvlStrCache>
                <c:ptCount val="7"/>
                <c:lvl>
                  <c:pt idx="0">
                    <c:v>Legislação Ambiental Revisada e Atualizada</c:v>
                  </c:pt>
                  <c:pt idx="1">
                    <c:v>Parcerias Estabelecidas</c:v>
                  </c:pt>
                  <c:pt idx="2">
                    <c:v>SIG Implantado</c:v>
                  </c:pt>
                  <c:pt idx="3">
                    <c:v>Atlas Disponibilizado</c:v>
                  </c:pt>
                  <c:pt idx="4">
                    <c:v>Editais Lançados</c:v>
                  </c:pt>
                  <c:pt idx="5">
                    <c:v>Projetos Apoiados</c:v>
                  </c:pt>
                  <c:pt idx="6">
                    <c:v>Total</c:v>
                  </c:pt>
                </c:lvl>
                <c:lvl>
                  <c:pt idx="0">
                    <c:v>1009</c:v>
                  </c:pt>
                  <c:pt idx="1">
                    <c:v>1010</c:v>
                  </c:pt>
                  <c:pt idx="2">
                    <c:v>1011</c:v>
                  </c:pt>
                  <c:pt idx="3">
                    <c:v>1012</c:v>
                  </c:pt>
                  <c:pt idx="4">
                    <c:v>1013</c:v>
                  </c:pt>
                  <c:pt idx="5">
                    <c:v>1014</c:v>
                  </c:pt>
                  <c:pt idx="6">
                    <c:v>Total</c:v>
                  </c:pt>
                </c:lvl>
              </c:multiLvlStrCache>
            </c:multiLvlStrRef>
          </c:cat>
          <c:val>
            <c:numRef>
              <c:f>Plan2!$D$2:$D$8</c:f>
              <c:numCache>
                <c:formatCode>General</c:formatCode>
                <c:ptCount val="7"/>
                <c:pt idx="0">
                  <c:v>2</c:v>
                </c:pt>
                <c:pt idx="1">
                  <c:v>1</c:v>
                </c:pt>
                <c:pt idx="2">
                  <c:v>0</c:v>
                </c:pt>
                <c:pt idx="3">
                  <c:v>1</c:v>
                </c:pt>
                <c:pt idx="4">
                  <c:v>1</c:v>
                </c:pt>
                <c:pt idx="5">
                  <c:v>3</c:v>
                </c:pt>
                <c:pt idx="6">
                  <c:v>8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37270656"/>
        <c:axId val="337263208"/>
      </c:lineChart>
      <c:catAx>
        <c:axId val="337270656"/>
        <c:scaling>
          <c:orientation val="minMax"/>
        </c:scaling>
        <c:delete val="0"/>
        <c:axPos val="b"/>
        <c:majorGridlines/>
        <c:numFmt formatCode="General" sourceLinked="0"/>
        <c:majorTickMark val="none"/>
        <c:minorTickMark val="none"/>
        <c:tickLblPos val="low"/>
        <c:txPr>
          <a:bodyPr rot="-5400000" vert="horz" anchor="ctr" anchorCtr="1"/>
          <a:lstStyle/>
          <a:p>
            <a:pPr>
              <a:defRPr sz="1000" b="0"/>
            </a:pPr>
            <a:endParaRPr lang="pt-BR"/>
          </a:p>
        </c:txPr>
        <c:crossAx val="337263208"/>
        <c:crosses val="autoZero"/>
        <c:auto val="1"/>
        <c:lblAlgn val="ctr"/>
        <c:lblOffset val="600"/>
        <c:noMultiLvlLbl val="0"/>
      </c:catAx>
      <c:valAx>
        <c:axId val="3372632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37270656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63032" y="0"/>
            <a:ext cx="2955290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EFB848-2C10-F04B-B325-FB51EC68D6AC}" type="datetimeFigureOut">
              <a:rPr lang="en-US" smtClean="0"/>
              <a:t>5/10/2016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71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990" y="4717415"/>
            <a:ext cx="545592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55290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63032" y="9433106"/>
            <a:ext cx="2955290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5FDCA4-2463-764B-9DB3-9B7352CC066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924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FDCA4-2463-764B-9DB3-9B7352CC066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94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5FDCA4-2463-764B-9DB3-9B7352CC066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94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665FC-DF3E-4EF7-8106-5B9D6AA5F7B5}" type="datetimeFigureOut">
              <a:rPr lang="pt-BR" smtClean="0"/>
              <a:t>10/05/2016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3ECE5-ECE9-4F57-9DEB-2C0E04704B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8327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665FC-DF3E-4EF7-8106-5B9D6AA5F7B5}" type="datetimeFigureOut">
              <a:rPr lang="pt-BR" smtClean="0"/>
              <a:t>10/05/2016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3ECE5-ECE9-4F57-9DEB-2C0E04704B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2741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665FC-DF3E-4EF7-8106-5B9D6AA5F7B5}" type="datetimeFigureOut">
              <a:rPr lang="pt-BR" smtClean="0"/>
              <a:t>10/05/2016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3ECE5-ECE9-4F57-9DEB-2C0E04704B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4768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665FC-DF3E-4EF7-8106-5B9D6AA5F7B5}" type="datetimeFigureOut">
              <a:rPr lang="pt-BR" smtClean="0"/>
              <a:t>10/05/2016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3ECE5-ECE9-4F57-9DEB-2C0E04704B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3617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665FC-DF3E-4EF7-8106-5B9D6AA5F7B5}" type="datetimeFigureOut">
              <a:rPr lang="pt-BR" smtClean="0"/>
              <a:t>10/05/2016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3ECE5-ECE9-4F57-9DEB-2C0E04704B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885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665FC-DF3E-4EF7-8106-5B9D6AA5F7B5}" type="datetimeFigureOut">
              <a:rPr lang="pt-BR" smtClean="0"/>
              <a:t>10/05/2016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3ECE5-ECE9-4F57-9DEB-2C0E04704B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3071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665FC-DF3E-4EF7-8106-5B9D6AA5F7B5}" type="datetimeFigureOut">
              <a:rPr lang="pt-BR" smtClean="0"/>
              <a:t>10/05/2016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3ECE5-ECE9-4F57-9DEB-2C0E04704B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1402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665FC-DF3E-4EF7-8106-5B9D6AA5F7B5}" type="datetimeFigureOut">
              <a:rPr lang="pt-BR" smtClean="0"/>
              <a:t>10/05/2016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3ECE5-ECE9-4F57-9DEB-2C0E04704B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9260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665FC-DF3E-4EF7-8106-5B9D6AA5F7B5}" type="datetimeFigureOut">
              <a:rPr lang="pt-BR" smtClean="0"/>
              <a:t>10/05/2016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3ECE5-ECE9-4F57-9DEB-2C0E04704B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0412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665FC-DF3E-4EF7-8106-5B9D6AA5F7B5}" type="datetimeFigureOut">
              <a:rPr lang="pt-BR" smtClean="0"/>
              <a:t>10/05/2016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3ECE5-ECE9-4F57-9DEB-2C0E04704B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6039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665FC-DF3E-4EF7-8106-5B9D6AA5F7B5}" type="datetimeFigureOut">
              <a:rPr lang="pt-BR" smtClean="0"/>
              <a:t>10/05/2016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3ECE5-ECE9-4F57-9DEB-2C0E04704B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2237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65FC-DF3E-4EF7-8106-5B9D6AA5F7B5}" type="datetimeFigureOut">
              <a:rPr lang="pt-BR" smtClean="0"/>
              <a:t>10/05/2016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3ECE5-ECE9-4F57-9DEB-2C0E04704B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4151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.png"/><Relationship Id="rId7" Type="http://schemas.openxmlformats.org/officeDocument/2006/relationships/image" Target="../media/image14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4.png"/><Relationship Id="rId7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3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028" name="Picture 4" descr="C:\Users\carolina.schaffer.SEC\Desktop\Compromissos e Resultados - SEMA 2015\capa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Users\carolina.schaffer.SEC\Desktop\Compromissos e Resultados - SEMA 2015\Fotos\IMG_4414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91" t="86882" r="33643" b="1826"/>
            <a:stretch/>
          </p:blipFill>
          <p:spPr bwMode="auto">
            <a:xfrm>
              <a:off x="1403648" y="5911524"/>
              <a:ext cx="4464496" cy="946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tângulo 3"/>
          <p:cNvSpPr/>
          <p:nvPr/>
        </p:nvSpPr>
        <p:spPr>
          <a:xfrm>
            <a:off x="395536" y="4293096"/>
            <a:ext cx="6552728" cy="1440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grpSp>
        <p:nvGrpSpPr>
          <p:cNvPr id="7" name="Grupo 6"/>
          <p:cNvGrpSpPr/>
          <p:nvPr/>
        </p:nvGrpSpPr>
        <p:grpSpPr>
          <a:xfrm>
            <a:off x="3657727" y="3622969"/>
            <a:ext cx="3721974" cy="875324"/>
            <a:chOff x="3706368" y="3638026"/>
            <a:chExt cx="3721974" cy="875324"/>
          </a:xfrm>
        </p:grpSpPr>
        <p:sp>
          <p:nvSpPr>
            <p:cNvPr id="3" name="CaixaDeTexto 2"/>
            <p:cNvSpPr txBox="1"/>
            <p:nvPr/>
          </p:nvSpPr>
          <p:spPr>
            <a:xfrm rot="21401608">
              <a:off x="3706368" y="3743909"/>
              <a:ext cx="4320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4400" b="1" dirty="0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pt-BR" sz="4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CaixaDeTexto 5"/>
            <p:cNvSpPr txBox="1"/>
            <p:nvPr/>
          </p:nvSpPr>
          <p:spPr>
            <a:xfrm rot="21331839">
              <a:off x="4109100" y="3638026"/>
              <a:ext cx="331924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4400" b="1" dirty="0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mienne" panose="04000508060000020003" pitchFamily="82" charset="0"/>
                </a:rPr>
                <a:t>Novo Modelo de Gestão</a:t>
              </a:r>
              <a:endParaRPr lang="pt-BR" sz="4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anose="04000508060000020003" pitchFamily="8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852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tângulo 2056"/>
          <p:cNvSpPr/>
          <p:nvPr/>
        </p:nvSpPr>
        <p:spPr>
          <a:xfrm>
            <a:off x="-5938" y="1340768"/>
            <a:ext cx="9143999" cy="49233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Picture 3" descr="C:\Users\carolina.schaffer.SEC\Desktop\Compromissos e Resultados - SEMA 2015\Fotos\IMG_44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t="86882" r="33643" b="1826"/>
          <a:stretch/>
        </p:blipFill>
        <p:spPr bwMode="auto">
          <a:xfrm>
            <a:off x="3377381" y="6328370"/>
            <a:ext cx="237736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ector reto 32"/>
          <p:cNvCxnSpPr/>
          <p:nvPr/>
        </p:nvCxnSpPr>
        <p:spPr>
          <a:xfrm flipH="1">
            <a:off x="-5939" y="6264135"/>
            <a:ext cx="9144000" cy="0"/>
          </a:xfrm>
          <a:prstGeom prst="line">
            <a:avLst/>
          </a:prstGeom>
          <a:ln w="63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 flipH="1">
            <a:off x="551615" y="6309320"/>
            <a:ext cx="8280000" cy="0"/>
          </a:xfrm>
          <a:prstGeom prst="line">
            <a:avLst/>
          </a:prstGeom>
          <a:ln w="190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9" name="Grupo 2048"/>
          <p:cNvGrpSpPr/>
          <p:nvPr/>
        </p:nvGrpSpPr>
        <p:grpSpPr>
          <a:xfrm>
            <a:off x="1" y="-1"/>
            <a:ext cx="3515569" cy="1298583"/>
            <a:chOff x="1" y="-1"/>
            <a:chExt cx="3515569" cy="1298583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654"/>
            <a:stretch/>
          </p:blipFill>
          <p:spPr bwMode="auto">
            <a:xfrm>
              <a:off x="1" y="0"/>
              <a:ext cx="1907703" cy="129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" name="Triângulo retângulo 2047"/>
            <p:cNvSpPr/>
            <p:nvPr/>
          </p:nvSpPr>
          <p:spPr>
            <a:xfrm rot="10800000" flipH="1">
              <a:off x="1825626" y="-1"/>
              <a:ext cx="1689944" cy="285750"/>
            </a:xfrm>
            <a:prstGeom prst="rtTriangle">
              <a:avLst/>
            </a:prstGeom>
            <a:solidFill>
              <a:srgbClr val="265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03648" y="620688"/>
            <a:ext cx="5976664" cy="720079"/>
          </a:xfrm>
        </p:spPr>
        <p:txBody>
          <a:bodyPr>
            <a:normAutofit/>
          </a:bodyPr>
          <a:lstStyle/>
          <a:p>
            <a:pPr algn="l"/>
            <a:r>
              <a:rPr lang="pt-BR" sz="3600" b="1" dirty="0" smtClean="0">
                <a:solidFill>
                  <a:srgbClr val="265938"/>
                </a:solidFill>
              </a:rPr>
              <a:t>Clima</a:t>
            </a:r>
            <a:endParaRPr lang="pt-BR" sz="3600" b="1" dirty="0">
              <a:solidFill>
                <a:srgbClr val="265938"/>
              </a:solidFill>
            </a:endParaRPr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262561" y="1680284"/>
            <a:ext cx="7333775" cy="360040"/>
          </a:xfrm>
        </p:spPr>
        <p:txBody>
          <a:bodyPr vert="horz" lIns="91440" tIns="45720" rIns="91440" bIns="45720" rtlCol="0">
            <a:noAutofit/>
          </a:bodyPr>
          <a:lstStyle/>
          <a:p>
            <a:pPr algn="l"/>
            <a:r>
              <a:rPr lang="pt-BR" sz="2000" i="1" dirty="0">
                <a:solidFill>
                  <a:srgbClr val="265938"/>
                </a:solidFill>
              </a:rPr>
              <a:t>Detalhamento da superfície com o aumento da resolução espacial</a:t>
            </a:r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6"/>
          <a:stretch/>
        </p:blipFill>
        <p:spPr>
          <a:xfrm>
            <a:off x="3377380" y="2221300"/>
            <a:ext cx="4619207" cy="3857745"/>
          </a:xfrm>
          <a:prstGeom prst="rect">
            <a:avLst/>
          </a:prstGeom>
        </p:spPr>
      </p:pic>
      <p:sp>
        <p:nvSpPr>
          <p:cNvPr id="17" name="Elipse 16"/>
          <p:cNvSpPr/>
          <p:nvPr/>
        </p:nvSpPr>
        <p:spPr>
          <a:xfrm>
            <a:off x="7271611" y="1825444"/>
            <a:ext cx="1631443" cy="109353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Cenários 5x5km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26" y="4568945"/>
            <a:ext cx="1980278" cy="1510100"/>
          </a:xfrm>
          <a:prstGeom prst="rect">
            <a:avLst/>
          </a:prstGeom>
        </p:spPr>
      </p:pic>
      <p:pic>
        <p:nvPicPr>
          <p:cNvPr id="20" name="Picture 5" descr="logo do inpe transparent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83230" y="5379365"/>
            <a:ext cx="719824" cy="561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4"/>
          <a:stretch/>
        </p:blipFill>
        <p:spPr>
          <a:xfrm>
            <a:off x="378083" y="2221299"/>
            <a:ext cx="2825765" cy="2364353"/>
          </a:xfrm>
          <a:prstGeom prst="rect">
            <a:avLst/>
          </a:prstGeom>
        </p:spPr>
      </p:pic>
      <p:sp>
        <p:nvSpPr>
          <p:cNvPr id="22" name="Elipse 21"/>
          <p:cNvSpPr/>
          <p:nvPr/>
        </p:nvSpPr>
        <p:spPr>
          <a:xfrm>
            <a:off x="2195737" y="2121860"/>
            <a:ext cx="1080119" cy="65906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Cenários 20x20km</a:t>
            </a:r>
            <a:endParaRPr lang="pt-B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14" b="3916"/>
          <a:stretch/>
        </p:blipFill>
        <p:spPr bwMode="auto">
          <a:xfrm>
            <a:off x="7380041" y="116632"/>
            <a:ext cx="1656455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23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tângulo 2056"/>
          <p:cNvSpPr/>
          <p:nvPr/>
        </p:nvSpPr>
        <p:spPr>
          <a:xfrm>
            <a:off x="-5938" y="1340768"/>
            <a:ext cx="9143999" cy="49233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Picture 3" descr="C:\Users\carolina.schaffer.SEC\Desktop\Compromissos e Resultados - SEMA 2015\Fotos\IMG_44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t="86882" r="33643" b="1826"/>
          <a:stretch/>
        </p:blipFill>
        <p:spPr bwMode="auto">
          <a:xfrm>
            <a:off x="3377381" y="6328370"/>
            <a:ext cx="237736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ector reto 32"/>
          <p:cNvCxnSpPr/>
          <p:nvPr/>
        </p:nvCxnSpPr>
        <p:spPr>
          <a:xfrm flipH="1">
            <a:off x="-5939" y="6264135"/>
            <a:ext cx="9144000" cy="0"/>
          </a:xfrm>
          <a:prstGeom prst="line">
            <a:avLst/>
          </a:prstGeom>
          <a:ln w="63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 flipH="1">
            <a:off x="551615" y="6309320"/>
            <a:ext cx="8280000" cy="0"/>
          </a:xfrm>
          <a:prstGeom prst="line">
            <a:avLst/>
          </a:prstGeom>
          <a:ln w="190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9" name="Grupo 2048"/>
          <p:cNvGrpSpPr/>
          <p:nvPr/>
        </p:nvGrpSpPr>
        <p:grpSpPr>
          <a:xfrm>
            <a:off x="1" y="-1"/>
            <a:ext cx="3515569" cy="1298583"/>
            <a:chOff x="1" y="-1"/>
            <a:chExt cx="3515569" cy="1298583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654"/>
            <a:stretch/>
          </p:blipFill>
          <p:spPr bwMode="auto">
            <a:xfrm>
              <a:off x="1" y="0"/>
              <a:ext cx="1907703" cy="129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" name="Triângulo retângulo 2047"/>
            <p:cNvSpPr/>
            <p:nvPr/>
          </p:nvSpPr>
          <p:spPr>
            <a:xfrm rot="10800000" flipH="1">
              <a:off x="1825626" y="-1"/>
              <a:ext cx="1689944" cy="285750"/>
            </a:xfrm>
            <a:prstGeom prst="rtTriangle">
              <a:avLst/>
            </a:prstGeom>
            <a:solidFill>
              <a:srgbClr val="265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03648" y="620688"/>
            <a:ext cx="5976664" cy="720079"/>
          </a:xfrm>
        </p:spPr>
        <p:txBody>
          <a:bodyPr>
            <a:normAutofit/>
          </a:bodyPr>
          <a:lstStyle/>
          <a:p>
            <a:pPr algn="l"/>
            <a:r>
              <a:rPr lang="pt-BR" sz="3600" b="1" dirty="0" smtClean="0">
                <a:solidFill>
                  <a:srgbClr val="265938"/>
                </a:solidFill>
              </a:rPr>
              <a:t>Clima</a:t>
            </a:r>
            <a:endParaRPr lang="pt-BR" sz="3600" b="1" dirty="0">
              <a:solidFill>
                <a:srgbClr val="265938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5" t="35981" r="16717" b="12596"/>
          <a:stretch/>
        </p:blipFill>
        <p:spPr bwMode="auto">
          <a:xfrm>
            <a:off x="231062" y="2128810"/>
            <a:ext cx="8572864" cy="4036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67965" y="1340768"/>
            <a:ext cx="8663650" cy="1368152"/>
          </a:xfrm>
        </p:spPr>
        <p:txBody>
          <a:bodyPr>
            <a:normAutofit/>
          </a:bodyPr>
          <a:lstStyle/>
          <a:p>
            <a:pPr algn="l"/>
            <a:r>
              <a:rPr lang="pt-BR" sz="2400" i="1" dirty="0" smtClean="0">
                <a:solidFill>
                  <a:srgbClr val="265938"/>
                </a:solidFill>
              </a:rPr>
              <a:t>Potencial de energia solar de Brasília </a:t>
            </a:r>
            <a:r>
              <a:rPr lang="pt-BR" sz="2400" i="1" dirty="0">
                <a:solidFill>
                  <a:srgbClr val="265938"/>
                </a:solidFill>
              </a:rPr>
              <a:t>(</a:t>
            </a:r>
            <a:r>
              <a:rPr lang="pt-BR" sz="2400" i="1" dirty="0" smtClean="0">
                <a:solidFill>
                  <a:srgbClr val="265938"/>
                </a:solidFill>
              </a:rPr>
              <a:t>Elaborado por WWF-UnB)</a:t>
            </a:r>
            <a:endParaRPr lang="pt-BR" sz="2400" i="1" dirty="0">
              <a:solidFill>
                <a:srgbClr val="265938"/>
              </a:solidFill>
            </a:endParaRPr>
          </a:p>
        </p:txBody>
      </p:sp>
      <p:sp>
        <p:nvSpPr>
          <p:cNvPr id="3" name="Elipse 2"/>
          <p:cNvSpPr/>
          <p:nvPr/>
        </p:nvSpPr>
        <p:spPr>
          <a:xfrm>
            <a:off x="6918707" y="1831413"/>
            <a:ext cx="2189797" cy="1957627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pt-BR" sz="14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solarização de telhados de 7 </a:t>
            </a:r>
            <a:r>
              <a:rPr lang="pt-BR" sz="145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RAs</a:t>
            </a:r>
            <a:r>
              <a:rPr lang="pt-BR" sz="14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(15 mil m²) atende toda a </a:t>
            </a:r>
          </a:p>
          <a:p>
            <a:pPr algn="ctr"/>
            <a:r>
              <a:rPr lang="pt-BR" sz="14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pt-BR" sz="14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emanda energética residencial do DF.</a:t>
            </a:r>
            <a:endParaRPr lang="pt-BR" sz="14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14" b="3916"/>
          <a:stretch/>
        </p:blipFill>
        <p:spPr bwMode="auto">
          <a:xfrm>
            <a:off x="7380041" y="116632"/>
            <a:ext cx="1656455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554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tângulo 2056"/>
          <p:cNvSpPr/>
          <p:nvPr/>
        </p:nvSpPr>
        <p:spPr>
          <a:xfrm>
            <a:off x="-5938" y="1340768"/>
            <a:ext cx="9143999" cy="49233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Picture 3" descr="C:\Users\carolina.schaffer.SEC\Desktop\Compromissos e Resultados - SEMA 2015\Fotos\IMG_44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t="86882" r="33643" b="1826"/>
          <a:stretch/>
        </p:blipFill>
        <p:spPr bwMode="auto">
          <a:xfrm>
            <a:off x="3377381" y="6328370"/>
            <a:ext cx="237736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ector reto 32"/>
          <p:cNvCxnSpPr/>
          <p:nvPr/>
        </p:nvCxnSpPr>
        <p:spPr>
          <a:xfrm flipH="1">
            <a:off x="-5939" y="6264135"/>
            <a:ext cx="9144000" cy="0"/>
          </a:xfrm>
          <a:prstGeom prst="line">
            <a:avLst/>
          </a:prstGeom>
          <a:ln w="63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 flipH="1">
            <a:off x="551615" y="6309320"/>
            <a:ext cx="8280000" cy="0"/>
          </a:xfrm>
          <a:prstGeom prst="line">
            <a:avLst/>
          </a:prstGeom>
          <a:ln w="190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9" name="Grupo 2048"/>
          <p:cNvGrpSpPr/>
          <p:nvPr/>
        </p:nvGrpSpPr>
        <p:grpSpPr>
          <a:xfrm>
            <a:off x="1" y="-1"/>
            <a:ext cx="3515569" cy="1298583"/>
            <a:chOff x="1" y="-1"/>
            <a:chExt cx="3515569" cy="1298583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654"/>
            <a:stretch/>
          </p:blipFill>
          <p:spPr bwMode="auto">
            <a:xfrm>
              <a:off x="1" y="0"/>
              <a:ext cx="1907703" cy="129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" name="Triângulo retângulo 2047"/>
            <p:cNvSpPr/>
            <p:nvPr/>
          </p:nvSpPr>
          <p:spPr>
            <a:xfrm rot="10800000" flipH="1">
              <a:off x="1825626" y="-1"/>
              <a:ext cx="1689944" cy="285750"/>
            </a:xfrm>
            <a:prstGeom prst="rtTriangle">
              <a:avLst/>
            </a:prstGeom>
            <a:solidFill>
              <a:srgbClr val="265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03648" y="620688"/>
            <a:ext cx="5976664" cy="720079"/>
          </a:xfrm>
        </p:spPr>
        <p:txBody>
          <a:bodyPr>
            <a:normAutofit/>
          </a:bodyPr>
          <a:lstStyle/>
          <a:p>
            <a:pPr algn="l"/>
            <a:r>
              <a:rPr lang="pt-BR" sz="3600" b="1" dirty="0" smtClean="0">
                <a:solidFill>
                  <a:srgbClr val="265938"/>
                </a:solidFill>
              </a:rPr>
              <a:t>Clima</a:t>
            </a:r>
            <a:endParaRPr lang="pt-BR" sz="3600" b="1" dirty="0">
              <a:solidFill>
                <a:srgbClr val="265938"/>
              </a:solidFill>
            </a:endParaRPr>
          </a:p>
        </p:txBody>
      </p:sp>
      <p:sp>
        <p:nvSpPr>
          <p:cNvPr id="4" name="Subtítulo 3"/>
          <p:cNvSpPr>
            <a:spLocks noGrp="1"/>
          </p:cNvSpPr>
          <p:nvPr>
            <p:ph type="subTitle" idx="1"/>
          </p:nvPr>
        </p:nvSpPr>
        <p:spPr>
          <a:xfrm>
            <a:off x="167964" y="1340768"/>
            <a:ext cx="8868531" cy="576064"/>
          </a:xfrm>
        </p:spPr>
        <p:txBody>
          <a:bodyPr>
            <a:normAutofit fontScale="92500"/>
          </a:bodyPr>
          <a:lstStyle/>
          <a:p>
            <a:pPr algn="l"/>
            <a:r>
              <a:rPr lang="pt-BR" sz="2400" i="1" dirty="0" smtClean="0">
                <a:solidFill>
                  <a:srgbClr val="265938"/>
                </a:solidFill>
              </a:rPr>
              <a:t>Brasília Solar: Diretrizes e Metas para implementação – CONSULTA PÚBLICA</a:t>
            </a:r>
            <a:endParaRPr lang="pt-BR" sz="2400" i="1" dirty="0">
              <a:solidFill>
                <a:srgbClr val="265938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1772816"/>
            <a:ext cx="9087941" cy="439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14" b="3916"/>
          <a:stretch/>
        </p:blipFill>
        <p:spPr bwMode="auto">
          <a:xfrm>
            <a:off x="7380041" y="116632"/>
            <a:ext cx="1656455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817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tângulo 2056"/>
          <p:cNvSpPr/>
          <p:nvPr/>
        </p:nvSpPr>
        <p:spPr>
          <a:xfrm>
            <a:off x="-5938" y="1340768"/>
            <a:ext cx="9143999" cy="49233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Picture 3" descr="C:\Users\carolina.schaffer.SEC\Desktop\Compromissos e Resultados - SEMA 2015\Fotos\IMG_44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t="86882" r="33643" b="1826"/>
          <a:stretch/>
        </p:blipFill>
        <p:spPr bwMode="auto">
          <a:xfrm>
            <a:off x="3377381" y="6328370"/>
            <a:ext cx="237736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520" y="1340768"/>
            <a:ext cx="8760575" cy="4608512"/>
          </a:xfrm>
        </p:spPr>
        <p:txBody>
          <a:bodyPr vert="horz" lIns="91440" tIns="45720" rIns="91440" bIns="45720" rtlCol="0">
            <a:noAutofit/>
          </a:bodyPr>
          <a:lstStyle/>
          <a:p>
            <a:endParaRPr lang="pt-BR" sz="2000" i="1" dirty="0" smtClean="0">
              <a:solidFill>
                <a:srgbClr val="265938"/>
              </a:solidFill>
            </a:endParaRPr>
          </a:p>
          <a:p>
            <a:endParaRPr lang="pt-BR" sz="2000" i="1" dirty="0">
              <a:solidFill>
                <a:srgbClr val="265938"/>
              </a:solidFill>
            </a:endParaRPr>
          </a:p>
          <a:p>
            <a:r>
              <a:rPr lang="pt-BR" sz="2000" i="1" dirty="0" smtClean="0">
                <a:solidFill>
                  <a:srgbClr val="265938"/>
                </a:solidFill>
              </a:rPr>
              <a:t>Brasília </a:t>
            </a:r>
            <a:r>
              <a:rPr lang="pt-BR" sz="2000" i="1" dirty="0">
                <a:solidFill>
                  <a:srgbClr val="265938"/>
                </a:solidFill>
              </a:rPr>
              <a:t>selecionada pelo Fundo Global do Meio Ambiente-</a:t>
            </a:r>
            <a:r>
              <a:rPr lang="pt-BR" sz="2000" b="1" i="1" dirty="0">
                <a:solidFill>
                  <a:srgbClr val="265938"/>
                </a:solidFill>
              </a:rPr>
              <a:t>GEF </a:t>
            </a:r>
            <a:endParaRPr lang="pt-BR" sz="2000" b="1" i="1" dirty="0" smtClean="0">
              <a:solidFill>
                <a:srgbClr val="265938"/>
              </a:solidFill>
            </a:endParaRPr>
          </a:p>
          <a:p>
            <a:r>
              <a:rPr lang="pt-BR" sz="2000" i="1" dirty="0" smtClean="0">
                <a:solidFill>
                  <a:srgbClr val="265938"/>
                </a:solidFill>
              </a:rPr>
              <a:t>para </a:t>
            </a:r>
            <a:r>
              <a:rPr lang="pt-BR" sz="2000" i="1" dirty="0">
                <a:solidFill>
                  <a:srgbClr val="265938"/>
                </a:solidFill>
              </a:rPr>
              <a:t>a implementação do </a:t>
            </a:r>
            <a:r>
              <a:rPr lang="pt-BR" sz="2000" b="1" i="1" dirty="0">
                <a:solidFill>
                  <a:srgbClr val="265938"/>
                </a:solidFill>
              </a:rPr>
              <a:t>Projeto Cidades Sustentáveis</a:t>
            </a:r>
            <a:r>
              <a:rPr lang="pt-BR" sz="2000" i="1" dirty="0" smtClean="0">
                <a:solidFill>
                  <a:srgbClr val="265938"/>
                </a:solidFill>
              </a:rPr>
              <a:t>,</a:t>
            </a:r>
          </a:p>
          <a:p>
            <a:r>
              <a:rPr lang="pt-BR" sz="2000" i="1" dirty="0" smtClean="0">
                <a:solidFill>
                  <a:srgbClr val="265938"/>
                </a:solidFill>
              </a:rPr>
              <a:t> </a:t>
            </a:r>
            <a:r>
              <a:rPr lang="pt-BR" sz="2000" i="1" dirty="0">
                <a:solidFill>
                  <a:srgbClr val="265938"/>
                </a:solidFill>
              </a:rPr>
              <a:t>com aportes </a:t>
            </a:r>
            <a:r>
              <a:rPr lang="pt-BR" sz="2000" i="1" dirty="0" smtClean="0">
                <a:solidFill>
                  <a:srgbClr val="265938"/>
                </a:solidFill>
              </a:rPr>
              <a:t>de </a:t>
            </a:r>
            <a:r>
              <a:rPr lang="pt-BR" sz="2000" b="1" i="1" dirty="0" smtClean="0">
                <a:solidFill>
                  <a:srgbClr val="265938"/>
                </a:solidFill>
              </a:rPr>
              <a:t> </a:t>
            </a:r>
            <a:r>
              <a:rPr lang="pt-BR" sz="2000" b="1" i="1" dirty="0">
                <a:solidFill>
                  <a:srgbClr val="265938"/>
                </a:solidFill>
              </a:rPr>
              <a:t>R$ </a:t>
            </a:r>
            <a:r>
              <a:rPr lang="pt-BR" sz="2000" b="1" i="1" dirty="0" smtClean="0">
                <a:solidFill>
                  <a:srgbClr val="265938"/>
                </a:solidFill>
              </a:rPr>
              <a:t>22  </a:t>
            </a:r>
            <a:r>
              <a:rPr lang="pt-BR" sz="2000" b="1" i="1" dirty="0">
                <a:solidFill>
                  <a:srgbClr val="265938"/>
                </a:solidFill>
              </a:rPr>
              <a:t>milhões</a:t>
            </a:r>
            <a:r>
              <a:rPr lang="pt-BR" sz="2000" i="1" dirty="0">
                <a:solidFill>
                  <a:srgbClr val="265938"/>
                </a:solidFill>
              </a:rPr>
              <a:t>, a partir de 2017. </a:t>
            </a:r>
            <a:endParaRPr lang="pt-BR" sz="2000" i="1" dirty="0" smtClean="0">
              <a:solidFill>
                <a:srgbClr val="265938"/>
              </a:solidFill>
            </a:endParaRPr>
          </a:p>
          <a:p>
            <a:endParaRPr lang="pt-BR" sz="2000" i="1" dirty="0">
              <a:solidFill>
                <a:srgbClr val="265938"/>
              </a:solidFill>
            </a:endParaRPr>
          </a:p>
          <a:p>
            <a:r>
              <a:rPr lang="pt-BR" sz="2000" i="1" dirty="0" smtClean="0">
                <a:solidFill>
                  <a:srgbClr val="265938"/>
                </a:solidFill>
              </a:rPr>
              <a:t>O </a:t>
            </a:r>
            <a:r>
              <a:rPr lang="pt-BR" sz="2000" i="1" dirty="0">
                <a:solidFill>
                  <a:srgbClr val="265938"/>
                </a:solidFill>
              </a:rPr>
              <a:t>Projeto prevê a implementação de: </a:t>
            </a:r>
            <a:endParaRPr lang="pt-BR" sz="2000" i="1" dirty="0" smtClean="0">
              <a:solidFill>
                <a:srgbClr val="265938"/>
              </a:solidFill>
            </a:endParaRPr>
          </a:p>
          <a:p>
            <a:pPr marL="457200" indent="-457200">
              <a:buAutoNum type="arabicParenR"/>
            </a:pPr>
            <a:r>
              <a:rPr lang="pt-BR" sz="2000" b="1" i="1" dirty="0" smtClean="0">
                <a:solidFill>
                  <a:srgbClr val="265938"/>
                </a:solidFill>
              </a:rPr>
              <a:t>Gestão </a:t>
            </a:r>
            <a:r>
              <a:rPr lang="pt-BR" sz="2000" b="1" i="1" dirty="0">
                <a:solidFill>
                  <a:srgbClr val="265938"/>
                </a:solidFill>
              </a:rPr>
              <a:t>Climática Integrada ao Território</a:t>
            </a:r>
            <a:r>
              <a:rPr lang="pt-BR" sz="2000" i="1" dirty="0" smtClean="0">
                <a:solidFill>
                  <a:srgbClr val="265938"/>
                </a:solidFill>
              </a:rPr>
              <a:t>;</a:t>
            </a:r>
          </a:p>
          <a:p>
            <a:r>
              <a:rPr lang="pt-BR" sz="2000" i="1" dirty="0" smtClean="0">
                <a:solidFill>
                  <a:srgbClr val="265938"/>
                </a:solidFill>
              </a:rPr>
              <a:t> </a:t>
            </a:r>
            <a:r>
              <a:rPr lang="pt-BR" sz="2000" i="1" dirty="0">
                <a:solidFill>
                  <a:srgbClr val="265938"/>
                </a:solidFill>
              </a:rPr>
              <a:t>2) </a:t>
            </a:r>
            <a:r>
              <a:rPr lang="pt-BR" sz="2000" b="1" i="1" dirty="0">
                <a:solidFill>
                  <a:srgbClr val="265938"/>
                </a:solidFill>
              </a:rPr>
              <a:t>Projetos Pilotos de Energia Solar Fotovoltaica</a:t>
            </a:r>
            <a:r>
              <a:rPr lang="pt-BR" sz="2000" i="1" dirty="0">
                <a:solidFill>
                  <a:srgbClr val="265938"/>
                </a:solidFill>
              </a:rPr>
              <a:t>; e </a:t>
            </a:r>
            <a:endParaRPr lang="pt-BR" sz="2000" i="1" dirty="0" smtClean="0">
              <a:solidFill>
                <a:srgbClr val="265938"/>
              </a:solidFill>
            </a:endParaRPr>
          </a:p>
          <a:p>
            <a:r>
              <a:rPr lang="pt-BR" sz="2000" i="1" dirty="0" smtClean="0">
                <a:solidFill>
                  <a:srgbClr val="265938"/>
                </a:solidFill>
              </a:rPr>
              <a:t>3</a:t>
            </a:r>
            <a:r>
              <a:rPr lang="pt-BR" sz="2000" i="1" dirty="0">
                <a:solidFill>
                  <a:srgbClr val="265938"/>
                </a:solidFill>
              </a:rPr>
              <a:t>) </a:t>
            </a:r>
            <a:r>
              <a:rPr lang="pt-BR" sz="2000" b="1" i="1" dirty="0">
                <a:solidFill>
                  <a:srgbClr val="265938"/>
                </a:solidFill>
              </a:rPr>
              <a:t>Restauração de Áreas de Mananciais</a:t>
            </a:r>
            <a:r>
              <a:rPr lang="pt-BR" sz="2000" i="1" dirty="0">
                <a:solidFill>
                  <a:srgbClr val="265938"/>
                </a:solidFill>
              </a:rPr>
              <a:t> das Bacias do Descoberto e Paranoá. </a:t>
            </a:r>
          </a:p>
          <a:p>
            <a:endParaRPr lang="pt-BR" sz="1350" dirty="0">
              <a:solidFill>
                <a:srgbClr val="265938"/>
              </a:solidFill>
            </a:endParaRPr>
          </a:p>
        </p:txBody>
      </p:sp>
      <p:cxnSp>
        <p:nvCxnSpPr>
          <p:cNvPr id="33" name="Conector reto 32"/>
          <p:cNvCxnSpPr/>
          <p:nvPr/>
        </p:nvCxnSpPr>
        <p:spPr>
          <a:xfrm flipH="1">
            <a:off x="-5939" y="6264135"/>
            <a:ext cx="9144000" cy="0"/>
          </a:xfrm>
          <a:prstGeom prst="line">
            <a:avLst/>
          </a:prstGeom>
          <a:ln w="63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 flipH="1">
            <a:off x="551615" y="6309320"/>
            <a:ext cx="8280000" cy="0"/>
          </a:xfrm>
          <a:prstGeom prst="line">
            <a:avLst/>
          </a:prstGeom>
          <a:ln w="190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9" name="Grupo 2048"/>
          <p:cNvGrpSpPr/>
          <p:nvPr/>
        </p:nvGrpSpPr>
        <p:grpSpPr>
          <a:xfrm>
            <a:off x="1" y="-1"/>
            <a:ext cx="3515569" cy="1298583"/>
            <a:chOff x="1" y="-1"/>
            <a:chExt cx="3515569" cy="1298583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654"/>
            <a:stretch/>
          </p:blipFill>
          <p:spPr bwMode="auto">
            <a:xfrm>
              <a:off x="1" y="0"/>
              <a:ext cx="1907703" cy="129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" name="Triângulo retângulo 2047"/>
            <p:cNvSpPr/>
            <p:nvPr/>
          </p:nvSpPr>
          <p:spPr>
            <a:xfrm rot="10800000" flipH="1">
              <a:off x="1825626" y="-1"/>
              <a:ext cx="1689944" cy="285750"/>
            </a:xfrm>
            <a:prstGeom prst="rtTriangle">
              <a:avLst/>
            </a:prstGeom>
            <a:solidFill>
              <a:srgbClr val="265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03648" y="620688"/>
            <a:ext cx="5976664" cy="720079"/>
          </a:xfrm>
        </p:spPr>
        <p:txBody>
          <a:bodyPr>
            <a:normAutofit/>
          </a:bodyPr>
          <a:lstStyle/>
          <a:p>
            <a:pPr algn="l"/>
            <a:r>
              <a:rPr lang="pt-BR" sz="3600" b="1" dirty="0" smtClean="0">
                <a:solidFill>
                  <a:srgbClr val="265938"/>
                </a:solidFill>
              </a:rPr>
              <a:t>Água </a:t>
            </a:r>
            <a:r>
              <a:rPr lang="pt-BR" sz="3600" b="1" dirty="0">
                <a:solidFill>
                  <a:srgbClr val="265938"/>
                </a:solidFill>
              </a:rPr>
              <a:t>e Clima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14" b="3916"/>
          <a:stretch/>
        </p:blipFill>
        <p:spPr bwMode="auto">
          <a:xfrm>
            <a:off x="7380041" y="116632"/>
            <a:ext cx="1656455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02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tângulo 2056"/>
          <p:cNvSpPr/>
          <p:nvPr/>
        </p:nvSpPr>
        <p:spPr>
          <a:xfrm>
            <a:off x="-5938" y="1340768"/>
            <a:ext cx="9143999" cy="49233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Picture 3" descr="C:\Users\carolina.schaffer.SEC\Desktop\Compromissos e Resultados - SEMA 2015\Fotos\IMG_44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t="86882" r="33643" b="1826"/>
          <a:stretch/>
        </p:blipFill>
        <p:spPr bwMode="auto">
          <a:xfrm>
            <a:off x="3377381" y="6328370"/>
            <a:ext cx="237736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520" y="1340768"/>
            <a:ext cx="8760575" cy="4923367"/>
          </a:xfrm>
        </p:spPr>
        <p:txBody>
          <a:bodyPr>
            <a:noAutofit/>
          </a:bodyPr>
          <a:lstStyle/>
          <a:p>
            <a:r>
              <a:rPr lang="pt-BR" sz="2000" dirty="0" smtClean="0">
                <a:solidFill>
                  <a:srgbClr val="265938"/>
                </a:solidFill>
              </a:rPr>
              <a:t>1. Criação </a:t>
            </a:r>
            <a:r>
              <a:rPr lang="pt-BR" sz="2000" dirty="0">
                <a:solidFill>
                  <a:srgbClr val="265938"/>
                </a:solidFill>
              </a:rPr>
              <a:t>do </a:t>
            </a:r>
            <a:r>
              <a:rPr lang="pt-BR" sz="2000" b="1" dirty="0">
                <a:solidFill>
                  <a:srgbClr val="265938"/>
                </a:solidFill>
              </a:rPr>
              <a:t>Fórum Aliança pelo Cerrado </a:t>
            </a:r>
            <a:r>
              <a:rPr lang="pt-BR" sz="2000" dirty="0" smtClean="0">
                <a:solidFill>
                  <a:srgbClr val="265938"/>
                </a:solidFill>
              </a:rPr>
              <a:t>a partir do </a:t>
            </a:r>
            <a:r>
              <a:rPr lang="pt-BR" sz="2000" b="1" dirty="0" smtClean="0">
                <a:solidFill>
                  <a:srgbClr val="265938"/>
                </a:solidFill>
              </a:rPr>
              <a:t>GT </a:t>
            </a:r>
            <a:r>
              <a:rPr lang="pt-BR" sz="2000" b="1" dirty="0">
                <a:solidFill>
                  <a:srgbClr val="265938"/>
                </a:solidFill>
              </a:rPr>
              <a:t>Recupera </a:t>
            </a:r>
            <a:r>
              <a:rPr lang="pt-BR" sz="2000" b="1" dirty="0" smtClean="0">
                <a:solidFill>
                  <a:srgbClr val="265938"/>
                </a:solidFill>
              </a:rPr>
              <a:t>Cerrado</a:t>
            </a:r>
            <a:r>
              <a:rPr lang="pt-BR" sz="2000" b="1" dirty="0">
                <a:solidFill>
                  <a:srgbClr val="265938"/>
                </a:solidFill>
              </a:rPr>
              <a:t>.</a:t>
            </a:r>
            <a:endParaRPr lang="pt-BR" sz="2000" dirty="0">
              <a:solidFill>
                <a:srgbClr val="265938"/>
              </a:solidFill>
            </a:endParaRPr>
          </a:p>
          <a:p>
            <a:pPr>
              <a:lnSpc>
                <a:spcPct val="50000"/>
              </a:lnSpc>
            </a:pPr>
            <a:r>
              <a:rPr lang="pt-BR" sz="2000" dirty="0">
                <a:solidFill>
                  <a:srgbClr val="265938"/>
                </a:solidFill>
              </a:rPr>
              <a:t> </a:t>
            </a:r>
          </a:p>
          <a:p>
            <a:r>
              <a:rPr lang="pt-BR" sz="2000" dirty="0" smtClean="0">
                <a:solidFill>
                  <a:srgbClr val="265938"/>
                </a:solidFill>
              </a:rPr>
              <a:t>2. </a:t>
            </a:r>
            <a:r>
              <a:rPr lang="pt-BR" sz="2000" b="1" dirty="0" smtClean="0">
                <a:solidFill>
                  <a:srgbClr val="265938"/>
                </a:solidFill>
              </a:rPr>
              <a:t>Acordo </a:t>
            </a:r>
            <a:r>
              <a:rPr lang="pt-BR" sz="2000" b="1" dirty="0">
                <a:solidFill>
                  <a:srgbClr val="265938"/>
                </a:solidFill>
              </a:rPr>
              <a:t>de Reciprocidade </a:t>
            </a:r>
            <a:r>
              <a:rPr lang="pt-BR" sz="2000" dirty="0" smtClean="0">
                <a:solidFill>
                  <a:srgbClr val="265938"/>
                </a:solidFill>
              </a:rPr>
              <a:t>com </a:t>
            </a:r>
            <a:r>
              <a:rPr lang="pt-BR" sz="2000" dirty="0">
                <a:solidFill>
                  <a:srgbClr val="265938"/>
                </a:solidFill>
              </a:rPr>
              <a:t>os membros do Fórum Aliança pelo </a:t>
            </a:r>
            <a:r>
              <a:rPr lang="pt-BR" sz="2000" dirty="0" smtClean="0">
                <a:solidFill>
                  <a:srgbClr val="265938"/>
                </a:solidFill>
              </a:rPr>
              <a:t>Cerrado e </a:t>
            </a:r>
            <a:r>
              <a:rPr lang="pt-BR" sz="2000" dirty="0">
                <a:solidFill>
                  <a:srgbClr val="265938"/>
                </a:solidFill>
              </a:rPr>
              <a:t>assinatura </a:t>
            </a:r>
            <a:r>
              <a:rPr lang="pt-BR" sz="2000" b="1" dirty="0">
                <a:solidFill>
                  <a:srgbClr val="265938"/>
                </a:solidFill>
              </a:rPr>
              <a:t>do Termo de Cooperação Técnica com </a:t>
            </a:r>
            <a:r>
              <a:rPr lang="pt-BR" sz="2000" b="1" dirty="0" smtClean="0">
                <a:solidFill>
                  <a:srgbClr val="265938"/>
                </a:solidFill>
              </a:rPr>
              <a:t>UICN</a:t>
            </a:r>
            <a:r>
              <a:rPr lang="pt-BR" sz="2000" dirty="0">
                <a:solidFill>
                  <a:srgbClr val="265938"/>
                </a:solidFill>
              </a:rPr>
              <a:t>. </a:t>
            </a:r>
          </a:p>
          <a:p>
            <a:pPr>
              <a:lnSpc>
                <a:spcPct val="50000"/>
              </a:lnSpc>
            </a:pPr>
            <a:r>
              <a:rPr lang="pt-BR" sz="2000" dirty="0">
                <a:solidFill>
                  <a:srgbClr val="265938"/>
                </a:solidFill>
              </a:rPr>
              <a:t> </a:t>
            </a:r>
          </a:p>
          <a:p>
            <a:r>
              <a:rPr lang="pt-BR" sz="2000" dirty="0" smtClean="0">
                <a:solidFill>
                  <a:srgbClr val="265938"/>
                </a:solidFill>
              </a:rPr>
              <a:t>3. CAR implementado via </a:t>
            </a:r>
            <a:r>
              <a:rPr lang="pt-BR" sz="2000" b="1" dirty="0" smtClean="0">
                <a:solidFill>
                  <a:srgbClr val="265938"/>
                </a:solidFill>
              </a:rPr>
              <a:t>Comissão </a:t>
            </a:r>
            <a:r>
              <a:rPr lang="pt-BR" sz="2000" b="1" dirty="0">
                <a:solidFill>
                  <a:srgbClr val="265938"/>
                </a:solidFill>
              </a:rPr>
              <a:t>de Coordenação para Implementação do Cadastro Ambiental Rural (C-CICAR)</a:t>
            </a:r>
            <a:r>
              <a:rPr lang="pt-BR" sz="2000" dirty="0" smtClean="0">
                <a:solidFill>
                  <a:srgbClr val="265938"/>
                </a:solidFill>
              </a:rPr>
              <a:t>.</a:t>
            </a:r>
            <a:endParaRPr lang="pt-BR" sz="2000" dirty="0">
              <a:solidFill>
                <a:srgbClr val="265938"/>
              </a:solidFill>
            </a:endParaRPr>
          </a:p>
          <a:p>
            <a:pPr>
              <a:lnSpc>
                <a:spcPct val="50000"/>
              </a:lnSpc>
            </a:pPr>
            <a:r>
              <a:rPr lang="pt-BR" sz="2000" dirty="0">
                <a:solidFill>
                  <a:srgbClr val="265938"/>
                </a:solidFill>
              </a:rPr>
              <a:t> </a:t>
            </a:r>
          </a:p>
          <a:p>
            <a:r>
              <a:rPr lang="pt-BR" sz="2000" dirty="0" smtClean="0">
                <a:solidFill>
                  <a:srgbClr val="265938"/>
                </a:solidFill>
              </a:rPr>
              <a:t>4</a:t>
            </a:r>
            <a:r>
              <a:rPr lang="pt-BR" sz="2000" b="1" dirty="0" smtClean="0">
                <a:solidFill>
                  <a:srgbClr val="265938"/>
                </a:solidFill>
              </a:rPr>
              <a:t>. Programa </a:t>
            </a:r>
            <a:r>
              <a:rPr lang="pt-BR" sz="2000" b="1" dirty="0">
                <a:solidFill>
                  <a:srgbClr val="265938"/>
                </a:solidFill>
              </a:rPr>
              <a:t>Brasília nos </a:t>
            </a:r>
            <a:r>
              <a:rPr lang="pt-BR" sz="2000" b="1" dirty="0" smtClean="0">
                <a:solidFill>
                  <a:srgbClr val="265938"/>
                </a:solidFill>
              </a:rPr>
              <a:t>Parques</a:t>
            </a:r>
            <a:r>
              <a:rPr lang="pt-BR" sz="2000" dirty="0" smtClean="0">
                <a:solidFill>
                  <a:srgbClr val="265938"/>
                </a:solidFill>
              </a:rPr>
              <a:t>.</a:t>
            </a:r>
          </a:p>
          <a:p>
            <a:pPr>
              <a:lnSpc>
                <a:spcPct val="50000"/>
              </a:lnSpc>
            </a:pPr>
            <a:endParaRPr lang="pt-BR" sz="2000" dirty="0">
              <a:solidFill>
                <a:srgbClr val="265938"/>
              </a:solidFill>
            </a:endParaRPr>
          </a:p>
          <a:p>
            <a:r>
              <a:rPr lang="pt-BR" sz="2000" dirty="0" smtClean="0">
                <a:solidFill>
                  <a:srgbClr val="265938"/>
                </a:solidFill>
              </a:rPr>
              <a:t>5. Elaboração de </a:t>
            </a:r>
            <a:r>
              <a:rPr lang="pt-BR" sz="2000" dirty="0">
                <a:solidFill>
                  <a:srgbClr val="265938"/>
                </a:solidFill>
              </a:rPr>
              <a:t>R</a:t>
            </a:r>
            <a:r>
              <a:rPr lang="pt-BR" sz="2000" dirty="0" smtClean="0">
                <a:solidFill>
                  <a:srgbClr val="265938"/>
                </a:solidFill>
              </a:rPr>
              <a:t>elatório </a:t>
            </a:r>
            <a:r>
              <a:rPr lang="pt-BR" sz="2000" dirty="0">
                <a:solidFill>
                  <a:srgbClr val="265938"/>
                </a:solidFill>
              </a:rPr>
              <a:t>de Revisão Decenal para manutenção do título de </a:t>
            </a:r>
            <a:r>
              <a:rPr lang="pt-BR" sz="2000" b="1" dirty="0">
                <a:solidFill>
                  <a:srgbClr val="265938"/>
                </a:solidFill>
              </a:rPr>
              <a:t>Reserva da Biosfera do Cerrado</a:t>
            </a:r>
            <a:r>
              <a:rPr lang="pt-BR" sz="2000" dirty="0" smtClean="0">
                <a:solidFill>
                  <a:srgbClr val="265938"/>
                </a:solidFill>
              </a:rPr>
              <a:t>.</a:t>
            </a:r>
          </a:p>
          <a:p>
            <a:endParaRPr lang="pt-BR" sz="1200" dirty="0">
              <a:solidFill>
                <a:srgbClr val="265938"/>
              </a:solidFill>
            </a:endParaRPr>
          </a:p>
          <a:p>
            <a:r>
              <a:rPr lang="pt-BR" sz="2000" dirty="0" smtClean="0">
                <a:solidFill>
                  <a:srgbClr val="265938"/>
                </a:solidFill>
              </a:rPr>
              <a:t>6. </a:t>
            </a:r>
            <a:r>
              <a:rPr lang="pt-BR" sz="2000" b="1" dirty="0" smtClean="0">
                <a:solidFill>
                  <a:srgbClr val="265938"/>
                </a:solidFill>
              </a:rPr>
              <a:t>Plano de Prevenção e Combate à Incêndios Florestais</a:t>
            </a:r>
            <a:r>
              <a:rPr lang="pt-BR" sz="2000" dirty="0" smtClean="0">
                <a:solidFill>
                  <a:srgbClr val="265938"/>
                </a:solidFill>
              </a:rPr>
              <a:t>.</a:t>
            </a:r>
          </a:p>
          <a:p>
            <a:endParaRPr lang="pt-BR" sz="1200" dirty="0">
              <a:solidFill>
                <a:srgbClr val="265938"/>
              </a:solidFill>
            </a:endParaRPr>
          </a:p>
          <a:p>
            <a:r>
              <a:rPr lang="pt-BR" sz="2000" dirty="0" smtClean="0">
                <a:solidFill>
                  <a:srgbClr val="265938"/>
                </a:solidFill>
              </a:rPr>
              <a:t>7. Apoio as ações do IBRAM no </a:t>
            </a:r>
            <a:r>
              <a:rPr lang="pt-BR" sz="2000" b="1" dirty="0" smtClean="0">
                <a:solidFill>
                  <a:srgbClr val="265938"/>
                </a:solidFill>
              </a:rPr>
              <a:t>Projeto Orla Livre</a:t>
            </a:r>
            <a:r>
              <a:rPr lang="pt-BR" sz="2000" dirty="0" smtClean="0">
                <a:solidFill>
                  <a:srgbClr val="265938"/>
                </a:solidFill>
              </a:rPr>
              <a:t>.</a:t>
            </a:r>
          </a:p>
          <a:p>
            <a:endParaRPr lang="pt-BR" sz="2000" dirty="0">
              <a:solidFill>
                <a:srgbClr val="265938"/>
              </a:solidFill>
            </a:endParaRPr>
          </a:p>
        </p:txBody>
      </p:sp>
      <p:cxnSp>
        <p:nvCxnSpPr>
          <p:cNvPr id="33" name="Conector reto 32"/>
          <p:cNvCxnSpPr/>
          <p:nvPr/>
        </p:nvCxnSpPr>
        <p:spPr>
          <a:xfrm flipH="1">
            <a:off x="-5939" y="6264135"/>
            <a:ext cx="9144000" cy="0"/>
          </a:xfrm>
          <a:prstGeom prst="line">
            <a:avLst/>
          </a:prstGeom>
          <a:ln w="63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 flipH="1">
            <a:off x="551615" y="6309320"/>
            <a:ext cx="8280000" cy="0"/>
          </a:xfrm>
          <a:prstGeom prst="line">
            <a:avLst/>
          </a:prstGeom>
          <a:ln w="190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9" name="Grupo 2048"/>
          <p:cNvGrpSpPr/>
          <p:nvPr/>
        </p:nvGrpSpPr>
        <p:grpSpPr>
          <a:xfrm>
            <a:off x="1" y="-1"/>
            <a:ext cx="3515569" cy="1298583"/>
            <a:chOff x="1" y="-1"/>
            <a:chExt cx="3515569" cy="1298583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654"/>
            <a:stretch/>
          </p:blipFill>
          <p:spPr bwMode="auto">
            <a:xfrm>
              <a:off x="1" y="0"/>
              <a:ext cx="1907703" cy="129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" name="Triângulo retângulo 2047"/>
            <p:cNvSpPr/>
            <p:nvPr/>
          </p:nvSpPr>
          <p:spPr>
            <a:xfrm rot="10800000" flipH="1">
              <a:off x="1825626" y="-1"/>
              <a:ext cx="1689944" cy="285750"/>
            </a:xfrm>
            <a:prstGeom prst="rtTriangle">
              <a:avLst/>
            </a:prstGeom>
            <a:solidFill>
              <a:srgbClr val="265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03648" y="620688"/>
            <a:ext cx="5976664" cy="720079"/>
          </a:xfrm>
        </p:spPr>
        <p:txBody>
          <a:bodyPr>
            <a:normAutofit/>
          </a:bodyPr>
          <a:lstStyle/>
          <a:p>
            <a:pPr algn="l"/>
            <a:r>
              <a:rPr lang="pt-BR" sz="3600" b="1" dirty="0" smtClean="0">
                <a:solidFill>
                  <a:srgbClr val="265938"/>
                </a:solidFill>
              </a:rPr>
              <a:t>Áreas Protegidas e Cerrado </a:t>
            </a:r>
            <a:endParaRPr lang="pt-BR" sz="3600" dirty="0">
              <a:solidFill>
                <a:srgbClr val="265938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14" b="3916"/>
          <a:stretch/>
        </p:blipFill>
        <p:spPr bwMode="auto">
          <a:xfrm>
            <a:off x="7380041" y="116632"/>
            <a:ext cx="1656455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225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tângulo 2056"/>
          <p:cNvSpPr/>
          <p:nvPr/>
        </p:nvSpPr>
        <p:spPr>
          <a:xfrm>
            <a:off x="-5938" y="1340768"/>
            <a:ext cx="9143999" cy="49233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265938"/>
              </a:solidFill>
            </a:endParaRPr>
          </a:p>
        </p:txBody>
      </p:sp>
      <p:pic>
        <p:nvPicPr>
          <p:cNvPr id="30" name="Picture 3" descr="C:\Users\carolina.schaffer.SEC\Desktop\Compromissos e Resultados - SEMA 2015\Fotos\IMG_44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t="86882" r="33643" b="1826"/>
          <a:stretch/>
        </p:blipFill>
        <p:spPr bwMode="auto">
          <a:xfrm>
            <a:off x="3377381" y="6328370"/>
            <a:ext cx="237736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ector reto 32"/>
          <p:cNvCxnSpPr/>
          <p:nvPr/>
        </p:nvCxnSpPr>
        <p:spPr>
          <a:xfrm flipH="1">
            <a:off x="-5939" y="6264135"/>
            <a:ext cx="9144000" cy="0"/>
          </a:xfrm>
          <a:prstGeom prst="line">
            <a:avLst/>
          </a:prstGeom>
          <a:ln w="63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 flipH="1">
            <a:off x="551615" y="6309320"/>
            <a:ext cx="8280000" cy="0"/>
          </a:xfrm>
          <a:prstGeom prst="line">
            <a:avLst/>
          </a:prstGeom>
          <a:ln w="190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9" name="Grupo 2048"/>
          <p:cNvGrpSpPr/>
          <p:nvPr/>
        </p:nvGrpSpPr>
        <p:grpSpPr>
          <a:xfrm>
            <a:off x="1" y="-1"/>
            <a:ext cx="3515569" cy="1298583"/>
            <a:chOff x="1" y="-1"/>
            <a:chExt cx="3515569" cy="1298583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654"/>
            <a:stretch/>
          </p:blipFill>
          <p:spPr bwMode="auto">
            <a:xfrm>
              <a:off x="1" y="0"/>
              <a:ext cx="1907703" cy="129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" name="Triângulo retângulo 2047"/>
            <p:cNvSpPr/>
            <p:nvPr/>
          </p:nvSpPr>
          <p:spPr>
            <a:xfrm rot="10800000" flipH="1">
              <a:off x="1825626" y="-1"/>
              <a:ext cx="1689944" cy="285750"/>
            </a:xfrm>
            <a:prstGeom prst="rtTriangle">
              <a:avLst/>
            </a:prstGeom>
            <a:solidFill>
              <a:srgbClr val="265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03648" y="620688"/>
            <a:ext cx="5976664" cy="720079"/>
          </a:xfrm>
        </p:spPr>
        <p:txBody>
          <a:bodyPr>
            <a:normAutofit/>
          </a:bodyPr>
          <a:lstStyle/>
          <a:p>
            <a:pPr algn="l"/>
            <a:r>
              <a:rPr lang="pt-BR" sz="3600" b="1" dirty="0" smtClean="0">
                <a:solidFill>
                  <a:srgbClr val="265938"/>
                </a:solidFill>
              </a:rPr>
              <a:t>Áreas Protegidas e Cerrado </a:t>
            </a:r>
            <a:endParaRPr lang="pt-BR" sz="3600" dirty="0">
              <a:solidFill>
                <a:srgbClr val="265938"/>
              </a:solidFill>
            </a:endParaRPr>
          </a:p>
        </p:txBody>
      </p:sp>
      <p:pic>
        <p:nvPicPr>
          <p:cNvPr id="15362" name="Picture 2" descr="C:\Users\carolina.schaffer.SEC\Documents\Fotos\Agrofloresta Juan\IMG_137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" y="2378050"/>
            <a:ext cx="4569619" cy="342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ítulo 3"/>
          <p:cNvSpPr>
            <a:spLocks noGrp="1"/>
          </p:cNvSpPr>
          <p:nvPr>
            <p:ph type="subTitle" idx="1"/>
          </p:nvPr>
        </p:nvSpPr>
        <p:spPr>
          <a:xfrm>
            <a:off x="35496" y="1700808"/>
            <a:ext cx="3755963" cy="504056"/>
          </a:xfrm>
        </p:spPr>
        <p:txBody>
          <a:bodyPr>
            <a:normAutofit/>
          </a:bodyPr>
          <a:lstStyle/>
          <a:p>
            <a:pPr algn="l"/>
            <a:r>
              <a:rPr lang="pt-BR" sz="2000" i="1" dirty="0" smtClean="0">
                <a:solidFill>
                  <a:srgbClr val="265938"/>
                </a:solidFill>
              </a:rPr>
              <a:t>Visita a </a:t>
            </a:r>
            <a:r>
              <a:rPr lang="pt-BR" sz="2000" i="1" dirty="0" err="1" smtClean="0">
                <a:solidFill>
                  <a:srgbClr val="265938"/>
                </a:solidFill>
              </a:rPr>
              <a:t>Agrofloresta</a:t>
            </a:r>
            <a:r>
              <a:rPr lang="pt-BR" sz="2000" i="1" dirty="0" smtClean="0">
                <a:solidFill>
                  <a:srgbClr val="265938"/>
                </a:solidFill>
              </a:rPr>
              <a:t> do Juan</a:t>
            </a:r>
            <a:endParaRPr lang="pt-BR" sz="2000" i="1" dirty="0">
              <a:solidFill>
                <a:srgbClr val="265938"/>
              </a:solidFill>
            </a:endParaRPr>
          </a:p>
        </p:txBody>
      </p:sp>
      <p:sp>
        <p:nvSpPr>
          <p:cNvPr id="17" name="Subtítulo 3"/>
          <p:cNvSpPr txBox="1">
            <a:spLocks/>
          </p:cNvSpPr>
          <p:nvPr/>
        </p:nvSpPr>
        <p:spPr>
          <a:xfrm>
            <a:off x="4572000" y="1700808"/>
            <a:ext cx="4464496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i="1" dirty="0" smtClean="0">
                <a:solidFill>
                  <a:srgbClr val="265938"/>
                </a:solidFill>
              </a:rPr>
              <a:t>Curso de CAR no IFB ministrado pelo IBRAM</a:t>
            </a:r>
            <a:endParaRPr lang="pt-BR" sz="2000" i="1" dirty="0">
              <a:solidFill>
                <a:srgbClr val="265938"/>
              </a:solidFill>
            </a:endParaRPr>
          </a:p>
        </p:txBody>
      </p:sp>
      <p:pic>
        <p:nvPicPr>
          <p:cNvPr id="3" name="Picture 2" descr="IMG_458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78050"/>
            <a:ext cx="4607998" cy="3455998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14" b="3916"/>
          <a:stretch/>
        </p:blipFill>
        <p:spPr bwMode="auto">
          <a:xfrm>
            <a:off x="7380041" y="116632"/>
            <a:ext cx="1656455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735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tângulo 2056"/>
          <p:cNvSpPr/>
          <p:nvPr/>
        </p:nvSpPr>
        <p:spPr>
          <a:xfrm>
            <a:off x="-5938" y="1340768"/>
            <a:ext cx="9143999" cy="49233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265938"/>
              </a:solidFill>
            </a:endParaRPr>
          </a:p>
        </p:txBody>
      </p:sp>
      <p:pic>
        <p:nvPicPr>
          <p:cNvPr id="30" name="Picture 3" descr="C:\Users\carolina.schaffer.SEC\Desktop\Compromissos e Resultados - SEMA 2015\Fotos\IMG_44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t="86882" r="33643" b="1826"/>
          <a:stretch/>
        </p:blipFill>
        <p:spPr bwMode="auto">
          <a:xfrm>
            <a:off x="3377381" y="6328370"/>
            <a:ext cx="237736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ector reto 32"/>
          <p:cNvCxnSpPr/>
          <p:nvPr/>
        </p:nvCxnSpPr>
        <p:spPr>
          <a:xfrm flipH="1">
            <a:off x="-5939" y="6264135"/>
            <a:ext cx="9144000" cy="0"/>
          </a:xfrm>
          <a:prstGeom prst="line">
            <a:avLst/>
          </a:prstGeom>
          <a:ln w="63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 flipH="1">
            <a:off x="551615" y="6309320"/>
            <a:ext cx="8280000" cy="0"/>
          </a:xfrm>
          <a:prstGeom prst="line">
            <a:avLst/>
          </a:prstGeom>
          <a:ln w="190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9" name="Grupo 2048"/>
          <p:cNvGrpSpPr/>
          <p:nvPr/>
        </p:nvGrpSpPr>
        <p:grpSpPr>
          <a:xfrm>
            <a:off x="1" y="-1"/>
            <a:ext cx="3515569" cy="1298583"/>
            <a:chOff x="1" y="-1"/>
            <a:chExt cx="3515569" cy="1298583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654"/>
            <a:stretch/>
          </p:blipFill>
          <p:spPr bwMode="auto">
            <a:xfrm>
              <a:off x="1" y="0"/>
              <a:ext cx="1907703" cy="129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" name="Triângulo retângulo 2047"/>
            <p:cNvSpPr/>
            <p:nvPr/>
          </p:nvSpPr>
          <p:spPr>
            <a:xfrm rot="10800000" flipH="1">
              <a:off x="1825626" y="-1"/>
              <a:ext cx="1689944" cy="285750"/>
            </a:xfrm>
            <a:prstGeom prst="rtTriangle">
              <a:avLst/>
            </a:prstGeom>
            <a:solidFill>
              <a:srgbClr val="265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03648" y="620688"/>
            <a:ext cx="5976664" cy="720079"/>
          </a:xfrm>
        </p:spPr>
        <p:txBody>
          <a:bodyPr>
            <a:normAutofit/>
          </a:bodyPr>
          <a:lstStyle/>
          <a:p>
            <a:pPr algn="l"/>
            <a:r>
              <a:rPr lang="pt-BR" sz="3600" b="1" dirty="0" smtClean="0">
                <a:solidFill>
                  <a:srgbClr val="265938"/>
                </a:solidFill>
              </a:rPr>
              <a:t>Áreas Protegidas e Cerrado </a:t>
            </a:r>
            <a:endParaRPr lang="pt-BR" sz="3600" dirty="0">
              <a:solidFill>
                <a:srgbClr val="265938"/>
              </a:solidFill>
            </a:endParaRPr>
          </a:p>
        </p:txBody>
      </p:sp>
      <p:pic>
        <p:nvPicPr>
          <p:cNvPr id="15364" name="Picture 4" descr="C:\Users\carolina.schaffer.SEC\Documents\Fotos\Cerratenses\DSC_88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" y="2492897"/>
            <a:ext cx="5130808" cy="342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carolina.schaffer.SEC\Desktop\Compromissos e Resultados - SEMA 2015\Fotos\SACEDAN\Fórum_Aliança_Cerrad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515" y="2492897"/>
            <a:ext cx="4559997" cy="3419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ítulo 3"/>
          <p:cNvSpPr>
            <a:spLocks noGrp="1"/>
          </p:cNvSpPr>
          <p:nvPr>
            <p:ph type="subTitle" idx="1"/>
          </p:nvPr>
        </p:nvSpPr>
        <p:spPr>
          <a:xfrm>
            <a:off x="107504" y="1700808"/>
            <a:ext cx="3755963" cy="504056"/>
          </a:xfrm>
        </p:spPr>
        <p:txBody>
          <a:bodyPr>
            <a:normAutofit/>
          </a:bodyPr>
          <a:lstStyle/>
          <a:p>
            <a:pPr algn="l"/>
            <a:r>
              <a:rPr lang="pt-BR" sz="2000" i="1" dirty="0" smtClean="0">
                <a:solidFill>
                  <a:srgbClr val="265938"/>
                </a:solidFill>
              </a:rPr>
              <a:t>Inauguração do </a:t>
            </a:r>
            <a:r>
              <a:rPr lang="pt-BR" sz="2000" i="1" dirty="0" err="1" smtClean="0">
                <a:solidFill>
                  <a:srgbClr val="265938"/>
                </a:solidFill>
              </a:rPr>
              <a:t>Cerratenses</a:t>
            </a:r>
            <a:endParaRPr lang="pt-BR" sz="2000" i="1" dirty="0">
              <a:solidFill>
                <a:srgbClr val="265938"/>
              </a:solidFill>
            </a:endParaRPr>
          </a:p>
        </p:txBody>
      </p:sp>
      <p:pic>
        <p:nvPicPr>
          <p:cNvPr id="15363" name="Picture 3" descr="C:\Users\carolina.schaffer.SEC\Documents\Fotos\Cerratenses\Cerratenses-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204864"/>
            <a:ext cx="1196294" cy="118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ubtítulo 3"/>
          <p:cNvSpPr txBox="1">
            <a:spLocks/>
          </p:cNvSpPr>
          <p:nvPr/>
        </p:nvSpPr>
        <p:spPr>
          <a:xfrm>
            <a:off x="4608512" y="1700808"/>
            <a:ext cx="4572000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i="1" dirty="0" smtClean="0">
                <a:solidFill>
                  <a:srgbClr val="265938"/>
                </a:solidFill>
              </a:rPr>
              <a:t>Lançamento do Fórum Aliança Cerrado</a:t>
            </a:r>
            <a:endParaRPr lang="pt-BR" sz="2000" i="1" dirty="0">
              <a:solidFill>
                <a:srgbClr val="265938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14" b="3916"/>
          <a:stretch/>
        </p:blipFill>
        <p:spPr bwMode="auto">
          <a:xfrm>
            <a:off x="7380041" y="116632"/>
            <a:ext cx="1656455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563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tângulo 2056"/>
          <p:cNvSpPr/>
          <p:nvPr/>
        </p:nvSpPr>
        <p:spPr>
          <a:xfrm>
            <a:off x="-5938" y="1340768"/>
            <a:ext cx="9143999" cy="49233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265938"/>
              </a:solidFill>
            </a:endParaRPr>
          </a:p>
        </p:txBody>
      </p:sp>
      <p:pic>
        <p:nvPicPr>
          <p:cNvPr id="30" name="Picture 3" descr="C:\Users\carolina.schaffer.SEC\Desktop\Compromissos e Resultados - SEMA 2015\Fotos\IMG_44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t="86882" r="33643" b="1826"/>
          <a:stretch/>
        </p:blipFill>
        <p:spPr bwMode="auto">
          <a:xfrm>
            <a:off x="3377381" y="6328370"/>
            <a:ext cx="237736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ector reto 32"/>
          <p:cNvCxnSpPr/>
          <p:nvPr/>
        </p:nvCxnSpPr>
        <p:spPr>
          <a:xfrm flipH="1">
            <a:off x="-5939" y="6264135"/>
            <a:ext cx="9144000" cy="0"/>
          </a:xfrm>
          <a:prstGeom prst="line">
            <a:avLst/>
          </a:prstGeom>
          <a:ln w="63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 flipH="1">
            <a:off x="551615" y="6309320"/>
            <a:ext cx="8280000" cy="0"/>
          </a:xfrm>
          <a:prstGeom prst="line">
            <a:avLst/>
          </a:prstGeom>
          <a:ln w="190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9" name="Grupo 2048"/>
          <p:cNvGrpSpPr/>
          <p:nvPr/>
        </p:nvGrpSpPr>
        <p:grpSpPr>
          <a:xfrm>
            <a:off x="1" y="-1"/>
            <a:ext cx="3515569" cy="1298583"/>
            <a:chOff x="1" y="-1"/>
            <a:chExt cx="3515569" cy="1298583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654"/>
            <a:stretch/>
          </p:blipFill>
          <p:spPr bwMode="auto">
            <a:xfrm>
              <a:off x="1" y="0"/>
              <a:ext cx="1907703" cy="129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" name="Triângulo retângulo 2047"/>
            <p:cNvSpPr/>
            <p:nvPr/>
          </p:nvSpPr>
          <p:spPr>
            <a:xfrm rot="10800000" flipH="1">
              <a:off x="1825626" y="-1"/>
              <a:ext cx="1689944" cy="285750"/>
            </a:xfrm>
            <a:prstGeom prst="rtTriangle">
              <a:avLst/>
            </a:prstGeom>
            <a:solidFill>
              <a:srgbClr val="265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03648" y="620688"/>
            <a:ext cx="5976664" cy="720079"/>
          </a:xfrm>
        </p:spPr>
        <p:txBody>
          <a:bodyPr>
            <a:normAutofit/>
          </a:bodyPr>
          <a:lstStyle/>
          <a:p>
            <a:pPr algn="l"/>
            <a:r>
              <a:rPr lang="pt-BR" sz="3600" b="1" dirty="0" smtClean="0">
                <a:solidFill>
                  <a:srgbClr val="265938"/>
                </a:solidFill>
              </a:rPr>
              <a:t>Áreas Protegidas e Cerrado </a:t>
            </a:r>
            <a:endParaRPr lang="pt-BR" sz="3600" dirty="0">
              <a:solidFill>
                <a:srgbClr val="265938"/>
              </a:solidFill>
            </a:endParaRPr>
          </a:p>
        </p:txBody>
      </p:sp>
      <p:sp>
        <p:nvSpPr>
          <p:cNvPr id="15" name="Subtítulo 3"/>
          <p:cNvSpPr>
            <a:spLocks noGrp="1"/>
          </p:cNvSpPr>
          <p:nvPr>
            <p:ph type="subTitle" idx="1"/>
          </p:nvPr>
        </p:nvSpPr>
        <p:spPr>
          <a:xfrm>
            <a:off x="528005" y="1556792"/>
            <a:ext cx="3755963" cy="504056"/>
          </a:xfrm>
        </p:spPr>
        <p:txBody>
          <a:bodyPr>
            <a:normAutofit/>
          </a:bodyPr>
          <a:lstStyle/>
          <a:p>
            <a:pPr algn="l"/>
            <a:r>
              <a:rPr lang="pt-BR" sz="2000" i="1" dirty="0" smtClean="0">
                <a:solidFill>
                  <a:srgbClr val="265938"/>
                </a:solidFill>
              </a:rPr>
              <a:t>Projeto Orla Livre</a:t>
            </a:r>
            <a:endParaRPr lang="pt-BR" sz="2000" i="1" dirty="0">
              <a:solidFill>
                <a:srgbClr val="265938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3" t="28498" r="20995" b="23272"/>
          <a:stretch/>
        </p:blipFill>
        <p:spPr bwMode="auto">
          <a:xfrm>
            <a:off x="1403648" y="2030728"/>
            <a:ext cx="5418161" cy="413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14" b="3916"/>
          <a:stretch/>
        </p:blipFill>
        <p:spPr bwMode="auto">
          <a:xfrm>
            <a:off x="7380041" y="116632"/>
            <a:ext cx="1656455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260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tângulo 2056"/>
          <p:cNvSpPr/>
          <p:nvPr/>
        </p:nvSpPr>
        <p:spPr>
          <a:xfrm>
            <a:off x="-5938" y="1340768"/>
            <a:ext cx="9143999" cy="49233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Picture 3" descr="C:\Users\carolina.schaffer.SEC\Desktop\Compromissos e Resultados - SEMA 2015\Fotos\IMG_44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t="86882" r="33643" b="1826"/>
          <a:stretch/>
        </p:blipFill>
        <p:spPr bwMode="auto">
          <a:xfrm>
            <a:off x="3377381" y="6328370"/>
            <a:ext cx="237736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520" y="1484784"/>
            <a:ext cx="8760575" cy="4824536"/>
          </a:xfrm>
        </p:spPr>
        <p:txBody>
          <a:bodyPr vert="horz" lIns="91440" tIns="45720" rIns="91440" bIns="45720" rtlCol="0">
            <a:noAutofit/>
          </a:bodyPr>
          <a:lstStyle/>
          <a:p>
            <a:endParaRPr lang="pt-BR" sz="2000" dirty="0" smtClean="0">
              <a:solidFill>
                <a:srgbClr val="265938"/>
              </a:solidFill>
            </a:endParaRPr>
          </a:p>
          <a:p>
            <a:r>
              <a:rPr lang="pt-BR" sz="2000" dirty="0" smtClean="0">
                <a:solidFill>
                  <a:srgbClr val="265938"/>
                </a:solidFill>
              </a:rPr>
              <a:t>1. </a:t>
            </a:r>
            <a:r>
              <a:rPr lang="pt-BR" sz="2000" b="1" dirty="0" smtClean="0">
                <a:solidFill>
                  <a:srgbClr val="265938"/>
                </a:solidFill>
              </a:rPr>
              <a:t>Comitê </a:t>
            </a:r>
            <a:r>
              <a:rPr lang="pt-BR" sz="2000" b="1" dirty="0">
                <a:solidFill>
                  <a:srgbClr val="265938"/>
                </a:solidFill>
              </a:rPr>
              <a:t>Interinstitucional da Política Distrital para os Anima</a:t>
            </a:r>
            <a:r>
              <a:rPr lang="pt-BR" sz="2000" dirty="0">
                <a:solidFill>
                  <a:srgbClr val="265938"/>
                </a:solidFill>
              </a:rPr>
              <a:t>is – CIPDA: </a:t>
            </a:r>
            <a:endParaRPr lang="pt-BR" sz="2000" dirty="0" smtClean="0">
              <a:solidFill>
                <a:srgbClr val="265938"/>
              </a:solidFill>
            </a:endParaRPr>
          </a:p>
          <a:p>
            <a:r>
              <a:rPr lang="pt-BR" sz="1900" dirty="0" err="1" smtClean="0">
                <a:solidFill>
                  <a:srgbClr val="265938"/>
                </a:solidFill>
              </a:rPr>
              <a:t>I</a:t>
            </a:r>
            <a:r>
              <a:rPr lang="pt-BR" sz="1900" dirty="0" smtClean="0">
                <a:solidFill>
                  <a:srgbClr val="265938"/>
                </a:solidFill>
              </a:rPr>
              <a:t> </a:t>
            </a:r>
            <a:r>
              <a:rPr lang="pt-BR" sz="1900" dirty="0">
                <a:solidFill>
                  <a:srgbClr val="265938"/>
                </a:solidFill>
              </a:rPr>
              <a:t>- propor ações integradas </a:t>
            </a:r>
            <a:r>
              <a:rPr lang="pt-BR" sz="1900" dirty="0" smtClean="0">
                <a:solidFill>
                  <a:srgbClr val="265938"/>
                </a:solidFill>
              </a:rPr>
              <a:t>para </a:t>
            </a:r>
            <a:r>
              <a:rPr lang="pt-BR" sz="1900" dirty="0">
                <a:solidFill>
                  <a:srgbClr val="265938"/>
                </a:solidFill>
              </a:rPr>
              <a:t>a defesa e proteção dos animais; </a:t>
            </a:r>
            <a:endParaRPr lang="pt-BR" sz="1900" dirty="0" smtClean="0">
              <a:solidFill>
                <a:srgbClr val="265938"/>
              </a:solidFill>
            </a:endParaRPr>
          </a:p>
          <a:p>
            <a:r>
              <a:rPr lang="pt-BR" sz="1900" dirty="0" smtClean="0">
                <a:solidFill>
                  <a:srgbClr val="265938"/>
                </a:solidFill>
              </a:rPr>
              <a:t>II </a:t>
            </a:r>
            <a:r>
              <a:rPr lang="pt-BR" sz="1900" dirty="0">
                <a:solidFill>
                  <a:srgbClr val="265938"/>
                </a:solidFill>
              </a:rPr>
              <a:t>– </a:t>
            </a:r>
            <a:r>
              <a:rPr lang="pt-BR" sz="1900" dirty="0" smtClean="0">
                <a:solidFill>
                  <a:srgbClr val="265938"/>
                </a:solidFill>
              </a:rPr>
              <a:t>propor </a:t>
            </a:r>
            <a:r>
              <a:rPr lang="pt-BR" sz="1900" dirty="0">
                <a:solidFill>
                  <a:srgbClr val="265938"/>
                </a:solidFill>
              </a:rPr>
              <a:t>e acompanhar políticas públicas de defesa e proteção dos animais; </a:t>
            </a:r>
            <a:endParaRPr lang="pt-BR" sz="1900" dirty="0" smtClean="0">
              <a:solidFill>
                <a:srgbClr val="265938"/>
              </a:solidFill>
            </a:endParaRPr>
          </a:p>
          <a:p>
            <a:r>
              <a:rPr lang="pt-BR" sz="1900" dirty="0" smtClean="0">
                <a:solidFill>
                  <a:srgbClr val="265938"/>
                </a:solidFill>
              </a:rPr>
              <a:t>III </a:t>
            </a:r>
            <a:r>
              <a:rPr lang="pt-BR" sz="1900" dirty="0">
                <a:solidFill>
                  <a:srgbClr val="265938"/>
                </a:solidFill>
              </a:rPr>
              <a:t>– </a:t>
            </a:r>
            <a:r>
              <a:rPr lang="pt-BR" sz="1900" dirty="0" smtClean="0">
                <a:solidFill>
                  <a:srgbClr val="265938"/>
                </a:solidFill>
              </a:rPr>
              <a:t>avaliar </a:t>
            </a:r>
            <a:r>
              <a:rPr lang="pt-BR" sz="1900" dirty="0">
                <a:solidFill>
                  <a:srgbClr val="265938"/>
                </a:solidFill>
              </a:rPr>
              <a:t>e emitir parecer referente às questões de defesa e proteção dos animais. </a:t>
            </a:r>
            <a:endParaRPr lang="pt-BR" sz="1900" dirty="0" smtClean="0">
              <a:solidFill>
                <a:srgbClr val="265938"/>
              </a:solidFill>
            </a:endParaRPr>
          </a:p>
          <a:p>
            <a:pPr>
              <a:lnSpc>
                <a:spcPct val="50000"/>
              </a:lnSpc>
            </a:pPr>
            <a:endParaRPr lang="pt-BR" sz="2800" dirty="0" smtClean="0">
              <a:solidFill>
                <a:srgbClr val="265938"/>
              </a:solidFill>
            </a:endParaRPr>
          </a:p>
          <a:p>
            <a:pPr>
              <a:lnSpc>
                <a:spcPct val="50000"/>
              </a:lnSpc>
            </a:pPr>
            <a:endParaRPr lang="pt-BR" sz="2800" dirty="0">
              <a:solidFill>
                <a:srgbClr val="265938"/>
              </a:solidFill>
            </a:endParaRPr>
          </a:p>
          <a:p>
            <a:r>
              <a:rPr lang="pt-BR" sz="2000" dirty="0" smtClean="0">
                <a:solidFill>
                  <a:srgbClr val="265938"/>
                </a:solidFill>
              </a:rPr>
              <a:t>2. Auxílio ao IBRAM na reativação </a:t>
            </a:r>
            <a:r>
              <a:rPr lang="pt-BR" sz="2000" dirty="0">
                <a:solidFill>
                  <a:srgbClr val="265938"/>
                </a:solidFill>
              </a:rPr>
              <a:t>do </a:t>
            </a:r>
            <a:r>
              <a:rPr lang="pt-BR" sz="2000" b="1" dirty="0" smtClean="0">
                <a:solidFill>
                  <a:srgbClr val="265938"/>
                </a:solidFill>
              </a:rPr>
              <a:t>Castra Móvel</a:t>
            </a:r>
            <a:r>
              <a:rPr lang="pt-BR" sz="2000" dirty="0">
                <a:solidFill>
                  <a:srgbClr val="265938"/>
                </a:solidFill>
              </a:rPr>
              <a:t>: </a:t>
            </a:r>
            <a:r>
              <a:rPr lang="pt-BR" sz="2000" dirty="0" smtClean="0">
                <a:solidFill>
                  <a:srgbClr val="265938"/>
                </a:solidFill>
              </a:rPr>
              <a:t>02 </a:t>
            </a:r>
            <a:r>
              <a:rPr lang="pt-BR" sz="2000" dirty="0">
                <a:solidFill>
                  <a:srgbClr val="265938"/>
                </a:solidFill>
              </a:rPr>
              <a:t>de dezembro de 2015, </a:t>
            </a:r>
            <a:endParaRPr lang="pt-BR" sz="2000" dirty="0" smtClean="0">
              <a:solidFill>
                <a:srgbClr val="265938"/>
              </a:solidFill>
            </a:endParaRPr>
          </a:p>
          <a:p>
            <a:r>
              <a:rPr lang="pt-BR" sz="2000" dirty="0" smtClean="0">
                <a:solidFill>
                  <a:srgbClr val="265938"/>
                </a:solidFill>
              </a:rPr>
              <a:t>com </a:t>
            </a:r>
            <a:r>
              <a:rPr lang="pt-BR" sz="2000" dirty="0">
                <a:solidFill>
                  <a:srgbClr val="265938"/>
                </a:solidFill>
              </a:rPr>
              <a:t>recursos da compensação </a:t>
            </a:r>
            <a:r>
              <a:rPr lang="pt-BR" sz="2000" dirty="0" smtClean="0">
                <a:solidFill>
                  <a:srgbClr val="265938"/>
                </a:solidFill>
              </a:rPr>
              <a:t>ambiental.</a:t>
            </a:r>
          </a:p>
          <a:p>
            <a:pPr>
              <a:lnSpc>
                <a:spcPct val="50000"/>
              </a:lnSpc>
            </a:pPr>
            <a:endParaRPr lang="pt-BR" sz="2800" dirty="0" smtClean="0">
              <a:solidFill>
                <a:srgbClr val="265938"/>
              </a:solidFill>
            </a:endParaRPr>
          </a:p>
          <a:p>
            <a:pPr>
              <a:lnSpc>
                <a:spcPct val="50000"/>
              </a:lnSpc>
            </a:pPr>
            <a:endParaRPr lang="pt-BR" sz="2800" dirty="0">
              <a:solidFill>
                <a:srgbClr val="265938"/>
              </a:solidFill>
            </a:endParaRPr>
          </a:p>
          <a:p>
            <a:r>
              <a:rPr lang="pt-BR" sz="2000" dirty="0" smtClean="0">
                <a:solidFill>
                  <a:srgbClr val="265938"/>
                </a:solidFill>
              </a:rPr>
              <a:t>3. Criação do </a:t>
            </a:r>
            <a:r>
              <a:rPr lang="pt-BR" sz="2000" b="1" dirty="0" smtClean="0">
                <a:solidFill>
                  <a:srgbClr val="265938"/>
                </a:solidFill>
              </a:rPr>
              <a:t>GT Novo Zoológico.</a:t>
            </a:r>
            <a:endParaRPr lang="pt-BR" sz="2000" b="1" dirty="0">
              <a:solidFill>
                <a:srgbClr val="265938"/>
              </a:solidFill>
            </a:endParaRPr>
          </a:p>
        </p:txBody>
      </p:sp>
      <p:cxnSp>
        <p:nvCxnSpPr>
          <p:cNvPr id="33" name="Conector reto 32"/>
          <p:cNvCxnSpPr/>
          <p:nvPr/>
        </p:nvCxnSpPr>
        <p:spPr>
          <a:xfrm flipH="1">
            <a:off x="-5939" y="6264135"/>
            <a:ext cx="9144000" cy="0"/>
          </a:xfrm>
          <a:prstGeom prst="line">
            <a:avLst/>
          </a:prstGeom>
          <a:ln w="63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 flipH="1">
            <a:off x="551615" y="6309320"/>
            <a:ext cx="8280000" cy="0"/>
          </a:xfrm>
          <a:prstGeom prst="line">
            <a:avLst/>
          </a:prstGeom>
          <a:ln w="190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9" name="Grupo 2048"/>
          <p:cNvGrpSpPr/>
          <p:nvPr/>
        </p:nvGrpSpPr>
        <p:grpSpPr>
          <a:xfrm>
            <a:off x="1" y="-1"/>
            <a:ext cx="3515569" cy="1298583"/>
            <a:chOff x="1" y="-1"/>
            <a:chExt cx="3515569" cy="1298583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654"/>
            <a:stretch/>
          </p:blipFill>
          <p:spPr bwMode="auto">
            <a:xfrm>
              <a:off x="1" y="0"/>
              <a:ext cx="1907703" cy="129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" name="Triângulo retângulo 2047"/>
            <p:cNvSpPr/>
            <p:nvPr/>
          </p:nvSpPr>
          <p:spPr>
            <a:xfrm rot="10800000" flipH="1">
              <a:off x="1825626" y="-1"/>
              <a:ext cx="1689944" cy="285750"/>
            </a:xfrm>
            <a:prstGeom prst="rtTriangle">
              <a:avLst/>
            </a:prstGeom>
            <a:solidFill>
              <a:srgbClr val="265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03648" y="620688"/>
            <a:ext cx="5976664" cy="720079"/>
          </a:xfrm>
        </p:spPr>
        <p:txBody>
          <a:bodyPr>
            <a:normAutofit/>
          </a:bodyPr>
          <a:lstStyle/>
          <a:p>
            <a:pPr algn="l"/>
            <a:r>
              <a:rPr lang="pt-BR" sz="3600" b="1" dirty="0">
                <a:solidFill>
                  <a:srgbClr val="265938"/>
                </a:solidFill>
              </a:rPr>
              <a:t>Direitos Animais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14" b="3916"/>
          <a:stretch/>
        </p:blipFill>
        <p:spPr bwMode="auto">
          <a:xfrm>
            <a:off x="7380041" y="116632"/>
            <a:ext cx="1656455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339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tângulo 2056"/>
          <p:cNvSpPr/>
          <p:nvPr/>
        </p:nvSpPr>
        <p:spPr>
          <a:xfrm>
            <a:off x="-5938" y="1340768"/>
            <a:ext cx="9143999" cy="49233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Picture 3" descr="C:\Users\carolina.schaffer.SEC\Desktop\Compromissos e Resultados - SEMA 2015\Fotos\IMG_44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t="86882" r="33643" b="1826"/>
          <a:stretch/>
        </p:blipFill>
        <p:spPr bwMode="auto">
          <a:xfrm>
            <a:off x="3377381" y="6328370"/>
            <a:ext cx="237736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ector reto 32"/>
          <p:cNvCxnSpPr/>
          <p:nvPr/>
        </p:nvCxnSpPr>
        <p:spPr>
          <a:xfrm flipH="1">
            <a:off x="-5939" y="6264135"/>
            <a:ext cx="9144000" cy="0"/>
          </a:xfrm>
          <a:prstGeom prst="line">
            <a:avLst/>
          </a:prstGeom>
          <a:ln w="63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 flipH="1">
            <a:off x="551615" y="6309320"/>
            <a:ext cx="8280000" cy="0"/>
          </a:xfrm>
          <a:prstGeom prst="line">
            <a:avLst/>
          </a:prstGeom>
          <a:ln w="190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9" name="Grupo 2048"/>
          <p:cNvGrpSpPr/>
          <p:nvPr/>
        </p:nvGrpSpPr>
        <p:grpSpPr>
          <a:xfrm>
            <a:off x="1" y="-1"/>
            <a:ext cx="3515569" cy="1298583"/>
            <a:chOff x="1" y="-1"/>
            <a:chExt cx="3515569" cy="1298583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654"/>
            <a:stretch/>
          </p:blipFill>
          <p:spPr bwMode="auto">
            <a:xfrm>
              <a:off x="1" y="0"/>
              <a:ext cx="1907703" cy="129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" name="Triângulo retângulo 2047"/>
            <p:cNvSpPr/>
            <p:nvPr/>
          </p:nvSpPr>
          <p:spPr>
            <a:xfrm rot="10800000" flipH="1">
              <a:off x="1825626" y="-1"/>
              <a:ext cx="1689944" cy="285750"/>
            </a:xfrm>
            <a:prstGeom prst="rtTriangle">
              <a:avLst/>
            </a:prstGeom>
            <a:solidFill>
              <a:srgbClr val="265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03648" y="620688"/>
            <a:ext cx="5976664" cy="720079"/>
          </a:xfrm>
        </p:spPr>
        <p:txBody>
          <a:bodyPr>
            <a:normAutofit/>
          </a:bodyPr>
          <a:lstStyle/>
          <a:p>
            <a:pPr algn="l"/>
            <a:r>
              <a:rPr lang="pt-BR" sz="3600" b="1" dirty="0">
                <a:solidFill>
                  <a:srgbClr val="265938"/>
                </a:solidFill>
              </a:rPr>
              <a:t>Direitos Animais</a:t>
            </a:r>
          </a:p>
        </p:txBody>
      </p:sp>
      <p:pic>
        <p:nvPicPr>
          <p:cNvPr id="16386" name="Picture 2" descr="C:\Users\carolina.schaffer.SEC\Desktop\Compromissos e Resultados - SEMA 2015\Fotos\SACEDAN\Castramóvel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673461"/>
            <a:ext cx="2133000" cy="28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carolina.schaffer.SEC\Desktop\Compromissos e Resultados - SEMA 2015\Fotos\SACEDAN\Castramóvel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73461"/>
            <a:ext cx="5056000" cy="28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C:\Users\carolina.schaffer.SEC\Desktop\Compromissos e Resultados - SEMA 2015\Fotos\SACEDAN\Castramóvel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73460"/>
            <a:ext cx="2133000" cy="28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ítulo 3"/>
          <p:cNvSpPr>
            <a:spLocks noGrp="1"/>
          </p:cNvSpPr>
          <p:nvPr>
            <p:ph type="subTitle" idx="1"/>
          </p:nvPr>
        </p:nvSpPr>
        <p:spPr>
          <a:xfrm>
            <a:off x="167965" y="1916832"/>
            <a:ext cx="4764075" cy="504056"/>
          </a:xfrm>
        </p:spPr>
        <p:txBody>
          <a:bodyPr>
            <a:normAutofit/>
          </a:bodyPr>
          <a:lstStyle/>
          <a:p>
            <a:pPr algn="l"/>
            <a:r>
              <a:rPr lang="pt-BR" sz="2000" i="1" dirty="0" smtClean="0">
                <a:solidFill>
                  <a:srgbClr val="265938"/>
                </a:solidFill>
              </a:rPr>
              <a:t>Atividades no Castra Móvel com IBRAM</a:t>
            </a:r>
            <a:endParaRPr lang="pt-BR" sz="2000" i="1" dirty="0">
              <a:solidFill>
                <a:srgbClr val="265938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14" b="3916"/>
          <a:stretch/>
        </p:blipFill>
        <p:spPr bwMode="auto">
          <a:xfrm>
            <a:off x="7380041" y="116632"/>
            <a:ext cx="1656455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9577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/>
          <p:nvPr/>
        </p:nvGrpSpPr>
        <p:grpSpPr>
          <a:xfrm>
            <a:off x="0" y="-40624"/>
            <a:ext cx="9144000" cy="6898624"/>
            <a:chOff x="0" y="-40624"/>
            <a:chExt cx="9144000" cy="6898624"/>
          </a:xfrm>
        </p:grpSpPr>
        <p:pic>
          <p:nvPicPr>
            <p:cNvPr id="1028" name="Picture 4" descr="C:\Users\carolina.schaffer.SEC\Desktop\Compromissos e Resultados - SEMA 2015\capa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tângulo 3"/>
            <p:cNvSpPr/>
            <p:nvPr/>
          </p:nvSpPr>
          <p:spPr>
            <a:xfrm>
              <a:off x="395536" y="4293096"/>
              <a:ext cx="6552728" cy="14401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6660232" y="3091670"/>
              <a:ext cx="1368152" cy="4813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" name="Retângulo 1"/>
            <p:cNvSpPr/>
            <p:nvPr/>
          </p:nvSpPr>
          <p:spPr>
            <a:xfrm>
              <a:off x="4283968" y="1412776"/>
              <a:ext cx="3600400" cy="21602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3775491" y="2924944"/>
              <a:ext cx="1156549" cy="10081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/>
            <p:cNvSpPr/>
            <p:nvPr/>
          </p:nvSpPr>
          <p:spPr>
            <a:xfrm>
              <a:off x="0" y="0"/>
              <a:ext cx="6948264" cy="42210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 rot="20096186">
              <a:off x="6708421" y="-40624"/>
              <a:ext cx="504056" cy="10194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3" name="CaixaDeTexto 12"/>
          <p:cNvSpPr txBox="1"/>
          <p:nvPr/>
        </p:nvSpPr>
        <p:spPr>
          <a:xfrm>
            <a:off x="611560" y="4005064"/>
            <a:ext cx="60757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8000" b="1" dirty="0">
                <a:solidFill>
                  <a:srgbClr val="2659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ENTREGAS </a:t>
            </a:r>
            <a:r>
              <a:rPr lang="pt-BR" sz="8000" b="1" dirty="0" smtClean="0">
                <a:solidFill>
                  <a:srgbClr val="2659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14" b="3916"/>
          <a:stretch/>
        </p:blipFill>
        <p:spPr bwMode="auto">
          <a:xfrm>
            <a:off x="419053" y="267214"/>
            <a:ext cx="2712785" cy="144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0810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tângulo 2056"/>
          <p:cNvSpPr/>
          <p:nvPr/>
        </p:nvSpPr>
        <p:spPr>
          <a:xfrm>
            <a:off x="-5938" y="1340768"/>
            <a:ext cx="9143999" cy="49233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Picture 3" descr="C:\Users\carolina.schaffer.SEC\Desktop\Compromissos e Resultados - SEMA 2015\Fotos\IMG_44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t="86882" r="33643" b="1826"/>
          <a:stretch/>
        </p:blipFill>
        <p:spPr bwMode="auto">
          <a:xfrm>
            <a:off x="3377381" y="6328370"/>
            <a:ext cx="237736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520" y="1340768"/>
            <a:ext cx="8760575" cy="4536504"/>
          </a:xfrm>
        </p:spPr>
        <p:txBody>
          <a:bodyPr vert="horz" lIns="91440" tIns="45720" rIns="91440" bIns="45720" rtlCol="0">
            <a:noAutofit/>
          </a:bodyPr>
          <a:lstStyle/>
          <a:p>
            <a:pPr marL="342900" indent="-342900"/>
            <a:r>
              <a:rPr lang="pt-BR" sz="2000" dirty="0" smtClean="0">
                <a:solidFill>
                  <a:srgbClr val="265938"/>
                </a:solidFill>
              </a:rPr>
              <a:t>1. Recomposição da Comissão Distrital do ZEE à luz da nova estrutura </a:t>
            </a:r>
          </a:p>
          <a:p>
            <a:pPr marL="342900" indent="-342900"/>
            <a:r>
              <a:rPr lang="pt-BR" sz="2000" dirty="0" smtClean="0">
                <a:solidFill>
                  <a:srgbClr val="265938"/>
                </a:solidFill>
              </a:rPr>
              <a:t>de Governo (23 órgãos).</a:t>
            </a:r>
          </a:p>
          <a:p>
            <a:pPr marL="342900" indent="-342900">
              <a:buAutoNum type="arabicPeriod"/>
            </a:pPr>
            <a:endParaRPr lang="pt-BR" sz="1800" dirty="0" smtClean="0">
              <a:solidFill>
                <a:srgbClr val="265938"/>
              </a:solidFill>
            </a:endParaRPr>
          </a:p>
          <a:p>
            <a:pPr marL="342900" indent="-342900"/>
            <a:r>
              <a:rPr lang="pt-BR" sz="2000" dirty="0" smtClean="0">
                <a:solidFill>
                  <a:srgbClr val="265938"/>
                </a:solidFill>
              </a:rPr>
              <a:t>2. Assinatura pelo Governador do Decreto que cria o </a:t>
            </a:r>
            <a:r>
              <a:rPr lang="pt-BR" sz="2000" b="1" dirty="0" smtClean="0">
                <a:solidFill>
                  <a:srgbClr val="265938"/>
                </a:solidFill>
              </a:rPr>
              <a:t>Comitê Político do ZEE</a:t>
            </a:r>
            <a:r>
              <a:rPr lang="pt-BR" sz="2000" dirty="0" smtClean="0">
                <a:solidFill>
                  <a:srgbClr val="265938"/>
                </a:solidFill>
              </a:rPr>
              <a:t>. </a:t>
            </a:r>
          </a:p>
          <a:p>
            <a:pPr marL="342900" indent="-342900">
              <a:buAutoNum type="arabicPeriod"/>
            </a:pPr>
            <a:endParaRPr lang="pt-BR" sz="1800" dirty="0">
              <a:solidFill>
                <a:srgbClr val="265938"/>
              </a:solidFill>
            </a:endParaRPr>
          </a:p>
          <a:p>
            <a:pPr marL="342900" indent="-342900"/>
            <a:r>
              <a:rPr lang="pt-BR" sz="2000" dirty="0" smtClean="0">
                <a:solidFill>
                  <a:srgbClr val="265938"/>
                </a:solidFill>
              </a:rPr>
              <a:t>3. Finalização dos </a:t>
            </a:r>
            <a:r>
              <a:rPr lang="pt-BR" sz="2000" b="1" dirty="0" smtClean="0">
                <a:solidFill>
                  <a:srgbClr val="265938"/>
                </a:solidFill>
              </a:rPr>
              <a:t>estudos técnicos temáticos do </a:t>
            </a:r>
            <a:r>
              <a:rPr lang="pt-BR" sz="2000" b="1" dirty="0" err="1" smtClean="0">
                <a:solidFill>
                  <a:srgbClr val="265938"/>
                </a:solidFill>
              </a:rPr>
              <a:t>Pré</a:t>
            </a:r>
            <a:r>
              <a:rPr lang="pt-BR" sz="2000" b="1" dirty="0" smtClean="0">
                <a:solidFill>
                  <a:srgbClr val="265938"/>
                </a:solidFill>
              </a:rPr>
              <a:t> Zoneamento</a:t>
            </a:r>
            <a:r>
              <a:rPr lang="pt-BR" sz="2000" dirty="0" smtClean="0">
                <a:solidFill>
                  <a:srgbClr val="265938"/>
                </a:solidFill>
              </a:rPr>
              <a:t>.</a:t>
            </a:r>
          </a:p>
          <a:p>
            <a:pPr marL="342900" indent="-342900"/>
            <a:endParaRPr lang="pt-BR" sz="1800" dirty="0">
              <a:solidFill>
                <a:srgbClr val="265938"/>
              </a:solidFill>
            </a:endParaRPr>
          </a:p>
          <a:p>
            <a:pPr marL="342900" indent="-342900"/>
            <a:r>
              <a:rPr lang="pt-BR" sz="2000" dirty="0">
                <a:solidFill>
                  <a:srgbClr val="265938"/>
                </a:solidFill>
              </a:rPr>
              <a:t>4</a:t>
            </a:r>
            <a:r>
              <a:rPr lang="pt-BR" sz="2000" dirty="0" smtClean="0">
                <a:solidFill>
                  <a:srgbClr val="265938"/>
                </a:solidFill>
              </a:rPr>
              <a:t>. Lançamento </a:t>
            </a:r>
            <a:r>
              <a:rPr lang="pt-BR" sz="2000" dirty="0">
                <a:solidFill>
                  <a:srgbClr val="265938"/>
                </a:solidFill>
              </a:rPr>
              <a:t>do </a:t>
            </a:r>
            <a:r>
              <a:rPr lang="pt-BR" sz="2000" b="1" dirty="0">
                <a:solidFill>
                  <a:srgbClr val="265938"/>
                </a:solidFill>
              </a:rPr>
              <a:t>Portal do </a:t>
            </a:r>
            <a:r>
              <a:rPr lang="pt-BR" sz="2000" b="1" dirty="0" smtClean="0">
                <a:solidFill>
                  <a:srgbClr val="265938"/>
                </a:solidFill>
              </a:rPr>
              <a:t>ZEE</a:t>
            </a:r>
            <a:r>
              <a:rPr lang="pt-BR" sz="2000" dirty="0" smtClean="0">
                <a:solidFill>
                  <a:srgbClr val="265938"/>
                </a:solidFill>
              </a:rPr>
              <a:t>.</a:t>
            </a:r>
          </a:p>
          <a:p>
            <a:pPr marL="342900" indent="-342900"/>
            <a:endParaRPr lang="pt-BR" sz="1800" dirty="0">
              <a:solidFill>
                <a:srgbClr val="265938"/>
              </a:solidFill>
            </a:endParaRPr>
          </a:p>
          <a:p>
            <a:pPr marL="342900" indent="-342900"/>
            <a:r>
              <a:rPr lang="pt-BR" sz="2000" dirty="0" smtClean="0">
                <a:solidFill>
                  <a:srgbClr val="265938"/>
                </a:solidFill>
              </a:rPr>
              <a:t>4. Acordo de Cooperação Técnica com o </a:t>
            </a:r>
            <a:r>
              <a:rPr lang="pt-BR" sz="2000" b="1" dirty="0" smtClean="0">
                <a:solidFill>
                  <a:srgbClr val="265938"/>
                </a:solidFill>
              </a:rPr>
              <a:t>Programa ZEE Brasil </a:t>
            </a:r>
            <a:r>
              <a:rPr lang="pt-BR" sz="2000" dirty="0" smtClean="0">
                <a:solidFill>
                  <a:srgbClr val="265938"/>
                </a:solidFill>
              </a:rPr>
              <a:t>– MMA.</a:t>
            </a:r>
          </a:p>
          <a:p>
            <a:pPr marL="342900" indent="-342900"/>
            <a:endParaRPr lang="pt-BR" sz="1600" dirty="0">
              <a:solidFill>
                <a:srgbClr val="265938"/>
              </a:solidFill>
            </a:endParaRPr>
          </a:p>
          <a:p>
            <a:pPr marL="342900" indent="-342900"/>
            <a:r>
              <a:rPr lang="pt-BR" sz="2000" dirty="0" smtClean="0">
                <a:solidFill>
                  <a:srgbClr val="265938"/>
                </a:solidFill>
              </a:rPr>
              <a:t>5. </a:t>
            </a:r>
            <a:r>
              <a:rPr lang="pt-BR" sz="2000" b="1" dirty="0" smtClean="0">
                <a:solidFill>
                  <a:srgbClr val="265938"/>
                </a:solidFill>
              </a:rPr>
              <a:t>Qualificação da equipe de Licenciamento Ambiental</a:t>
            </a:r>
            <a:r>
              <a:rPr lang="pt-BR" sz="2000" dirty="0" smtClean="0">
                <a:solidFill>
                  <a:srgbClr val="265938"/>
                </a:solidFill>
              </a:rPr>
              <a:t>: </a:t>
            </a:r>
          </a:p>
          <a:p>
            <a:pPr marL="342900" indent="-342900">
              <a:buFontTx/>
              <a:buChar char="-"/>
            </a:pPr>
            <a:r>
              <a:rPr lang="pt-BR" sz="1800" dirty="0" smtClean="0">
                <a:solidFill>
                  <a:srgbClr val="265938"/>
                </a:solidFill>
              </a:rPr>
              <a:t>1ª capacitação da equipe do L.A. para acesso e uso do Banco de Dados do ZEE</a:t>
            </a:r>
          </a:p>
          <a:p>
            <a:pPr marL="342900" indent="-342900">
              <a:buFontTx/>
              <a:buChar char="-"/>
            </a:pPr>
            <a:r>
              <a:rPr lang="pt-BR" sz="1800" dirty="0" smtClean="0">
                <a:solidFill>
                  <a:srgbClr val="265938"/>
                </a:solidFill>
              </a:rPr>
              <a:t>qualificação das discussões do CONPLAM e voto do Secretário</a:t>
            </a:r>
            <a:endParaRPr lang="pt-BR" sz="1800" dirty="0">
              <a:solidFill>
                <a:srgbClr val="265938"/>
              </a:solidFill>
            </a:endParaRPr>
          </a:p>
        </p:txBody>
      </p:sp>
      <p:cxnSp>
        <p:nvCxnSpPr>
          <p:cNvPr id="33" name="Conector reto 32"/>
          <p:cNvCxnSpPr/>
          <p:nvPr/>
        </p:nvCxnSpPr>
        <p:spPr>
          <a:xfrm flipH="1">
            <a:off x="-5939" y="6264135"/>
            <a:ext cx="9144000" cy="0"/>
          </a:xfrm>
          <a:prstGeom prst="line">
            <a:avLst/>
          </a:prstGeom>
          <a:ln w="63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 flipH="1">
            <a:off x="551615" y="6309320"/>
            <a:ext cx="8280000" cy="0"/>
          </a:xfrm>
          <a:prstGeom prst="line">
            <a:avLst/>
          </a:prstGeom>
          <a:ln w="190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9" name="Grupo 2048"/>
          <p:cNvGrpSpPr/>
          <p:nvPr/>
        </p:nvGrpSpPr>
        <p:grpSpPr>
          <a:xfrm>
            <a:off x="1" y="-1"/>
            <a:ext cx="3515569" cy="1298583"/>
            <a:chOff x="1" y="-1"/>
            <a:chExt cx="3515569" cy="1298583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654"/>
            <a:stretch/>
          </p:blipFill>
          <p:spPr bwMode="auto">
            <a:xfrm>
              <a:off x="1" y="0"/>
              <a:ext cx="1907703" cy="129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" name="Triângulo retângulo 2047"/>
            <p:cNvSpPr/>
            <p:nvPr/>
          </p:nvSpPr>
          <p:spPr>
            <a:xfrm rot="10800000" flipH="1">
              <a:off x="1825626" y="-1"/>
              <a:ext cx="1689944" cy="285750"/>
            </a:xfrm>
            <a:prstGeom prst="rtTriangle">
              <a:avLst/>
            </a:prstGeom>
            <a:solidFill>
              <a:srgbClr val="265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91679" y="188640"/>
            <a:ext cx="6048673" cy="112702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pt-BR" sz="3600" b="1" dirty="0" smtClean="0">
                <a:solidFill>
                  <a:srgbClr val="265938"/>
                </a:solidFill>
              </a:rPr>
              <a:t>Planejamento </a:t>
            </a:r>
            <a:r>
              <a:rPr lang="pt-BR" sz="3600" b="1" dirty="0">
                <a:solidFill>
                  <a:srgbClr val="265938"/>
                </a:solidFill>
              </a:rPr>
              <a:t>e Monitoramento </a:t>
            </a:r>
            <a:r>
              <a:rPr lang="pt-BR" sz="3600" b="1" dirty="0" smtClean="0">
                <a:solidFill>
                  <a:srgbClr val="265938"/>
                </a:solidFill>
              </a:rPr>
              <a:t>Ambiental</a:t>
            </a:r>
            <a:endParaRPr lang="pt-BR" sz="3600" b="1" dirty="0">
              <a:solidFill>
                <a:srgbClr val="265938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14" b="3916"/>
          <a:stretch/>
        </p:blipFill>
        <p:spPr bwMode="auto">
          <a:xfrm>
            <a:off x="7380041" y="116632"/>
            <a:ext cx="1656455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49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tângulo 2056"/>
          <p:cNvSpPr/>
          <p:nvPr/>
        </p:nvSpPr>
        <p:spPr>
          <a:xfrm>
            <a:off x="-5938" y="1340768"/>
            <a:ext cx="9143999" cy="49233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Picture 3" descr="C:\Users\carolina.schaffer.SEC\Desktop\Compromissos e Resultados - SEMA 2015\Fotos\IMG_44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t="86882" r="33643" b="1826"/>
          <a:stretch/>
        </p:blipFill>
        <p:spPr bwMode="auto">
          <a:xfrm>
            <a:off x="3377381" y="6328370"/>
            <a:ext cx="237736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ector reto 32"/>
          <p:cNvCxnSpPr/>
          <p:nvPr/>
        </p:nvCxnSpPr>
        <p:spPr>
          <a:xfrm flipH="1">
            <a:off x="-5939" y="6264135"/>
            <a:ext cx="9144000" cy="0"/>
          </a:xfrm>
          <a:prstGeom prst="line">
            <a:avLst/>
          </a:prstGeom>
          <a:ln w="63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 flipH="1">
            <a:off x="551615" y="6309320"/>
            <a:ext cx="8280000" cy="0"/>
          </a:xfrm>
          <a:prstGeom prst="line">
            <a:avLst/>
          </a:prstGeom>
          <a:ln w="190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9" name="Grupo 2048"/>
          <p:cNvGrpSpPr/>
          <p:nvPr/>
        </p:nvGrpSpPr>
        <p:grpSpPr>
          <a:xfrm>
            <a:off x="1" y="-1"/>
            <a:ext cx="3515569" cy="1298583"/>
            <a:chOff x="1" y="-1"/>
            <a:chExt cx="3515569" cy="1298583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654"/>
            <a:stretch/>
          </p:blipFill>
          <p:spPr bwMode="auto">
            <a:xfrm>
              <a:off x="1" y="0"/>
              <a:ext cx="1907703" cy="129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" name="Triângulo retângulo 2047"/>
            <p:cNvSpPr/>
            <p:nvPr/>
          </p:nvSpPr>
          <p:spPr>
            <a:xfrm rot="10800000" flipH="1">
              <a:off x="1825626" y="-1"/>
              <a:ext cx="1689944" cy="285750"/>
            </a:xfrm>
            <a:prstGeom prst="rtTriangle">
              <a:avLst/>
            </a:prstGeom>
            <a:solidFill>
              <a:srgbClr val="265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91679" y="188640"/>
            <a:ext cx="6048673" cy="112702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pt-BR" sz="3600" b="1" dirty="0" smtClean="0">
                <a:solidFill>
                  <a:srgbClr val="265938"/>
                </a:solidFill>
              </a:rPr>
              <a:t>Planejamento </a:t>
            </a:r>
            <a:r>
              <a:rPr lang="pt-BR" sz="3600" b="1" dirty="0">
                <a:solidFill>
                  <a:srgbClr val="265938"/>
                </a:solidFill>
              </a:rPr>
              <a:t>e Monitoramento </a:t>
            </a:r>
            <a:r>
              <a:rPr lang="pt-BR" sz="3600" b="1" dirty="0" smtClean="0">
                <a:solidFill>
                  <a:srgbClr val="265938"/>
                </a:solidFill>
              </a:rPr>
              <a:t>Ambiental</a:t>
            </a:r>
            <a:endParaRPr lang="pt-BR" sz="3600" b="1" dirty="0">
              <a:solidFill>
                <a:srgbClr val="265938"/>
              </a:solidFill>
            </a:endParaRPr>
          </a:p>
        </p:txBody>
      </p:sp>
      <p:pic>
        <p:nvPicPr>
          <p:cNvPr id="17410" name="Picture 2" descr="C:\Users\carolina.schaffer.SEC\Desktop\Compromissos e Resultados - SEMA 2015\Fotos\SUPLAM\Assinatura_decreto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10528"/>
            <a:ext cx="5220072" cy="348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carolina.schaffer.SEC\Desktop\Compromissos e Resultados - SEMA 2015\Fotos\SUPLAM\Portal_ZE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444377"/>
            <a:ext cx="3168352" cy="464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ubtítulo 3"/>
          <p:cNvSpPr>
            <a:spLocks noGrp="1"/>
          </p:cNvSpPr>
          <p:nvPr>
            <p:ph type="subTitle" idx="1"/>
          </p:nvPr>
        </p:nvSpPr>
        <p:spPr>
          <a:xfrm>
            <a:off x="251520" y="2060848"/>
            <a:ext cx="5256584" cy="504056"/>
          </a:xfrm>
        </p:spPr>
        <p:txBody>
          <a:bodyPr>
            <a:noAutofit/>
          </a:bodyPr>
          <a:lstStyle/>
          <a:p>
            <a:pPr algn="l"/>
            <a:r>
              <a:rPr lang="pt-BR" sz="1800" i="1" dirty="0" smtClean="0">
                <a:solidFill>
                  <a:srgbClr val="265938"/>
                </a:solidFill>
              </a:rPr>
              <a:t>Assinatura do Decreto que cria Comitê Político do ZEE</a:t>
            </a:r>
            <a:endParaRPr lang="pt-BR" sz="1800" i="1" dirty="0">
              <a:solidFill>
                <a:srgbClr val="265938"/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14" b="3916"/>
          <a:stretch/>
        </p:blipFill>
        <p:spPr bwMode="auto">
          <a:xfrm>
            <a:off x="7380041" y="116632"/>
            <a:ext cx="1656455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533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tângulo 2056"/>
          <p:cNvSpPr/>
          <p:nvPr/>
        </p:nvSpPr>
        <p:spPr>
          <a:xfrm>
            <a:off x="-5938" y="1340768"/>
            <a:ext cx="9143999" cy="49233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Picture 3" descr="C:\Users\carolina.schaffer.SEC\Desktop\Compromissos e Resultados - SEMA 2015\Fotos\IMG_44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t="86882" r="33643" b="1826"/>
          <a:stretch/>
        </p:blipFill>
        <p:spPr bwMode="auto">
          <a:xfrm>
            <a:off x="3377381" y="6328370"/>
            <a:ext cx="237736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ector reto 32"/>
          <p:cNvCxnSpPr/>
          <p:nvPr/>
        </p:nvCxnSpPr>
        <p:spPr>
          <a:xfrm flipH="1">
            <a:off x="-5939" y="6264135"/>
            <a:ext cx="9144000" cy="0"/>
          </a:xfrm>
          <a:prstGeom prst="line">
            <a:avLst/>
          </a:prstGeom>
          <a:ln w="63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 flipH="1">
            <a:off x="551615" y="6309320"/>
            <a:ext cx="8280000" cy="0"/>
          </a:xfrm>
          <a:prstGeom prst="line">
            <a:avLst/>
          </a:prstGeom>
          <a:ln w="190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9" name="Grupo 2048"/>
          <p:cNvGrpSpPr/>
          <p:nvPr/>
        </p:nvGrpSpPr>
        <p:grpSpPr>
          <a:xfrm>
            <a:off x="1" y="-1"/>
            <a:ext cx="3515569" cy="1298583"/>
            <a:chOff x="1" y="-1"/>
            <a:chExt cx="3515569" cy="1298583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654"/>
            <a:stretch/>
          </p:blipFill>
          <p:spPr bwMode="auto">
            <a:xfrm>
              <a:off x="1" y="0"/>
              <a:ext cx="1907703" cy="129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" name="Triângulo retângulo 2047"/>
            <p:cNvSpPr/>
            <p:nvPr/>
          </p:nvSpPr>
          <p:spPr>
            <a:xfrm rot="10800000" flipH="1">
              <a:off x="1825626" y="-1"/>
              <a:ext cx="1689944" cy="285750"/>
            </a:xfrm>
            <a:prstGeom prst="rtTriangle">
              <a:avLst/>
            </a:prstGeom>
            <a:solidFill>
              <a:srgbClr val="265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91679" y="188640"/>
            <a:ext cx="6048673" cy="112702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pt-BR" sz="3600" b="1" dirty="0" smtClean="0">
                <a:solidFill>
                  <a:srgbClr val="265938"/>
                </a:solidFill>
              </a:rPr>
              <a:t>Planejamento </a:t>
            </a:r>
            <a:r>
              <a:rPr lang="pt-BR" sz="3600" b="1" dirty="0">
                <a:solidFill>
                  <a:srgbClr val="265938"/>
                </a:solidFill>
              </a:rPr>
              <a:t>e Monitoramento </a:t>
            </a:r>
            <a:r>
              <a:rPr lang="pt-BR" sz="3600" b="1" dirty="0" smtClean="0">
                <a:solidFill>
                  <a:srgbClr val="265938"/>
                </a:solidFill>
              </a:rPr>
              <a:t>Ambiental</a:t>
            </a:r>
            <a:endParaRPr lang="pt-BR" sz="3600" b="1" dirty="0">
              <a:solidFill>
                <a:srgbClr val="265938"/>
              </a:solidFill>
            </a:endParaRPr>
          </a:p>
        </p:txBody>
      </p:sp>
      <p:sp>
        <p:nvSpPr>
          <p:cNvPr id="16" name="Subtítulo 3"/>
          <p:cNvSpPr>
            <a:spLocks noGrp="1"/>
          </p:cNvSpPr>
          <p:nvPr>
            <p:ph type="subTitle" idx="1"/>
          </p:nvPr>
        </p:nvSpPr>
        <p:spPr>
          <a:xfrm>
            <a:off x="179512" y="1772816"/>
            <a:ext cx="3672408" cy="360040"/>
          </a:xfrm>
        </p:spPr>
        <p:txBody>
          <a:bodyPr>
            <a:noAutofit/>
          </a:bodyPr>
          <a:lstStyle/>
          <a:p>
            <a:pPr algn="l"/>
            <a:r>
              <a:rPr lang="pt-BR" sz="1800" i="1" dirty="0" smtClean="0">
                <a:solidFill>
                  <a:srgbClr val="265938"/>
                </a:solidFill>
              </a:rPr>
              <a:t>Reunião do Comitê Político do ZEE</a:t>
            </a:r>
            <a:endParaRPr lang="pt-BR" sz="1800" i="1" dirty="0">
              <a:solidFill>
                <a:srgbClr val="265938"/>
              </a:solidFill>
            </a:endParaRPr>
          </a:p>
        </p:txBody>
      </p:sp>
      <p:pic>
        <p:nvPicPr>
          <p:cNvPr id="3" name="Picture 2" descr="G:\Compromissos e Resultados - SEMA 2015\Fotos\SUPLAM\Comitê-técnico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512" y="2348880"/>
            <a:ext cx="432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Compromissos e Resultados - SEMA 2015\Fotos\SUPLAM\Comitê-político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09" y="2348880"/>
            <a:ext cx="4879061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ubtítulo 3"/>
          <p:cNvSpPr txBox="1">
            <a:spLocks/>
          </p:cNvSpPr>
          <p:nvPr/>
        </p:nvSpPr>
        <p:spPr>
          <a:xfrm>
            <a:off x="4901433" y="1772816"/>
            <a:ext cx="3672408" cy="3600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1800" i="1" dirty="0" smtClean="0">
                <a:solidFill>
                  <a:srgbClr val="265938"/>
                </a:solidFill>
              </a:rPr>
              <a:t>Reunião do Comitê Técnico do ZEE</a:t>
            </a:r>
            <a:endParaRPr lang="pt-BR" sz="1800" i="1" dirty="0">
              <a:solidFill>
                <a:srgbClr val="265938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14" b="3916"/>
          <a:stretch/>
        </p:blipFill>
        <p:spPr bwMode="auto">
          <a:xfrm>
            <a:off x="7380041" y="116632"/>
            <a:ext cx="1656455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922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tângulo 2056"/>
          <p:cNvSpPr/>
          <p:nvPr/>
        </p:nvSpPr>
        <p:spPr>
          <a:xfrm>
            <a:off x="-5938" y="1340768"/>
            <a:ext cx="9143999" cy="49233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Picture 3" descr="C:\Users\carolina.schaffer.SEC\Desktop\Compromissos e Resultados - SEMA 2015\Fotos\IMG_44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t="86882" r="33643" b="1826"/>
          <a:stretch/>
        </p:blipFill>
        <p:spPr bwMode="auto">
          <a:xfrm>
            <a:off x="3377381" y="6328370"/>
            <a:ext cx="237736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520" y="1484783"/>
            <a:ext cx="8760575" cy="4752529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pt-BR" sz="2000" dirty="0" smtClean="0">
                <a:solidFill>
                  <a:srgbClr val="265938"/>
                </a:solidFill>
              </a:rPr>
              <a:t>1. Realização da </a:t>
            </a:r>
            <a:r>
              <a:rPr lang="pt-BR" sz="2000" b="1" dirty="0" smtClean="0">
                <a:solidFill>
                  <a:srgbClr val="265938"/>
                </a:solidFill>
              </a:rPr>
              <a:t>1ª Virada </a:t>
            </a:r>
            <a:r>
              <a:rPr lang="pt-BR" sz="2000" b="1" dirty="0">
                <a:solidFill>
                  <a:srgbClr val="265938"/>
                </a:solidFill>
              </a:rPr>
              <a:t>do </a:t>
            </a:r>
            <a:r>
              <a:rPr lang="pt-BR" sz="2000" b="1" dirty="0" smtClean="0">
                <a:solidFill>
                  <a:srgbClr val="265938"/>
                </a:solidFill>
              </a:rPr>
              <a:t>Cerrado: </a:t>
            </a:r>
          </a:p>
          <a:p>
            <a:pPr marL="285750" indent="-285750">
              <a:buFontTx/>
              <a:buChar char="-"/>
            </a:pPr>
            <a:r>
              <a:rPr lang="pt-BR" sz="1900" i="1" dirty="0" smtClean="0">
                <a:solidFill>
                  <a:srgbClr val="265938"/>
                </a:solidFill>
              </a:rPr>
              <a:t>21 </a:t>
            </a:r>
            <a:r>
              <a:rPr lang="pt-BR" sz="1900" i="1" dirty="0" err="1" smtClean="0">
                <a:solidFill>
                  <a:srgbClr val="265938"/>
                </a:solidFill>
              </a:rPr>
              <a:t>RAs</a:t>
            </a:r>
            <a:r>
              <a:rPr lang="pt-BR" sz="1900" dirty="0" smtClean="0">
                <a:solidFill>
                  <a:srgbClr val="265938"/>
                </a:solidFill>
              </a:rPr>
              <a:t> </a:t>
            </a:r>
            <a:r>
              <a:rPr lang="pt-BR" sz="1900" dirty="0">
                <a:solidFill>
                  <a:srgbClr val="265938"/>
                </a:solidFill>
              </a:rPr>
              <a:t>envolvidas, </a:t>
            </a:r>
            <a:r>
              <a:rPr lang="pt-BR" sz="1900" i="1" dirty="0">
                <a:solidFill>
                  <a:srgbClr val="265938"/>
                </a:solidFill>
              </a:rPr>
              <a:t>mais de 80 organizações </a:t>
            </a:r>
            <a:r>
              <a:rPr lang="pt-BR" sz="1900" dirty="0">
                <a:solidFill>
                  <a:srgbClr val="265938"/>
                </a:solidFill>
              </a:rPr>
              <a:t>articuladas em </a:t>
            </a:r>
            <a:r>
              <a:rPr lang="pt-BR" sz="1900" i="1" dirty="0">
                <a:solidFill>
                  <a:srgbClr val="265938"/>
                </a:solidFill>
              </a:rPr>
              <a:t>120 </a:t>
            </a:r>
            <a:r>
              <a:rPr lang="pt-BR" sz="1900" i="1" dirty="0" smtClean="0">
                <a:solidFill>
                  <a:srgbClr val="265938"/>
                </a:solidFill>
              </a:rPr>
              <a:t>ações</a:t>
            </a:r>
            <a:r>
              <a:rPr lang="pt-BR" sz="1900" dirty="0" smtClean="0">
                <a:solidFill>
                  <a:srgbClr val="265938"/>
                </a:solidFill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pt-BR" sz="1900" i="1" dirty="0" smtClean="0">
                <a:solidFill>
                  <a:srgbClr val="265938"/>
                </a:solidFill>
              </a:rPr>
              <a:t>mais </a:t>
            </a:r>
            <a:r>
              <a:rPr lang="pt-BR" sz="1900" i="1" dirty="0">
                <a:solidFill>
                  <a:srgbClr val="265938"/>
                </a:solidFill>
              </a:rPr>
              <a:t>de 200 atividades </a:t>
            </a:r>
            <a:r>
              <a:rPr lang="pt-BR" sz="1900" dirty="0">
                <a:solidFill>
                  <a:srgbClr val="265938"/>
                </a:solidFill>
              </a:rPr>
              <a:t>socioambientais, educativas, esportivas e </a:t>
            </a:r>
            <a:r>
              <a:rPr lang="pt-BR" sz="1900" dirty="0" smtClean="0">
                <a:solidFill>
                  <a:srgbClr val="265938"/>
                </a:solidFill>
              </a:rPr>
              <a:t>culturais;</a:t>
            </a:r>
          </a:p>
          <a:p>
            <a:pPr marL="285750" indent="-285750">
              <a:buFontTx/>
              <a:buChar char="-"/>
            </a:pPr>
            <a:r>
              <a:rPr lang="pt-BR" sz="1900" i="1" dirty="0" smtClean="0">
                <a:solidFill>
                  <a:srgbClr val="265938"/>
                </a:solidFill>
              </a:rPr>
              <a:t>15.000 </a:t>
            </a:r>
            <a:r>
              <a:rPr lang="pt-BR" sz="1900" i="1" dirty="0">
                <a:solidFill>
                  <a:srgbClr val="265938"/>
                </a:solidFill>
              </a:rPr>
              <a:t>pessoas </a:t>
            </a:r>
            <a:r>
              <a:rPr lang="pt-BR" sz="1900" dirty="0" smtClean="0">
                <a:solidFill>
                  <a:srgbClr val="265938"/>
                </a:solidFill>
              </a:rPr>
              <a:t>envolvidas </a:t>
            </a:r>
            <a:r>
              <a:rPr lang="pt-BR" sz="1900" dirty="0">
                <a:solidFill>
                  <a:srgbClr val="265938"/>
                </a:solidFill>
              </a:rPr>
              <a:t>diretamente e aproximadamente </a:t>
            </a:r>
            <a:r>
              <a:rPr lang="pt-BR" sz="1900" i="1" dirty="0">
                <a:solidFill>
                  <a:srgbClr val="265938"/>
                </a:solidFill>
              </a:rPr>
              <a:t>350.000 </a:t>
            </a:r>
            <a:r>
              <a:rPr lang="pt-BR" sz="1900" i="1" dirty="0" smtClean="0">
                <a:solidFill>
                  <a:srgbClr val="265938"/>
                </a:solidFill>
              </a:rPr>
              <a:t>indiretamente</a:t>
            </a:r>
            <a:r>
              <a:rPr lang="pt-BR" sz="1900" dirty="0">
                <a:solidFill>
                  <a:srgbClr val="265938"/>
                </a:solidFill>
              </a:rPr>
              <a:t>;</a:t>
            </a:r>
            <a:endParaRPr lang="pt-BR" sz="1900" dirty="0" smtClean="0">
              <a:solidFill>
                <a:srgbClr val="265938"/>
              </a:solidFill>
            </a:endParaRPr>
          </a:p>
          <a:p>
            <a:pPr marL="285750" indent="-285750">
              <a:buFontTx/>
              <a:buChar char="-"/>
            </a:pPr>
            <a:r>
              <a:rPr lang="pt-BR" sz="1900" dirty="0">
                <a:solidFill>
                  <a:srgbClr val="265938"/>
                </a:solidFill>
              </a:rPr>
              <a:t>i</a:t>
            </a:r>
            <a:r>
              <a:rPr lang="pt-BR" sz="1900" dirty="0" smtClean="0">
                <a:solidFill>
                  <a:srgbClr val="265938"/>
                </a:solidFill>
              </a:rPr>
              <a:t>nserido no </a:t>
            </a:r>
            <a:r>
              <a:rPr lang="pt-BR" sz="1900" i="1" dirty="0" smtClean="0">
                <a:solidFill>
                  <a:srgbClr val="265938"/>
                </a:solidFill>
              </a:rPr>
              <a:t>Calendário Oficial de Eventos de Brasília</a:t>
            </a:r>
            <a:r>
              <a:rPr lang="pt-BR" sz="1900" dirty="0" smtClean="0">
                <a:solidFill>
                  <a:srgbClr val="265938"/>
                </a:solidFill>
              </a:rPr>
              <a:t>.</a:t>
            </a:r>
          </a:p>
          <a:p>
            <a:endParaRPr lang="pt-BR" sz="1800" dirty="0">
              <a:solidFill>
                <a:srgbClr val="265938"/>
              </a:solidFill>
            </a:endParaRPr>
          </a:p>
          <a:p>
            <a:pPr lvl="0"/>
            <a:r>
              <a:rPr lang="pt-BR" sz="2000" dirty="0">
                <a:solidFill>
                  <a:srgbClr val="265938"/>
                </a:solidFill>
              </a:rPr>
              <a:t>2. Apoio às ações da </a:t>
            </a:r>
            <a:r>
              <a:rPr lang="pt-BR" sz="2000" b="1" dirty="0">
                <a:solidFill>
                  <a:srgbClr val="265938"/>
                </a:solidFill>
              </a:rPr>
              <a:t>CIEA</a:t>
            </a:r>
            <a:r>
              <a:rPr lang="pt-BR" sz="2000" dirty="0">
                <a:solidFill>
                  <a:srgbClr val="265938"/>
                </a:solidFill>
              </a:rPr>
              <a:t> para a construção de uma Política estruturante e transversal de Educação Ambiental no Distrito </a:t>
            </a:r>
            <a:r>
              <a:rPr lang="pt-BR" sz="2000" dirty="0" smtClean="0">
                <a:solidFill>
                  <a:srgbClr val="265938"/>
                </a:solidFill>
              </a:rPr>
              <a:t>Federal.</a:t>
            </a:r>
          </a:p>
          <a:p>
            <a:endParaRPr lang="pt-BR" sz="1800" dirty="0">
              <a:solidFill>
                <a:srgbClr val="265938"/>
              </a:solidFill>
            </a:endParaRPr>
          </a:p>
          <a:p>
            <a:r>
              <a:rPr lang="pt-BR" sz="2000" dirty="0" smtClean="0">
                <a:solidFill>
                  <a:srgbClr val="265938"/>
                </a:solidFill>
              </a:rPr>
              <a:t>3. </a:t>
            </a:r>
            <a:r>
              <a:rPr lang="pt-BR" sz="2000" dirty="0">
                <a:solidFill>
                  <a:srgbClr val="265938"/>
                </a:solidFill>
              </a:rPr>
              <a:t>Realização </a:t>
            </a:r>
            <a:r>
              <a:rPr lang="pt-BR" sz="2000" dirty="0" smtClean="0">
                <a:solidFill>
                  <a:srgbClr val="265938"/>
                </a:solidFill>
              </a:rPr>
              <a:t>de </a:t>
            </a:r>
            <a:r>
              <a:rPr lang="pt-BR" sz="2000" b="1" dirty="0" smtClean="0">
                <a:solidFill>
                  <a:srgbClr val="265938"/>
                </a:solidFill>
              </a:rPr>
              <a:t>Projeto de Capacitação </a:t>
            </a:r>
            <a:r>
              <a:rPr lang="pt-BR" sz="2000" b="1" dirty="0">
                <a:solidFill>
                  <a:srgbClr val="265938"/>
                </a:solidFill>
              </a:rPr>
              <a:t>dos </a:t>
            </a:r>
            <a:r>
              <a:rPr lang="pt-BR" sz="2000" b="1" dirty="0" smtClean="0">
                <a:solidFill>
                  <a:srgbClr val="265938"/>
                </a:solidFill>
              </a:rPr>
              <a:t>Funcionários</a:t>
            </a:r>
            <a:r>
              <a:rPr lang="pt-BR" sz="2000" dirty="0" smtClean="0">
                <a:solidFill>
                  <a:srgbClr val="265938"/>
                </a:solidFill>
              </a:rPr>
              <a:t> da SEMA e vinculadas.</a:t>
            </a:r>
            <a:endParaRPr lang="pt-BR" sz="2000" dirty="0">
              <a:solidFill>
                <a:srgbClr val="265938"/>
              </a:solidFill>
            </a:endParaRPr>
          </a:p>
          <a:p>
            <a:endParaRPr lang="pt-BR" sz="1800" dirty="0">
              <a:solidFill>
                <a:srgbClr val="265938"/>
              </a:solidFill>
            </a:endParaRPr>
          </a:p>
          <a:p>
            <a:pPr lvl="0">
              <a:spcBef>
                <a:spcPts val="0"/>
              </a:spcBef>
              <a:defRPr sz="1800"/>
            </a:pPr>
            <a:r>
              <a:rPr lang="pt-BR" sz="2000" dirty="0" smtClean="0">
                <a:solidFill>
                  <a:srgbClr val="265938"/>
                </a:solidFill>
              </a:rPr>
              <a:t>4. Criação </a:t>
            </a:r>
            <a:r>
              <a:rPr lang="pt-BR" sz="2000" dirty="0">
                <a:solidFill>
                  <a:srgbClr val="265938"/>
                </a:solidFill>
              </a:rPr>
              <a:t>e articulação do </a:t>
            </a:r>
            <a:r>
              <a:rPr lang="pt-BR" sz="2000" b="1" dirty="0">
                <a:solidFill>
                  <a:srgbClr val="265938"/>
                </a:solidFill>
              </a:rPr>
              <a:t>Grupo de Trabalho de Educação Ambiental</a:t>
            </a:r>
            <a:r>
              <a:rPr lang="pt-BR" sz="2000" dirty="0">
                <a:solidFill>
                  <a:srgbClr val="265938"/>
                </a:solidFill>
              </a:rPr>
              <a:t> do </a:t>
            </a:r>
            <a:r>
              <a:rPr lang="pt-BR" sz="2000" dirty="0" smtClean="0">
                <a:solidFill>
                  <a:srgbClr val="265938"/>
                </a:solidFill>
              </a:rPr>
              <a:t>DF:</a:t>
            </a:r>
          </a:p>
          <a:p>
            <a:pPr marL="342900" lvl="0" indent="-342900">
              <a:spcBef>
                <a:spcPts val="0"/>
              </a:spcBef>
              <a:buFontTx/>
              <a:buChar char="-"/>
              <a:defRPr sz="1800"/>
            </a:pPr>
            <a:r>
              <a:rPr lang="pt-BR" sz="1800" dirty="0" smtClean="0">
                <a:solidFill>
                  <a:srgbClr val="265938"/>
                </a:solidFill>
              </a:rPr>
              <a:t>11 reuniões em 2015 com 25 instituições governamentais;</a:t>
            </a:r>
          </a:p>
          <a:p>
            <a:pPr marL="342900" lvl="0" indent="-342900">
              <a:spcBef>
                <a:spcPts val="0"/>
              </a:spcBef>
              <a:buFontTx/>
              <a:buChar char="-"/>
              <a:defRPr sz="1800"/>
            </a:pPr>
            <a:r>
              <a:rPr lang="pt-BR" sz="1800" dirty="0">
                <a:solidFill>
                  <a:srgbClr val="265938"/>
                </a:solidFill>
              </a:rPr>
              <a:t>p</a:t>
            </a:r>
            <a:r>
              <a:rPr lang="pt-BR" sz="1800" dirty="0" smtClean="0">
                <a:solidFill>
                  <a:srgbClr val="265938"/>
                </a:solidFill>
              </a:rPr>
              <a:t>rincipais temas abordados: resíduos sólidos, água, semana do meio ambiente e etc.</a:t>
            </a:r>
            <a:endParaRPr lang="pt-BR" sz="1800" dirty="0">
              <a:solidFill>
                <a:srgbClr val="265938"/>
              </a:solidFill>
            </a:endParaRPr>
          </a:p>
        </p:txBody>
      </p:sp>
      <p:cxnSp>
        <p:nvCxnSpPr>
          <p:cNvPr id="33" name="Conector reto 32"/>
          <p:cNvCxnSpPr/>
          <p:nvPr/>
        </p:nvCxnSpPr>
        <p:spPr>
          <a:xfrm flipH="1">
            <a:off x="-5939" y="6264135"/>
            <a:ext cx="9144000" cy="0"/>
          </a:xfrm>
          <a:prstGeom prst="line">
            <a:avLst/>
          </a:prstGeom>
          <a:ln w="63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 flipH="1">
            <a:off x="551615" y="6309320"/>
            <a:ext cx="8280000" cy="0"/>
          </a:xfrm>
          <a:prstGeom prst="line">
            <a:avLst/>
          </a:prstGeom>
          <a:ln w="190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9" name="Grupo 2048"/>
          <p:cNvGrpSpPr/>
          <p:nvPr/>
        </p:nvGrpSpPr>
        <p:grpSpPr>
          <a:xfrm>
            <a:off x="1" y="-1"/>
            <a:ext cx="3515569" cy="1298583"/>
            <a:chOff x="1" y="-1"/>
            <a:chExt cx="3515569" cy="1298583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654"/>
            <a:stretch/>
          </p:blipFill>
          <p:spPr bwMode="auto">
            <a:xfrm>
              <a:off x="1" y="0"/>
              <a:ext cx="1907703" cy="129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" name="Triângulo retângulo 2047"/>
            <p:cNvSpPr/>
            <p:nvPr/>
          </p:nvSpPr>
          <p:spPr>
            <a:xfrm rot="10800000" flipH="1">
              <a:off x="1825626" y="-1"/>
              <a:ext cx="1689944" cy="285750"/>
            </a:xfrm>
            <a:prstGeom prst="rtTriangle">
              <a:avLst/>
            </a:prstGeom>
            <a:solidFill>
              <a:srgbClr val="265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91679" y="188640"/>
            <a:ext cx="6048673" cy="112702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pt-BR" sz="3600" b="1" dirty="0">
                <a:solidFill>
                  <a:srgbClr val="265938"/>
                </a:solidFill>
              </a:rPr>
              <a:t>Educação e Mobilização socioambiental 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14" b="3916"/>
          <a:stretch/>
        </p:blipFill>
        <p:spPr bwMode="auto">
          <a:xfrm>
            <a:off x="7380041" y="116632"/>
            <a:ext cx="1656455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033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tângulo 2056"/>
          <p:cNvSpPr/>
          <p:nvPr/>
        </p:nvSpPr>
        <p:spPr>
          <a:xfrm>
            <a:off x="-5938" y="1340768"/>
            <a:ext cx="9143999" cy="49233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Picture 3" descr="C:\Users\carolina.schaffer.SEC\Desktop\Compromissos e Resultados - SEMA 2015\Fotos\IMG_44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t="86882" r="33643" b="1826"/>
          <a:stretch/>
        </p:blipFill>
        <p:spPr bwMode="auto">
          <a:xfrm>
            <a:off x="3377381" y="6328370"/>
            <a:ext cx="237736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ector reto 32"/>
          <p:cNvCxnSpPr/>
          <p:nvPr/>
        </p:nvCxnSpPr>
        <p:spPr>
          <a:xfrm flipH="1">
            <a:off x="-5939" y="6264135"/>
            <a:ext cx="9144000" cy="0"/>
          </a:xfrm>
          <a:prstGeom prst="line">
            <a:avLst/>
          </a:prstGeom>
          <a:ln w="63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 flipH="1">
            <a:off x="551615" y="6309320"/>
            <a:ext cx="8280000" cy="0"/>
          </a:xfrm>
          <a:prstGeom prst="line">
            <a:avLst/>
          </a:prstGeom>
          <a:ln w="190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9" name="Grupo 2048"/>
          <p:cNvGrpSpPr/>
          <p:nvPr/>
        </p:nvGrpSpPr>
        <p:grpSpPr>
          <a:xfrm>
            <a:off x="1" y="-1"/>
            <a:ext cx="3515569" cy="1298583"/>
            <a:chOff x="1" y="-1"/>
            <a:chExt cx="3515569" cy="1298583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654"/>
            <a:stretch/>
          </p:blipFill>
          <p:spPr bwMode="auto">
            <a:xfrm>
              <a:off x="1" y="0"/>
              <a:ext cx="1907703" cy="129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" name="Triângulo retângulo 2047"/>
            <p:cNvSpPr/>
            <p:nvPr/>
          </p:nvSpPr>
          <p:spPr>
            <a:xfrm rot="10800000" flipH="1">
              <a:off x="1825626" y="-1"/>
              <a:ext cx="1689944" cy="285750"/>
            </a:xfrm>
            <a:prstGeom prst="rtTriangle">
              <a:avLst/>
            </a:prstGeom>
            <a:solidFill>
              <a:srgbClr val="265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91679" y="188640"/>
            <a:ext cx="6048673" cy="112702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pt-BR" sz="3600" b="1" dirty="0">
                <a:solidFill>
                  <a:srgbClr val="265938"/>
                </a:solidFill>
              </a:rPr>
              <a:t>Educação e Mobilização socioambiental </a:t>
            </a:r>
          </a:p>
        </p:txBody>
      </p:sp>
      <p:pic>
        <p:nvPicPr>
          <p:cNvPr id="18439" name="Picture 7" descr="C:\Users\carolina.schaffer.SEC\Desktop\Compromissos e Resultados - SEMA 2015\Fotos\SEAMS\Virada_do_Cerrado-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475" y="3140968"/>
            <a:ext cx="3923928" cy="294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C:\Users\carolina.schaffer.SEC\Desktop\Compromissos e Resultados - SEMA 2015\Fotos\SEAMS\Virada_do_Cerrado-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43" y="3474318"/>
            <a:ext cx="3923928" cy="261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carolina.schaffer.SEC\Desktop\Compromissos e Resultados - SEMA 2015\Fotos\SEAMS\Virada_do_Cerrado-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43" y="2115475"/>
            <a:ext cx="3960440" cy="232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carolina.schaffer.SEC\Desktop\Compromissos e Resultados - SEMA 2015\Fotos\SEAMS\Virada_do_Cerrado-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474" y="1556792"/>
            <a:ext cx="3923998" cy="287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C:\Users\carolina.schaffer.SEC\Desktop\Compromissos e Resultados - SEMA 2015\Fotos\SEAMS\Virada_do_Cerrado-LOG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73" y="1484784"/>
            <a:ext cx="2346819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14" b="3916"/>
          <a:stretch/>
        </p:blipFill>
        <p:spPr bwMode="auto">
          <a:xfrm>
            <a:off x="7380041" y="116632"/>
            <a:ext cx="1656455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722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tângulo 2056"/>
          <p:cNvSpPr/>
          <p:nvPr/>
        </p:nvSpPr>
        <p:spPr>
          <a:xfrm>
            <a:off x="17813" y="1340768"/>
            <a:ext cx="9143999" cy="49233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Picture 3" descr="C:\Users\carolina.schaffer.SEC\Desktop\Compromissos e Resultados - SEMA 2015\Fotos\IMG_44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t="86882" r="33643" b="1826"/>
          <a:stretch/>
        </p:blipFill>
        <p:spPr bwMode="auto">
          <a:xfrm>
            <a:off x="3377381" y="6328370"/>
            <a:ext cx="237736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ector reto 32"/>
          <p:cNvCxnSpPr/>
          <p:nvPr/>
        </p:nvCxnSpPr>
        <p:spPr>
          <a:xfrm flipH="1">
            <a:off x="-5939" y="6264135"/>
            <a:ext cx="9144000" cy="0"/>
          </a:xfrm>
          <a:prstGeom prst="line">
            <a:avLst/>
          </a:prstGeom>
          <a:ln w="63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 flipH="1">
            <a:off x="551615" y="6309320"/>
            <a:ext cx="8280000" cy="0"/>
          </a:xfrm>
          <a:prstGeom prst="line">
            <a:avLst/>
          </a:prstGeom>
          <a:ln w="190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9" name="Grupo 2048"/>
          <p:cNvGrpSpPr/>
          <p:nvPr/>
        </p:nvGrpSpPr>
        <p:grpSpPr>
          <a:xfrm>
            <a:off x="1" y="-1"/>
            <a:ext cx="3515569" cy="1298583"/>
            <a:chOff x="1" y="-1"/>
            <a:chExt cx="3515569" cy="1298583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654"/>
            <a:stretch/>
          </p:blipFill>
          <p:spPr bwMode="auto">
            <a:xfrm>
              <a:off x="1" y="0"/>
              <a:ext cx="1907703" cy="129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" name="Triângulo retângulo 2047"/>
            <p:cNvSpPr/>
            <p:nvPr/>
          </p:nvSpPr>
          <p:spPr>
            <a:xfrm rot="10800000" flipH="1">
              <a:off x="1825626" y="-1"/>
              <a:ext cx="1689944" cy="285750"/>
            </a:xfrm>
            <a:prstGeom prst="rtTriangle">
              <a:avLst/>
            </a:prstGeom>
            <a:solidFill>
              <a:srgbClr val="265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91679" y="188640"/>
            <a:ext cx="6048673" cy="112702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pt-BR" sz="3600" b="1" dirty="0">
                <a:solidFill>
                  <a:srgbClr val="265938"/>
                </a:solidFill>
              </a:rPr>
              <a:t>Educação e Mobilização socioambiental </a:t>
            </a:r>
          </a:p>
        </p:txBody>
      </p:sp>
      <p:pic>
        <p:nvPicPr>
          <p:cNvPr id="1026" name="Picture 2" descr="C:\Users\carolina.schaffer.SEC\Desktop\Compromissos e Resultados - SEMA 2015\Fotos\SEAMS\Virada_do_Cerrado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455787"/>
            <a:ext cx="2209800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ubtítulo 3"/>
          <p:cNvSpPr>
            <a:spLocks noGrp="1"/>
          </p:cNvSpPr>
          <p:nvPr>
            <p:ph type="subTitle" idx="1"/>
          </p:nvPr>
        </p:nvSpPr>
        <p:spPr>
          <a:xfrm>
            <a:off x="251520" y="2060848"/>
            <a:ext cx="2769449" cy="1512168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pt-BR" sz="2000" b="1" dirty="0" smtClean="0">
                <a:solidFill>
                  <a:srgbClr val="265938"/>
                </a:solidFill>
              </a:rPr>
              <a:t>Virada do Plantio</a:t>
            </a:r>
            <a:endParaRPr lang="pt-BR" sz="2000" dirty="0" smtClean="0">
              <a:solidFill>
                <a:srgbClr val="265938"/>
              </a:solidFill>
            </a:endParaRPr>
          </a:p>
          <a:p>
            <a:r>
              <a:rPr lang="pt-BR" sz="2000" dirty="0" smtClean="0">
                <a:solidFill>
                  <a:srgbClr val="265938"/>
                </a:solidFill>
              </a:rPr>
              <a:t>distribuição </a:t>
            </a:r>
            <a:r>
              <a:rPr lang="pt-BR" sz="2000" dirty="0">
                <a:solidFill>
                  <a:srgbClr val="265938"/>
                </a:solidFill>
              </a:rPr>
              <a:t>e plantio </a:t>
            </a:r>
            <a:endParaRPr lang="pt-BR" sz="2000" dirty="0" smtClean="0">
              <a:solidFill>
                <a:srgbClr val="265938"/>
              </a:solidFill>
            </a:endParaRPr>
          </a:p>
          <a:p>
            <a:r>
              <a:rPr lang="pt-BR" sz="2000" dirty="0" smtClean="0">
                <a:solidFill>
                  <a:srgbClr val="265938"/>
                </a:solidFill>
              </a:rPr>
              <a:t>de 2.000 </a:t>
            </a:r>
            <a:r>
              <a:rPr lang="pt-BR" sz="2000" dirty="0">
                <a:solidFill>
                  <a:srgbClr val="265938"/>
                </a:solidFill>
              </a:rPr>
              <a:t>mudas </a:t>
            </a:r>
            <a:endParaRPr lang="pt-BR" sz="2000" dirty="0" smtClean="0">
              <a:solidFill>
                <a:srgbClr val="265938"/>
              </a:solidFill>
            </a:endParaRPr>
          </a:p>
          <a:p>
            <a:r>
              <a:rPr lang="pt-BR" sz="2000" dirty="0" smtClean="0">
                <a:solidFill>
                  <a:srgbClr val="265938"/>
                </a:solidFill>
              </a:rPr>
              <a:t>em 13 </a:t>
            </a:r>
            <a:r>
              <a:rPr lang="pt-BR" sz="2000" dirty="0" err="1">
                <a:solidFill>
                  <a:srgbClr val="265938"/>
                </a:solidFill>
              </a:rPr>
              <a:t>RAs</a:t>
            </a:r>
            <a:endParaRPr lang="pt-BR" sz="2000" dirty="0">
              <a:solidFill>
                <a:srgbClr val="265938"/>
              </a:solidFill>
            </a:endParaRPr>
          </a:p>
        </p:txBody>
      </p:sp>
      <p:pic>
        <p:nvPicPr>
          <p:cNvPr id="18" name="Imagem 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t="10543" b="39685"/>
          <a:stretch>
            <a:fillRect/>
          </a:stretch>
        </p:blipFill>
        <p:spPr>
          <a:xfrm>
            <a:off x="3167096" y="1988840"/>
            <a:ext cx="2989080" cy="1865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Imagem 3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23527" y="3843212"/>
            <a:ext cx="8508087" cy="2322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14" b="3916"/>
          <a:stretch/>
        </p:blipFill>
        <p:spPr bwMode="auto">
          <a:xfrm>
            <a:off x="7380041" y="116632"/>
            <a:ext cx="1656455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534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tângulo 2056"/>
          <p:cNvSpPr/>
          <p:nvPr/>
        </p:nvSpPr>
        <p:spPr>
          <a:xfrm>
            <a:off x="-5938" y="1340768"/>
            <a:ext cx="9143999" cy="49233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Picture 3" descr="C:\Users\carolina.schaffer.SEC\Desktop\Compromissos e Resultados - SEMA 2015\Fotos\IMG_44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t="86882" r="33643" b="1826"/>
          <a:stretch/>
        </p:blipFill>
        <p:spPr bwMode="auto">
          <a:xfrm>
            <a:off x="3377381" y="6328370"/>
            <a:ext cx="237736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ector reto 32"/>
          <p:cNvCxnSpPr/>
          <p:nvPr/>
        </p:nvCxnSpPr>
        <p:spPr>
          <a:xfrm flipH="1">
            <a:off x="-5939" y="6264135"/>
            <a:ext cx="9144000" cy="0"/>
          </a:xfrm>
          <a:prstGeom prst="line">
            <a:avLst/>
          </a:prstGeom>
          <a:ln w="63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 flipH="1">
            <a:off x="551615" y="6309320"/>
            <a:ext cx="8280000" cy="0"/>
          </a:xfrm>
          <a:prstGeom prst="line">
            <a:avLst/>
          </a:prstGeom>
          <a:ln w="190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9" name="Grupo 2048"/>
          <p:cNvGrpSpPr/>
          <p:nvPr/>
        </p:nvGrpSpPr>
        <p:grpSpPr>
          <a:xfrm>
            <a:off x="1" y="-1"/>
            <a:ext cx="3515569" cy="1298583"/>
            <a:chOff x="1" y="-1"/>
            <a:chExt cx="3515569" cy="1298583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654"/>
            <a:stretch/>
          </p:blipFill>
          <p:spPr bwMode="auto">
            <a:xfrm>
              <a:off x="1" y="0"/>
              <a:ext cx="1907703" cy="129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" name="Triângulo retângulo 2047"/>
            <p:cNvSpPr/>
            <p:nvPr/>
          </p:nvSpPr>
          <p:spPr>
            <a:xfrm rot="10800000" flipH="1">
              <a:off x="1825626" y="-1"/>
              <a:ext cx="1689944" cy="285750"/>
            </a:xfrm>
            <a:prstGeom prst="rtTriangle">
              <a:avLst/>
            </a:prstGeom>
            <a:solidFill>
              <a:srgbClr val="265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91679" y="188640"/>
            <a:ext cx="6048673" cy="112702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pt-BR" sz="3600" b="1" dirty="0">
                <a:solidFill>
                  <a:srgbClr val="265938"/>
                </a:solidFill>
              </a:rPr>
              <a:t>Educação e Mobilização socioambiental </a:t>
            </a:r>
          </a:p>
        </p:txBody>
      </p:sp>
      <p:sp>
        <p:nvSpPr>
          <p:cNvPr id="16" name="Subtítulo 3"/>
          <p:cNvSpPr>
            <a:spLocks noGrp="1"/>
          </p:cNvSpPr>
          <p:nvPr>
            <p:ph type="subTitle" idx="1"/>
          </p:nvPr>
        </p:nvSpPr>
        <p:spPr>
          <a:xfrm>
            <a:off x="13494" y="1700808"/>
            <a:ext cx="4198466" cy="504056"/>
          </a:xfrm>
        </p:spPr>
        <p:txBody>
          <a:bodyPr>
            <a:noAutofit/>
          </a:bodyPr>
          <a:lstStyle/>
          <a:p>
            <a:pPr algn="l"/>
            <a:r>
              <a:rPr lang="pt-BR" sz="2000" i="1" dirty="0" smtClean="0">
                <a:solidFill>
                  <a:srgbClr val="265938"/>
                </a:solidFill>
              </a:rPr>
              <a:t>Reunião do CIEA</a:t>
            </a:r>
            <a:endParaRPr lang="pt-BR" sz="2000" i="1" dirty="0">
              <a:solidFill>
                <a:srgbClr val="265938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48880"/>
            <a:ext cx="4608512" cy="3456384"/>
          </a:xfrm>
          <a:prstGeom prst="rect">
            <a:avLst/>
          </a:prstGeom>
        </p:spPr>
      </p:pic>
      <p:sp>
        <p:nvSpPr>
          <p:cNvPr id="18" name="Subtítulo 3"/>
          <p:cNvSpPr txBox="1">
            <a:spLocks/>
          </p:cNvSpPr>
          <p:nvPr/>
        </p:nvSpPr>
        <p:spPr>
          <a:xfrm>
            <a:off x="4572000" y="1700808"/>
            <a:ext cx="4572000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sz="2000" i="1" dirty="0" smtClean="0">
                <a:solidFill>
                  <a:srgbClr val="265938"/>
                </a:solidFill>
              </a:rPr>
              <a:t>Oficina de Plantio de Mudas e Sementes</a:t>
            </a:r>
            <a:endParaRPr lang="pt-BR" sz="2000" i="1" dirty="0">
              <a:solidFill>
                <a:srgbClr val="265938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2348880"/>
            <a:ext cx="4572000" cy="342900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14" b="3916"/>
          <a:stretch/>
        </p:blipFill>
        <p:spPr bwMode="auto">
          <a:xfrm>
            <a:off x="7380041" y="116632"/>
            <a:ext cx="1656455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6474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tângulo 2056"/>
          <p:cNvSpPr/>
          <p:nvPr/>
        </p:nvSpPr>
        <p:spPr>
          <a:xfrm>
            <a:off x="-5938" y="1340768"/>
            <a:ext cx="9143999" cy="49233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Picture 3" descr="C:\Users\carolina.schaffer.SEC\Desktop\Compromissos e Resultados - SEMA 2015\Fotos\IMG_44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t="86882" r="33643" b="1826"/>
          <a:stretch/>
        </p:blipFill>
        <p:spPr bwMode="auto">
          <a:xfrm>
            <a:off x="3377381" y="6328370"/>
            <a:ext cx="237736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520" y="1484784"/>
            <a:ext cx="8760575" cy="4608512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pt-BR" sz="2000" dirty="0" smtClean="0">
                <a:solidFill>
                  <a:srgbClr val="265938"/>
                </a:solidFill>
              </a:rPr>
              <a:t>1. Adequação </a:t>
            </a:r>
            <a:r>
              <a:rPr lang="pt-BR" sz="2000" dirty="0">
                <a:solidFill>
                  <a:srgbClr val="265938"/>
                </a:solidFill>
              </a:rPr>
              <a:t>do </a:t>
            </a:r>
            <a:r>
              <a:rPr lang="pt-BR" sz="2000" b="1" dirty="0">
                <a:solidFill>
                  <a:srgbClr val="265938"/>
                </a:solidFill>
              </a:rPr>
              <a:t>Projeto </a:t>
            </a:r>
            <a:r>
              <a:rPr lang="pt-BR" sz="2000" b="1" dirty="0" smtClean="0">
                <a:solidFill>
                  <a:srgbClr val="265938"/>
                </a:solidFill>
              </a:rPr>
              <a:t>Executivo </a:t>
            </a:r>
            <a:r>
              <a:rPr lang="pt-BR" sz="2000" b="1" dirty="0">
                <a:solidFill>
                  <a:srgbClr val="265938"/>
                </a:solidFill>
              </a:rPr>
              <a:t>dos Centros Triagem de Materiais </a:t>
            </a:r>
            <a:r>
              <a:rPr lang="pt-BR" sz="2000" b="1" dirty="0" smtClean="0">
                <a:solidFill>
                  <a:srgbClr val="265938"/>
                </a:solidFill>
              </a:rPr>
              <a:t>Recicláveis</a:t>
            </a:r>
            <a:r>
              <a:rPr lang="pt-BR" sz="2000" dirty="0" smtClean="0">
                <a:solidFill>
                  <a:srgbClr val="265938"/>
                </a:solidFill>
              </a:rPr>
              <a:t> </a:t>
            </a:r>
            <a:r>
              <a:rPr lang="pt-BR" sz="2000" dirty="0">
                <a:solidFill>
                  <a:srgbClr val="265938"/>
                </a:solidFill>
              </a:rPr>
              <a:t>e da </a:t>
            </a:r>
            <a:r>
              <a:rPr lang="pt-BR" sz="2000" b="1" dirty="0">
                <a:solidFill>
                  <a:srgbClr val="265938"/>
                </a:solidFill>
              </a:rPr>
              <a:t>Central de Comercialização </a:t>
            </a:r>
            <a:r>
              <a:rPr lang="pt-BR" sz="2000" dirty="0">
                <a:solidFill>
                  <a:srgbClr val="265938"/>
                </a:solidFill>
              </a:rPr>
              <a:t>a serem edificados na área </a:t>
            </a:r>
            <a:endParaRPr lang="pt-BR" sz="2000" dirty="0" smtClean="0">
              <a:solidFill>
                <a:srgbClr val="265938"/>
              </a:solidFill>
            </a:endParaRPr>
          </a:p>
          <a:p>
            <a:r>
              <a:rPr lang="pt-BR" sz="2000" dirty="0" smtClean="0">
                <a:solidFill>
                  <a:srgbClr val="265938"/>
                </a:solidFill>
              </a:rPr>
              <a:t>da SPU/CENTCOP </a:t>
            </a:r>
            <a:r>
              <a:rPr lang="pt-BR" sz="2000" dirty="0">
                <a:solidFill>
                  <a:srgbClr val="265938"/>
                </a:solidFill>
              </a:rPr>
              <a:t>na Vila estrutural</a:t>
            </a:r>
            <a:r>
              <a:rPr lang="pt-BR" sz="2000" dirty="0" smtClean="0">
                <a:solidFill>
                  <a:srgbClr val="265938"/>
                </a:solidFill>
              </a:rPr>
              <a:t>.</a:t>
            </a:r>
          </a:p>
          <a:p>
            <a:pPr marL="457200" indent="-457200">
              <a:buAutoNum type="arabicPeriod"/>
            </a:pPr>
            <a:endParaRPr lang="pt-BR" sz="2000" dirty="0">
              <a:solidFill>
                <a:srgbClr val="265938"/>
              </a:solidFill>
            </a:endParaRPr>
          </a:p>
          <a:p>
            <a:r>
              <a:rPr lang="pt-BR" sz="2000" dirty="0" smtClean="0">
                <a:solidFill>
                  <a:srgbClr val="265938"/>
                </a:solidFill>
              </a:rPr>
              <a:t>2. Coordenação </a:t>
            </a:r>
            <a:r>
              <a:rPr lang="pt-BR" sz="2000" dirty="0">
                <a:solidFill>
                  <a:srgbClr val="265938"/>
                </a:solidFill>
              </a:rPr>
              <a:t>do Comitê Gestor do Plano Integrado de Gerenciamento de Resíduos </a:t>
            </a:r>
            <a:r>
              <a:rPr lang="pt-BR" sz="2000" dirty="0" smtClean="0">
                <a:solidFill>
                  <a:srgbClr val="265938"/>
                </a:solidFill>
              </a:rPr>
              <a:t>da Construção </a:t>
            </a:r>
            <a:r>
              <a:rPr lang="pt-BR" sz="2000" dirty="0">
                <a:solidFill>
                  <a:srgbClr val="265938"/>
                </a:solidFill>
              </a:rPr>
              <a:t>Civil e Volumosos do DF </a:t>
            </a:r>
            <a:r>
              <a:rPr lang="pt-BR" sz="2000" dirty="0" smtClean="0">
                <a:solidFill>
                  <a:srgbClr val="265938"/>
                </a:solidFill>
              </a:rPr>
              <a:t>– </a:t>
            </a:r>
            <a:r>
              <a:rPr lang="pt-BR" sz="2000" b="1" dirty="0" smtClean="0">
                <a:solidFill>
                  <a:srgbClr val="265938"/>
                </a:solidFill>
              </a:rPr>
              <a:t>CORC</a:t>
            </a:r>
            <a:r>
              <a:rPr lang="pt-BR" sz="2000" dirty="0" smtClean="0">
                <a:solidFill>
                  <a:srgbClr val="265938"/>
                </a:solidFill>
              </a:rPr>
              <a:t> (até outubro) </a:t>
            </a:r>
          </a:p>
          <a:p>
            <a:r>
              <a:rPr lang="pt-BR" sz="2000" dirty="0" smtClean="0">
                <a:solidFill>
                  <a:srgbClr val="265938"/>
                </a:solidFill>
              </a:rPr>
              <a:t>com elaboração da Minuta </a:t>
            </a:r>
            <a:r>
              <a:rPr lang="pt-BR" sz="2000" dirty="0">
                <a:solidFill>
                  <a:srgbClr val="265938"/>
                </a:solidFill>
              </a:rPr>
              <a:t>de </a:t>
            </a:r>
            <a:r>
              <a:rPr lang="pt-BR" sz="2000" b="1" dirty="0">
                <a:solidFill>
                  <a:srgbClr val="265938"/>
                </a:solidFill>
              </a:rPr>
              <a:t>Decreto sobre transporte do </a:t>
            </a:r>
            <a:endParaRPr lang="pt-BR" sz="2000" b="1" dirty="0" smtClean="0">
              <a:solidFill>
                <a:srgbClr val="265938"/>
              </a:solidFill>
            </a:endParaRPr>
          </a:p>
          <a:p>
            <a:r>
              <a:rPr lang="pt-BR" sz="2000" b="1" dirty="0" smtClean="0">
                <a:solidFill>
                  <a:srgbClr val="265938"/>
                </a:solidFill>
              </a:rPr>
              <a:t>Resíduo </a:t>
            </a:r>
            <a:r>
              <a:rPr lang="pt-BR" sz="2000" b="1" dirty="0">
                <a:solidFill>
                  <a:srgbClr val="265938"/>
                </a:solidFill>
              </a:rPr>
              <a:t>de </a:t>
            </a:r>
            <a:r>
              <a:rPr lang="pt-BR" sz="2000" b="1" dirty="0" smtClean="0">
                <a:solidFill>
                  <a:srgbClr val="265938"/>
                </a:solidFill>
              </a:rPr>
              <a:t>Construção </a:t>
            </a:r>
            <a:r>
              <a:rPr lang="pt-BR" sz="2000" b="1" dirty="0">
                <a:solidFill>
                  <a:srgbClr val="265938"/>
                </a:solidFill>
              </a:rPr>
              <a:t>Civil e </a:t>
            </a:r>
            <a:r>
              <a:rPr lang="pt-BR" sz="2000" b="1" dirty="0" smtClean="0">
                <a:solidFill>
                  <a:srgbClr val="265938"/>
                </a:solidFill>
              </a:rPr>
              <a:t>Volumosos</a:t>
            </a:r>
            <a:r>
              <a:rPr lang="pt-BR" sz="2000" dirty="0" smtClean="0">
                <a:solidFill>
                  <a:srgbClr val="265938"/>
                </a:solidFill>
              </a:rPr>
              <a:t>.</a:t>
            </a:r>
          </a:p>
          <a:p>
            <a:endParaRPr lang="pt-BR" sz="2000" dirty="0">
              <a:solidFill>
                <a:srgbClr val="265938"/>
              </a:solidFill>
            </a:endParaRPr>
          </a:p>
          <a:p>
            <a:r>
              <a:rPr lang="pt-BR" sz="2000" dirty="0" smtClean="0">
                <a:solidFill>
                  <a:srgbClr val="265938"/>
                </a:solidFill>
              </a:rPr>
              <a:t>3. Minuta de </a:t>
            </a:r>
            <a:r>
              <a:rPr lang="pt-BR" sz="2000" b="1" dirty="0" smtClean="0">
                <a:solidFill>
                  <a:srgbClr val="265938"/>
                </a:solidFill>
              </a:rPr>
              <a:t>Decreto </a:t>
            </a:r>
            <a:r>
              <a:rPr lang="pt-BR" sz="2000" b="1" dirty="0">
                <a:solidFill>
                  <a:srgbClr val="265938"/>
                </a:solidFill>
              </a:rPr>
              <a:t>de Fiscalização Integrada de </a:t>
            </a:r>
            <a:r>
              <a:rPr lang="pt-BR" sz="2000" b="1" dirty="0" smtClean="0">
                <a:solidFill>
                  <a:srgbClr val="265938"/>
                </a:solidFill>
              </a:rPr>
              <a:t>Resíduos </a:t>
            </a:r>
            <a:r>
              <a:rPr lang="pt-BR" sz="2000" dirty="0" smtClean="0">
                <a:solidFill>
                  <a:srgbClr val="265938"/>
                </a:solidFill>
              </a:rPr>
              <a:t>(</a:t>
            </a:r>
            <a:r>
              <a:rPr lang="pt-BR" sz="2000" dirty="0" err="1" smtClean="0">
                <a:solidFill>
                  <a:srgbClr val="265938"/>
                </a:solidFill>
              </a:rPr>
              <a:t>Agefis</a:t>
            </a:r>
            <a:r>
              <a:rPr lang="pt-BR" sz="2000" dirty="0" smtClean="0">
                <a:solidFill>
                  <a:srgbClr val="265938"/>
                </a:solidFill>
              </a:rPr>
              <a:t>, Vigilância Sanitária e IBRAM) elaborada e encaminhada </a:t>
            </a:r>
            <a:r>
              <a:rPr lang="pt-BR" sz="2000" dirty="0">
                <a:solidFill>
                  <a:srgbClr val="265938"/>
                </a:solidFill>
              </a:rPr>
              <a:t>à Casa </a:t>
            </a:r>
            <a:r>
              <a:rPr lang="pt-BR" sz="2000" dirty="0" smtClean="0">
                <a:solidFill>
                  <a:srgbClr val="265938"/>
                </a:solidFill>
              </a:rPr>
              <a:t>Civil.</a:t>
            </a:r>
          </a:p>
          <a:p>
            <a:endParaRPr lang="pt-BR" sz="2000" dirty="0">
              <a:solidFill>
                <a:srgbClr val="265938"/>
              </a:solidFill>
            </a:endParaRPr>
          </a:p>
          <a:p>
            <a:r>
              <a:rPr lang="pt-BR" sz="2000" dirty="0" smtClean="0">
                <a:solidFill>
                  <a:srgbClr val="265938"/>
                </a:solidFill>
              </a:rPr>
              <a:t>4. </a:t>
            </a:r>
            <a:r>
              <a:rPr lang="pt-BR" sz="2000" b="1" dirty="0" smtClean="0">
                <a:solidFill>
                  <a:srgbClr val="265938"/>
                </a:solidFill>
              </a:rPr>
              <a:t>Plano de Resíduos </a:t>
            </a:r>
            <a:r>
              <a:rPr lang="pt-BR" sz="2000" dirty="0" smtClean="0">
                <a:solidFill>
                  <a:srgbClr val="265938"/>
                </a:solidFill>
              </a:rPr>
              <a:t>– PDSB e PDGIRS.</a:t>
            </a:r>
          </a:p>
          <a:p>
            <a:endParaRPr lang="pt-BR" sz="2000" dirty="0">
              <a:solidFill>
                <a:srgbClr val="265938"/>
              </a:solidFill>
            </a:endParaRPr>
          </a:p>
          <a:p>
            <a:endParaRPr lang="pt-BR" sz="2000" dirty="0">
              <a:solidFill>
                <a:srgbClr val="265938"/>
              </a:solidFill>
            </a:endParaRPr>
          </a:p>
          <a:p>
            <a:endParaRPr lang="pt-BR" sz="2000" dirty="0">
              <a:solidFill>
                <a:srgbClr val="265938"/>
              </a:solidFill>
            </a:endParaRPr>
          </a:p>
        </p:txBody>
      </p:sp>
      <p:cxnSp>
        <p:nvCxnSpPr>
          <p:cNvPr id="33" name="Conector reto 32"/>
          <p:cNvCxnSpPr/>
          <p:nvPr/>
        </p:nvCxnSpPr>
        <p:spPr>
          <a:xfrm flipH="1">
            <a:off x="-5939" y="6264135"/>
            <a:ext cx="9144000" cy="0"/>
          </a:xfrm>
          <a:prstGeom prst="line">
            <a:avLst/>
          </a:prstGeom>
          <a:ln w="63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 flipH="1">
            <a:off x="551615" y="6309320"/>
            <a:ext cx="8280000" cy="0"/>
          </a:xfrm>
          <a:prstGeom prst="line">
            <a:avLst/>
          </a:prstGeom>
          <a:ln w="190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9" name="Grupo 2048"/>
          <p:cNvGrpSpPr/>
          <p:nvPr/>
        </p:nvGrpSpPr>
        <p:grpSpPr>
          <a:xfrm>
            <a:off x="1" y="-1"/>
            <a:ext cx="3515569" cy="1298583"/>
            <a:chOff x="1" y="-1"/>
            <a:chExt cx="3515569" cy="1298583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654"/>
            <a:stretch/>
          </p:blipFill>
          <p:spPr bwMode="auto">
            <a:xfrm>
              <a:off x="1" y="0"/>
              <a:ext cx="1907703" cy="129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" name="Triângulo retângulo 2047"/>
            <p:cNvSpPr/>
            <p:nvPr/>
          </p:nvSpPr>
          <p:spPr>
            <a:xfrm rot="10800000" flipH="1">
              <a:off x="1825626" y="-1"/>
              <a:ext cx="1689944" cy="285750"/>
            </a:xfrm>
            <a:prstGeom prst="rtTriangle">
              <a:avLst/>
            </a:prstGeom>
            <a:solidFill>
              <a:srgbClr val="265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75656" y="548680"/>
            <a:ext cx="6048673" cy="7669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pt-BR" sz="3600" b="1" dirty="0">
                <a:solidFill>
                  <a:srgbClr val="265938"/>
                </a:solidFill>
              </a:rPr>
              <a:t>Resíduos Sólidos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14" b="3916"/>
          <a:stretch/>
        </p:blipFill>
        <p:spPr bwMode="auto">
          <a:xfrm>
            <a:off x="7380041" y="116632"/>
            <a:ext cx="1656455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51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tângulo 2056"/>
          <p:cNvSpPr/>
          <p:nvPr/>
        </p:nvSpPr>
        <p:spPr>
          <a:xfrm>
            <a:off x="-5938" y="1340768"/>
            <a:ext cx="9143999" cy="49233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Picture 3" descr="C:\Users\carolina.schaffer.SEC\Desktop\Compromissos e Resultados - SEMA 2015\Fotos\IMG_44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t="86882" r="33643" b="1826"/>
          <a:stretch/>
        </p:blipFill>
        <p:spPr bwMode="auto">
          <a:xfrm>
            <a:off x="3377381" y="6328370"/>
            <a:ext cx="237736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ector reto 32"/>
          <p:cNvCxnSpPr/>
          <p:nvPr/>
        </p:nvCxnSpPr>
        <p:spPr>
          <a:xfrm flipH="1">
            <a:off x="-5939" y="6264135"/>
            <a:ext cx="9144000" cy="0"/>
          </a:xfrm>
          <a:prstGeom prst="line">
            <a:avLst/>
          </a:prstGeom>
          <a:ln w="63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 flipH="1">
            <a:off x="551615" y="6309320"/>
            <a:ext cx="8280000" cy="0"/>
          </a:xfrm>
          <a:prstGeom prst="line">
            <a:avLst/>
          </a:prstGeom>
          <a:ln w="190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9" name="Grupo 2048"/>
          <p:cNvGrpSpPr/>
          <p:nvPr/>
        </p:nvGrpSpPr>
        <p:grpSpPr>
          <a:xfrm>
            <a:off x="1" y="-1"/>
            <a:ext cx="3515569" cy="1298583"/>
            <a:chOff x="1" y="-1"/>
            <a:chExt cx="3515569" cy="1298583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654"/>
            <a:stretch/>
          </p:blipFill>
          <p:spPr bwMode="auto">
            <a:xfrm>
              <a:off x="1" y="0"/>
              <a:ext cx="1907703" cy="129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" name="Triângulo retângulo 2047"/>
            <p:cNvSpPr/>
            <p:nvPr/>
          </p:nvSpPr>
          <p:spPr>
            <a:xfrm rot="10800000" flipH="1">
              <a:off x="1825626" y="-1"/>
              <a:ext cx="1689944" cy="285750"/>
            </a:xfrm>
            <a:prstGeom prst="rtTriangle">
              <a:avLst/>
            </a:prstGeom>
            <a:solidFill>
              <a:srgbClr val="265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3" name="Título 1"/>
          <p:cNvSpPr txBox="1">
            <a:spLocks/>
          </p:cNvSpPr>
          <p:nvPr/>
        </p:nvSpPr>
        <p:spPr>
          <a:xfrm>
            <a:off x="1475656" y="548680"/>
            <a:ext cx="6048673" cy="766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b="1" smtClean="0">
                <a:solidFill>
                  <a:srgbClr val="265938"/>
                </a:solidFill>
              </a:rPr>
              <a:t>Resíduos Sólidos</a:t>
            </a:r>
            <a:endParaRPr lang="pt-BR" sz="3600" b="1" dirty="0">
              <a:solidFill>
                <a:srgbClr val="265938"/>
              </a:solidFill>
            </a:endParaRPr>
          </a:p>
        </p:txBody>
      </p:sp>
      <p:sp>
        <p:nvSpPr>
          <p:cNvPr id="14" name="Subtítulo 3"/>
          <p:cNvSpPr>
            <a:spLocks noGrp="1"/>
          </p:cNvSpPr>
          <p:nvPr>
            <p:ph type="subTitle" idx="1"/>
          </p:nvPr>
        </p:nvSpPr>
        <p:spPr>
          <a:xfrm>
            <a:off x="251520" y="1484784"/>
            <a:ext cx="7344816" cy="504056"/>
          </a:xfrm>
        </p:spPr>
        <p:txBody>
          <a:bodyPr vert="horz" lIns="91440" tIns="45720" rIns="91440" bIns="45720" rtlCol="0">
            <a:noAutofit/>
          </a:bodyPr>
          <a:lstStyle/>
          <a:p>
            <a:pPr algn="l"/>
            <a:r>
              <a:rPr lang="pt-BR" altLang="pt-BR" sz="2000" i="1" dirty="0" smtClean="0">
                <a:solidFill>
                  <a:srgbClr val="265938"/>
                </a:solidFill>
              </a:rPr>
              <a:t>Local de construção do Galpão </a:t>
            </a:r>
            <a:r>
              <a:rPr lang="pt-BR" altLang="pt-BR" sz="2000" i="1" dirty="0">
                <a:solidFill>
                  <a:srgbClr val="265938"/>
                </a:solidFill>
              </a:rPr>
              <a:t>de </a:t>
            </a:r>
            <a:r>
              <a:rPr lang="pt-BR" altLang="pt-BR" sz="2000" i="1" dirty="0" smtClean="0">
                <a:solidFill>
                  <a:srgbClr val="265938"/>
                </a:solidFill>
              </a:rPr>
              <a:t>Triagem</a:t>
            </a:r>
            <a:endParaRPr lang="pt-BR" altLang="pt-BR" sz="2000" i="1" dirty="0">
              <a:solidFill>
                <a:srgbClr val="265938"/>
              </a:solidFill>
            </a:endParaRPr>
          </a:p>
        </p:txBody>
      </p:sp>
      <p:pic>
        <p:nvPicPr>
          <p:cNvPr id="16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16832"/>
            <a:ext cx="7314133" cy="420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14" b="3916"/>
          <a:stretch/>
        </p:blipFill>
        <p:spPr bwMode="auto">
          <a:xfrm>
            <a:off x="7380041" y="116632"/>
            <a:ext cx="1656455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53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tângulo 2056"/>
          <p:cNvSpPr/>
          <p:nvPr/>
        </p:nvSpPr>
        <p:spPr>
          <a:xfrm>
            <a:off x="-5938" y="1340768"/>
            <a:ext cx="9143999" cy="49233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Picture 3" descr="C:\Users\carolina.schaffer.SEC\Desktop\Compromissos e Resultados - SEMA 2015\Fotos\IMG_44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t="86882" r="33643" b="1826"/>
          <a:stretch/>
        </p:blipFill>
        <p:spPr bwMode="auto">
          <a:xfrm>
            <a:off x="3377381" y="6328370"/>
            <a:ext cx="237736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ector reto 32"/>
          <p:cNvCxnSpPr/>
          <p:nvPr/>
        </p:nvCxnSpPr>
        <p:spPr>
          <a:xfrm flipH="1">
            <a:off x="-5939" y="6264135"/>
            <a:ext cx="9144000" cy="0"/>
          </a:xfrm>
          <a:prstGeom prst="line">
            <a:avLst/>
          </a:prstGeom>
          <a:ln w="63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 flipH="1">
            <a:off x="551615" y="6309320"/>
            <a:ext cx="8280000" cy="0"/>
          </a:xfrm>
          <a:prstGeom prst="line">
            <a:avLst/>
          </a:prstGeom>
          <a:ln w="190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9" name="Grupo 2048"/>
          <p:cNvGrpSpPr/>
          <p:nvPr/>
        </p:nvGrpSpPr>
        <p:grpSpPr>
          <a:xfrm>
            <a:off x="1" y="-1"/>
            <a:ext cx="3515569" cy="1298583"/>
            <a:chOff x="1" y="-1"/>
            <a:chExt cx="3515569" cy="1298583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654"/>
            <a:stretch/>
          </p:blipFill>
          <p:spPr bwMode="auto">
            <a:xfrm>
              <a:off x="1" y="0"/>
              <a:ext cx="1907703" cy="129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" name="Triângulo retângulo 2047"/>
            <p:cNvSpPr/>
            <p:nvPr/>
          </p:nvSpPr>
          <p:spPr>
            <a:xfrm rot="10800000" flipH="1">
              <a:off x="1825626" y="-1"/>
              <a:ext cx="1689944" cy="285750"/>
            </a:xfrm>
            <a:prstGeom prst="rtTriangle">
              <a:avLst/>
            </a:prstGeom>
            <a:solidFill>
              <a:srgbClr val="265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3" name="Título 1"/>
          <p:cNvSpPr txBox="1">
            <a:spLocks/>
          </p:cNvSpPr>
          <p:nvPr/>
        </p:nvSpPr>
        <p:spPr>
          <a:xfrm>
            <a:off x="1475656" y="548680"/>
            <a:ext cx="6048673" cy="766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b="1" smtClean="0">
                <a:solidFill>
                  <a:srgbClr val="265938"/>
                </a:solidFill>
              </a:rPr>
              <a:t>Resíduos Sólidos</a:t>
            </a:r>
            <a:endParaRPr lang="pt-BR" sz="3600" b="1" dirty="0">
              <a:solidFill>
                <a:srgbClr val="265938"/>
              </a:solidFill>
            </a:endParaRPr>
          </a:p>
        </p:txBody>
      </p:sp>
      <p:sp>
        <p:nvSpPr>
          <p:cNvPr id="14" name="Subtítulo 3"/>
          <p:cNvSpPr>
            <a:spLocks noGrp="1"/>
          </p:cNvSpPr>
          <p:nvPr>
            <p:ph type="subTitle" idx="1"/>
          </p:nvPr>
        </p:nvSpPr>
        <p:spPr>
          <a:xfrm>
            <a:off x="251520" y="1412776"/>
            <a:ext cx="3960440" cy="504056"/>
          </a:xfrm>
        </p:spPr>
        <p:txBody>
          <a:bodyPr vert="horz" lIns="91440" tIns="45720" rIns="91440" bIns="45720" rtlCol="0">
            <a:noAutofit/>
          </a:bodyPr>
          <a:lstStyle/>
          <a:p>
            <a:pPr algn="l"/>
            <a:r>
              <a:rPr lang="pt-BR" altLang="pt-BR" sz="2000" i="1" dirty="0" smtClean="0">
                <a:solidFill>
                  <a:srgbClr val="265938"/>
                </a:solidFill>
              </a:rPr>
              <a:t>Implantação Original</a:t>
            </a:r>
            <a:endParaRPr lang="pt-BR" altLang="pt-BR" sz="2000" i="1" dirty="0">
              <a:solidFill>
                <a:srgbClr val="265938"/>
              </a:solidFill>
            </a:endParaRPr>
          </a:p>
        </p:txBody>
      </p:sp>
      <p:pic>
        <p:nvPicPr>
          <p:cNvPr id="18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448" y="1844823"/>
            <a:ext cx="3786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14" y="1844823"/>
            <a:ext cx="3788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ubtítulo 3"/>
          <p:cNvSpPr txBox="1">
            <a:spLocks/>
          </p:cNvSpPr>
          <p:nvPr/>
        </p:nvSpPr>
        <p:spPr>
          <a:xfrm>
            <a:off x="4507530" y="1412776"/>
            <a:ext cx="3960440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t-BR" altLang="pt-BR" sz="2000" i="1" dirty="0" smtClean="0">
                <a:solidFill>
                  <a:srgbClr val="265938"/>
                </a:solidFill>
              </a:rPr>
              <a:t>Nova Implantação</a:t>
            </a:r>
            <a:endParaRPr lang="pt-BR" altLang="pt-BR" sz="2000" i="1" dirty="0">
              <a:solidFill>
                <a:srgbClr val="265938"/>
              </a:solidFill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14" b="3916"/>
          <a:stretch/>
        </p:blipFill>
        <p:spPr bwMode="auto">
          <a:xfrm>
            <a:off x="7380041" y="116632"/>
            <a:ext cx="1656455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129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tângulo 2056"/>
          <p:cNvSpPr/>
          <p:nvPr/>
        </p:nvSpPr>
        <p:spPr>
          <a:xfrm>
            <a:off x="-5938" y="1340768"/>
            <a:ext cx="9143999" cy="49233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Picture 3" descr="C:\Users\carolina.schaffer.SEC\Desktop\Compromissos e Resultados - SEMA 2015\Fotos\IMG_44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t="86882" r="33643" b="1826"/>
          <a:stretch/>
        </p:blipFill>
        <p:spPr bwMode="auto">
          <a:xfrm>
            <a:off x="3377381" y="6328370"/>
            <a:ext cx="237736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520" y="1628801"/>
            <a:ext cx="8640960" cy="4392487"/>
          </a:xfrm>
        </p:spPr>
        <p:txBody>
          <a:bodyPr vert="horz" lIns="91440" tIns="45720" rIns="91440" bIns="45720" rtlCol="0">
            <a:noAutofit/>
          </a:bodyPr>
          <a:lstStyle/>
          <a:p>
            <a:pPr marL="457200" indent="-457200">
              <a:buAutoNum type="arabicPeriod"/>
            </a:pPr>
            <a:r>
              <a:rPr lang="pt-BR" sz="2200" dirty="0" smtClean="0">
                <a:solidFill>
                  <a:srgbClr val="265938"/>
                </a:solidFill>
              </a:rPr>
              <a:t>Após 2 anos, </a:t>
            </a:r>
            <a:r>
              <a:rPr lang="pt-BR" sz="2200" b="1" dirty="0" smtClean="0">
                <a:solidFill>
                  <a:srgbClr val="265938"/>
                </a:solidFill>
              </a:rPr>
              <a:t>voltou a deliberar processos sobre multas</a:t>
            </a:r>
            <a:r>
              <a:rPr lang="pt-BR" sz="2200" dirty="0" smtClean="0">
                <a:solidFill>
                  <a:srgbClr val="265938"/>
                </a:solidFill>
              </a:rPr>
              <a:t>.</a:t>
            </a:r>
          </a:p>
          <a:p>
            <a:pPr marL="457200" indent="-457200">
              <a:buAutoNum type="arabicPeriod"/>
            </a:pPr>
            <a:endParaRPr lang="pt-BR" sz="2200" dirty="0">
              <a:solidFill>
                <a:srgbClr val="265938"/>
              </a:solidFill>
            </a:endParaRPr>
          </a:p>
          <a:p>
            <a:pPr marL="457200" indent="-457200">
              <a:buAutoNum type="arabicPeriod"/>
            </a:pPr>
            <a:r>
              <a:rPr lang="pt-BR" sz="2200" b="1" dirty="0">
                <a:solidFill>
                  <a:srgbClr val="265938"/>
                </a:solidFill>
              </a:rPr>
              <a:t>8</a:t>
            </a:r>
            <a:r>
              <a:rPr lang="pt-BR" sz="2200" b="1" dirty="0" smtClean="0">
                <a:solidFill>
                  <a:srgbClr val="265938"/>
                </a:solidFill>
              </a:rPr>
              <a:t> reuniões </a:t>
            </a:r>
            <a:r>
              <a:rPr lang="pt-BR" sz="2200" dirty="0" smtClean="0">
                <a:solidFill>
                  <a:srgbClr val="265938"/>
                </a:solidFill>
              </a:rPr>
              <a:t>ao longo de 2015 envolvendo </a:t>
            </a:r>
            <a:r>
              <a:rPr lang="pt-BR" sz="2200" b="1" dirty="0" smtClean="0">
                <a:solidFill>
                  <a:srgbClr val="265938"/>
                </a:solidFill>
              </a:rPr>
              <a:t>34 instituições </a:t>
            </a:r>
            <a:r>
              <a:rPr lang="pt-BR" sz="2200" dirty="0" smtClean="0">
                <a:solidFill>
                  <a:srgbClr val="265938"/>
                </a:solidFill>
              </a:rPr>
              <a:t>(17 governamentais e 17 não governamentais).</a:t>
            </a:r>
          </a:p>
          <a:p>
            <a:pPr marL="457200" indent="-457200">
              <a:buAutoNum type="arabicPeriod"/>
            </a:pPr>
            <a:endParaRPr lang="pt-BR" sz="2200" dirty="0">
              <a:solidFill>
                <a:srgbClr val="265938"/>
              </a:solidFill>
            </a:endParaRPr>
          </a:p>
          <a:p>
            <a:pPr marL="457200" indent="-457200">
              <a:buAutoNum type="arabicPeriod"/>
            </a:pPr>
            <a:r>
              <a:rPr lang="pt-BR" sz="2200" b="1" dirty="0" smtClean="0">
                <a:solidFill>
                  <a:srgbClr val="265938"/>
                </a:solidFill>
              </a:rPr>
              <a:t>17 processos julgados</a:t>
            </a:r>
            <a:r>
              <a:rPr lang="pt-BR" sz="2200" dirty="0" smtClean="0">
                <a:solidFill>
                  <a:srgbClr val="265938"/>
                </a:solidFill>
              </a:rPr>
              <a:t>.</a:t>
            </a:r>
          </a:p>
          <a:p>
            <a:pPr marL="457200" indent="-457200">
              <a:buAutoNum type="arabicPeriod"/>
            </a:pPr>
            <a:endParaRPr lang="pt-BR" sz="2200" dirty="0">
              <a:solidFill>
                <a:srgbClr val="265938"/>
              </a:solidFill>
            </a:endParaRPr>
          </a:p>
          <a:p>
            <a:pPr marL="457200" indent="-457200">
              <a:buAutoNum type="arabicPeriod"/>
            </a:pPr>
            <a:r>
              <a:rPr lang="pt-BR" sz="2200" dirty="0" smtClean="0">
                <a:solidFill>
                  <a:srgbClr val="265938"/>
                </a:solidFill>
              </a:rPr>
              <a:t>Principais temas abordados: </a:t>
            </a:r>
          </a:p>
          <a:p>
            <a:pPr marL="342900" indent="-342900">
              <a:buFontTx/>
              <a:buChar char="-"/>
            </a:pPr>
            <a:r>
              <a:rPr lang="pt-BR" sz="1800" dirty="0" smtClean="0">
                <a:solidFill>
                  <a:srgbClr val="265938"/>
                </a:solidFill>
              </a:rPr>
              <a:t>Água (Mapa do Caminho das Águas, Cultivando Água Boa, Comitês de Bacias);</a:t>
            </a:r>
          </a:p>
          <a:p>
            <a:pPr marL="342900" indent="-342900">
              <a:buFontTx/>
              <a:buChar char="-"/>
            </a:pPr>
            <a:r>
              <a:rPr lang="pt-BR" sz="1800" dirty="0" smtClean="0">
                <a:solidFill>
                  <a:srgbClr val="265938"/>
                </a:solidFill>
              </a:rPr>
              <a:t>Licenciamento ambiental (proposta da ABEMA);</a:t>
            </a:r>
          </a:p>
          <a:p>
            <a:pPr marL="342900" indent="-342900">
              <a:buFontTx/>
              <a:buChar char="-"/>
            </a:pPr>
            <a:r>
              <a:rPr lang="pt-BR" sz="1800" dirty="0" smtClean="0">
                <a:solidFill>
                  <a:srgbClr val="265938"/>
                </a:solidFill>
              </a:rPr>
              <a:t>ZEE.</a:t>
            </a:r>
          </a:p>
          <a:p>
            <a:pPr marL="342900" indent="-342900">
              <a:buFontTx/>
              <a:buChar char="-"/>
            </a:pPr>
            <a:endParaRPr lang="pt-BR" sz="1800" dirty="0" smtClean="0">
              <a:solidFill>
                <a:srgbClr val="265938"/>
              </a:solidFill>
            </a:endParaRPr>
          </a:p>
          <a:p>
            <a:pPr marL="342900" indent="-342900">
              <a:buFontTx/>
              <a:buChar char="-"/>
            </a:pPr>
            <a:endParaRPr lang="pt-BR" sz="2200" dirty="0" smtClean="0">
              <a:solidFill>
                <a:srgbClr val="265938"/>
              </a:solidFill>
            </a:endParaRPr>
          </a:p>
          <a:p>
            <a:pPr marL="342900" indent="-342900">
              <a:buFontTx/>
              <a:buChar char="-"/>
            </a:pPr>
            <a:endParaRPr lang="pt-BR" sz="2200" dirty="0" smtClean="0">
              <a:solidFill>
                <a:srgbClr val="265938"/>
              </a:solidFill>
            </a:endParaRPr>
          </a:p>
          <a:p>
            <a:pPr marL="457200" indent="-457200">
              <a:buAutoNum type="arabicPeriod"/>
            </a:pPr>
            <a:endParaRPr lang="pt-BR" sz="2200" dirty="0">
              <a:solidFill>
                <a:srgbClr val="265938"/>
              </a:solidFill>
            </a:endParaRPr>
          </a:p>
        </p:txBody>
      </p:sp>
      <p:cxnSp>
        <p:nvCxnSpPr>
          <p:cNvPr id="33" name="Conector reto 32"/>
          <p:cNvCxnSpPr/>
          <p:nvPr/>
        </p:nvCxnSpPr>
        <p:spPr>
          <a:xfrm flipH="1">
            <a:off x="-5939" y="6264135"/>
            <a:ext cx="9144000" cy="0"/>
          </a:xfrm>
          <a:prstGeom prst="line">
            <a:avLst/>
          </a:prstGeom>
          <a:ln w="63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 flipH="1">
            <a:off x="551615" y="6309320"/>
            <a:ext cx="8280000" cy="0"/>
          </a:xfrm>
          <a:prstGeom prst="line">
            <a:avLst/>
          </a:prstGeom>
          <a:ln w="190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9" name="Grupo 2048"/>
          <p:cNvGrpSpPr/>
          <p:nvPr/>
        </p:nvGrpSpPr>
        <p:grpSpPr>
          <a:xfrm>
            <a:off x="1" y="-1"/>
            <a:ext cx="3515569" cy="1298583"/>
            <a:chOff x="1" y="-1"/>
            <a:chExt cx="3515569" cy="1298583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654"/>
            <a:stretch/>
          </p:blipFill>
          <p:spPr bwMode="auto">
            <a:xfrm>
              <a:off x="1" y="0"/>
              <a:ext cx="1907703" cy="129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" name="Triângulo retângulo 2047"/>
            <p:cNvSpPr/>
            <p:nvPr/>
          </p:nvSpPr>
          <p:spPr>
            <a:xfrm rot="10800000" flipH="1">
              <a:off x="1825626" y="-1"/>
              <a:ext cx="1689944" cy="285750"/>
            </a:xfrm>
            <a:prstGeom prst="rtTriangle">
              <a:avLst/>
            </a:prstGeom>
            <a:solidFill>
              <a:srgbClr val="265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03648" y="620688"/>
            <a:ext cx="5688632" cy="7200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pt-BR" sz="3600" b="1" dirty="0" smtClean="0">
                <a:solidFill>
                  <a:srgbClr val="265938"/>
                </a:solidFill>
              </a:rPr>
              <a:t>CONAM</a:t>
            </a:r>
            <a:endParaRPr lang="pt-BR" sz="3600" b="1" dirty="0">
              <a:solidFill>
                <a:srgbClr val="265938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14" b="3916"/>
          <a:stretch/>
        </p:blipFill>
        <p:spPr bwMode="auto">
          <a:xfrm>
            <a:off x="7380041" y="116632"/>
            <a:ext cx="1656455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2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tângulo 2056"/>
          <p:cNvSpPr/>
          <p:nvPr/>
        </p:nvSpPr>
        <p:spPr>
          <a:xfrm>
            <a:off x="-5938" y="1340768"/>
            <a:ext cx="9143999" cy="49233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Picture 3" descr="C:\Users\carolina.schaffer.SEC\Desktop\Compromissos e Resultados - SEMA 2015\Fotos\IMG_44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t="86882" r="33643" b="1826"/>
          <a:stretch/>
        </p:blipFill>
        <p:spPr bwMode="auto">
          <a:xfrm>
            <a:off x="3377381" y="6328370"/>
            <a:ext cx="237736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ector reto 32"/>
          <p:cNvCxnSpPr/>
          <p:nvPr/>
        </p:nvCxnSpPr>
        <p:spPr>
          <a:xfrm flipH="1">
            <a:off x="-5939" y="6264135"/>
            <a:ext cx="9144000" cy="0"/>
          </a:xfrm>
          <a:prstGeom prst="line">
            <a:avLst/>
          </a:prstGeom>
          <a:ln w="63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 flipH="1">
            <a:off x="551615" y="6309320"/>
            <a:ext cx="8280000" cy="0"/>
          </a:xfrm>
          <a:prstGeom prst="line">
            <a:avLst/>
          </a:prstGeom>
          <a:ln w="190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9" name="Grupo 2048"/>
          <p:cNvGrpSpPr/>
          <p:nvPr/>
        </p:nvGrpSpPr>
        <p:grpSpPr>
          <a:xfrm>
            <a:off x="1" y="-1"/>
            <a:ext cx="3515569" cy="1298583"/>
            <a:chOff x="1" y="-1"/>
            <a:chExt cx="3515569" cy="1298583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654"/>
            <a:stretch/>
          </p:blipFill>
          <p:spPr bwMode="auto">
            <a:xfrm>
              <a:off x="1" y="0"/>
              <a:ext cx="1907703" cy="129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" name="Triângulo retângulo 2047"/>
            <p:cNvSpPr/>
            <p:nvPr/>
          </p:nvSpPr>
          <p:spPr>
            <a:xfrm rot="10800000" flipH="1">
              <a:off x="1825626" y="-1"/>
              <a:ext cx="1689944" cy="285750"/>
            </a:xfrm>
            <a:prstGeom prst="rtTriangle">
              <a:avLst/>
            </a:prstGeom>
            <a:solidFill>
              <a:srgbClr val="265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3" name="Título 1"/>
          <p:cNvSpPr txBox="1">
            <a:spLocks/>
          </p:cNvSpPr>
          <p:nvPr/>
        </p:nvSpPr>
        <p:spPr>
          <a:xfrm>
            <a:off x="1475656" y="548680"/>
            <a:ext cx="6048673" cy="766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b="1" smtClean="0">
                <a:solidFill>
                  <a:srgbClr val="265938"/>
                </a:solidFill>
              </a:rPr>
              <a:t>Resíduos Sólidos</a:t>
            </a:r>
            <a:endParaRPr lang="pt-BR" sz="3600" b="1" dirty="0">
              <a:solidFill>
                <a:srgbClr val="265938"/>
              </a:solidFill>
            </a:endParaRPr>
          </a:p>
        </p:txBody>
      </p:sp>
      <p:sp>
        <p:nvSpPr>
          <p:cNvPr id="14" name="Subtítulo 3"/>
          <p:cNvSpPr>
            <a:spLocks noGrp="1"/>
          </p:cNvSpPr>
          <p:nvPr>
            <p:ph type="subTitle" idx="1"/>
          </p:nvPr>
        </p:nvSpPr>
        <p:spPr>
          <a:xfrm>
            <a:off x="251520" y="1700808"/>
            <a:ext cx="7344816" cy="504056"/>
          </a:xfrm>
        </p:spPr>
        <p:txBody>
          <a:bodyPr vert="horz" lIns="91440" tIns="45720" rIns="91440" bIns="45720" rtlCol="0">
            <a:noAutofit/>
          </a:bodyPr>
          <a:lstStyle/>
          <a:p>
            <a:pPr algn="l"/>
            <a:r>
              <a:rPr lang="pt-BR" altLang="pt-BR" sz="2000" i="1" dirty="0">
                <a:solidFill>
                  <a:srgbClr val="265938"/>
                </a:solidFill>
              </a:rPr>
              <a:t>Ilustração do Galpão de </a:t>
            </a:r>
            <a:r>
              <a:rPr lang="pt-BR" altLang="pt-BR" sz="2000" i="1" dirty="0" smtClean="0">
                <a:solidFill>
                  <a:srgbClr val="265938"/>
                </a:solidFill>
              </a:rPr>
              <a:t>Triagem</a:t>
            </a:r>
            <a:endParaRPr lang="pt-BR" altLang="pt-BR" sz="2000" i="1" dirty="0">
              <a:solidFill>
                <a:srgbClr val="265938"/>
              </a:solidFill>
            </a:endParaRPr>
          </a:p>
        </p:txBody>
      </p:sp>
      <p:pic>
        <p:nvPicPr>
          <p:cNvPr id="15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38" y="2348880"/>
            <a:ext cx="91440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14" b="3916"/>
          <a:stretch/>
        </p:blipFill>
        <p:spPr bwMode="auto">
          <a:xfrm>
            <a:off x="7380041" y="116632"/>
            <a:ext cx="1656455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708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tângulo 2056"/>
          <p:cNvSpPr/>
          <p:nvPr/>
        </p:nvSpPr>
        <p:spPr>
          <a:xfrm>
            <a:off x="-5938" y="1340768"/>
            <a:ext cx="9143999" cy="49233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Picture 3" descr="C:\Users\carolina.schaffer.SEC\Desktop\Compromissos e Resultados - SEMA 2015\Fotos\IMG_44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t="86882" r="33643" b="1826"/>
          <a:stretch/>
        </p:blipFill>
        <p:spPr bwMode="auto">
          <a:xfrm>
            <a:off x="3377381" y="6328370"/>
            <a:ext cx="237736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ector reto 32"/>
          <p:cNvCxnSpPr/>
          <p:nvPr/>
        </p:nvCxnSpPr>
        <p:spPr>
          <a:xfrm flipH="1">
            <a:off x="-5939" y="6264135"/>
            <a:ext cx="9144000" cy="0"/>
          </a:xfrm>
          <a:prstGeom prst="line">
            <a:avLst/>
          </a:prstGeom>
          <a:ln w="63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 flipH="1">
            <a:off x="551615" y="6309320"/>
            <a:ext cx="8280000" cy="0"/>
          </a:xfrm>
          <a:prstGeom prst="line">
            <a:avLst/>
          </a:prstGeom>
          <a:ln w="190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9" name="Grupo 2048"/>
          <p:cNvGrpSpPr/>
          <p:nvPr/>
        </p:nvGrpSpPr>
        <p:grpSpPr>
          <a:xfrm>
            <a:off x="1" y="-1"/>
            <a:ext cx="3515569" cy="1298583"/>
            <a:chOff x="1" y="-1"/>
            <a:chExt cx="3515569" cy="1298583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654"/>
            <a:stretch/>
          </p:blipFill>
          <p:spPr bwMode="auto">
            <a:xfrm>
              <a:off x="1" y="0"/>
              <a:ext cx="1907703" cy="129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" name="Triângulo retângulo 2047"/>
            <p:cNvSpPr/>
            <p:nvPr/>
          </p:nvSpPr>
          <p:spPr>
            <a:xfrm rot="10800000" flipH="1">
              <a:off x="1825626" y="-1"/>
              <a:ext cx="1689944" cy="285750"/>
            </a:xfrm>
            <a:prstGeom prst="rtTriangle">
              <a:avLst/>
            </a:prstGeom>
            <a:solidFill>
              <a:srgbClr val="265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75656" y="548680"/>
            <a:ext cx="6048673" cy="7669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pt-BR" sz="3600" b="1" dirty="0">
                <a:solidFill>
                  <a:srgbClr val="265938"/>
                </a:solidFill>
              </a:rPr>
              <a:t>Resíduos Sólidos</a:t>
            </a:r>
          </a:p>
        </p:txBody>
      </p:sp>
      <p:graphicFrame>
        <p:nvGraphicFramePr>
          <p:cNvPr id="13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9926120"/>
              </p:ext>
            </p:extLst>
          </p:nvPr>
        </p:nvGraphicFramePr>
        <p:xfrm>
          <a:off x="323528" y="1628800"/>
          <a:ext cx="3842382" cy="441028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57138"/>
                <a:gridCol w="2085244"/>
              </a:tblGrid>
              <a:tr h="376973">
                <a:tc gridSpan="2"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CENTRAL DE TRIAGEM DE RESÍDUOS - CTR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</a:tr>
              <a:tr h="364611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Recepção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04 Catadores</a:t>
                      </a:r>
                    </a:p>
                  </a:txBody>
                  <a:tcPr/>
                </a:tc>
              </a:tr>
              <a:tr h="364611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err="1" smtClean="0"/>
                        <a:t>Bobcat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01 Catador</a:t>
                      </a:r>
                      <a:endParaRPr lang="pt-BR" sz="1600" dirty="0"/>
                    </a:p>
                  </a:txBody>
                  <a:tcPr/>
                </a:tc>
              </a:tr>
              <a:tr h="364611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Triagem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72 Catadores</a:t>
                      </a:r>
                      <a:endParaRPr lang="pt-BR" sz="1600" dirty="0"/>
                    </a:p>
                  </a:txBody>
                  <a:tcPr/>
                </a:tc>
              </a:tr>
              <a:tr h="364611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Fiscais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02 Catadores</a:t>
                      </a:r>
                      <a:endParaRPr lang="pt-BR" sz="1600" dirty="0"/>
                    </a:p>
                  </a:txBody>
                  <a:tcPr/>
                </a:tc>
              </a:tr>
              <a:tr h="378216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Transporte de bags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12 Catadores</a:t>
                      </a:r>
                      <a:endParaRPr lang="pt-BR" sz="1600" dirty="0"/>
                    </a:p>
                  </a:txBody>
                  <a:tcPr/>
                </a:tc>
              </a:tr>
              <a:tr h="364611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Prensagem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08 Catadores</a:t>
                      </a:r>
                      <a:endParaRPr lang="pt-BR" sz="1600" dirty="0"/>
                    </a:p>
                  </a:txBody>
                  <a:tcPr/>
                </a:tc>
              </a:tr>
              <a:tr h="364611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Carrinhos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04 Catadores</a:t>
                      </a:r>
                      <a:endParaRPr lang="pt-BR" sz="1600" dirty="0"/>
                    </a:p>
                  </a:txBody>
                  <a:tcPr/>
                </a:tc>
              </a:tr>
              <a:tr h="364611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Empilhadeira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01 Catador</a:t>
                      </a:r>
                      <a:endParaRPr lang="pt-BR" sz="1600" dirty="0"/>
                    </a:p>
                  </a:txBody>
                  <a:tcPr/>
                </a:tc>
              </a:tr>
              <a:tr h="364611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Administração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02 Catadores</a:t>
                      </a:r>
                      <a:endParaRPr lang="pt-BR" sz="1600" dirty="0"/>
                    </a:p>
                  </a:txBody>
                  <a:tcPr/>
                </a:tc>
              </a:tr>
              <a:tr h="373594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Manutenção geral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02 Catadores</a:t>
                      </a:r>
                      <a:endParaRPr lang="pt-BR" sz="1600" dirty="0"/>
                    </a:p>
                  </a:txBody>
                  <a:tcPr/>
                </a:tc>
              </a:tr>
              <a:tr h="364611"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smtClean="0"/>
                        <a:t>TOTAL</a:t>
                      </a:r>
                      <a:endParaRPr lang="pt-BR" sz="1600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smtClean="0"/>
                        <a:t>108 POR</a:t>
                      </a:r>
                      <a:r>
                        <a:rPr lang="pt-BR" sz="1600" b="1" baseline="0" dirty="0" smtClean="0"/>
                        <a:t> TURNO</a:t>
                      </a:r>
                      <a:endParaRPr lang="pt-BR" sz="1600" b="1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Espaço Reservado para Conteú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5902575"/>
              </p:ext>
            </p:extLst>
          </p:nvPr>
        </p:nvGraphicFramePr>
        <p:xfrm>
          <a:off x="4399054" y="1628800"/>
          <a:ext cx="4308948" cy="70098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36791"/>
                <a:gridCol w="3572157"/>
              </a:tblGrid>
              <a:tr h="346667">
                <a:tc gridSpan="2"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CENTRAL DE COMERCIALIZAÇÃO - CC</a:t>
                      </a:r>
                      <a:endParaRPr lang="pt-BR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</a:tr>
              <a:tr h="354320"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smtClean="0"/>
                        <a:t>TOTAL</a:t>
                      </a:r>
                      <a:endParaRPr lang="pt-BR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dirty="0" smtClean="0"/>
                        <a:t>20 pessoas por turno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Retângulo 15"/>
          <p:cNvSpPr/>
          <p:nvPr/>
        </p:nvSpPr>
        <p:spPr>
          <a:xfrm>
            <a:off x="4428296" y="2517098"/>
            <a:ext cx="4291925" cy="56265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500" dirty="0">
                <a:solidFill>
                  <a:schemeClr val="tx1"/>
                </a:solidFill>
              </a:rPr>
              <a:t>2</a:t>
            </a:r>
            <a:r>
              <a:rPr lang="pt-BR" sz="1500" dirty="0" smtClean="0">
                <a:solidFill>
                  <a:schemeClr val="tx1"/>
                </a:solidFill>
              </a:rPr>
              <a:t>0 Catadores x 3 turnos =  60 catadores/dia por 1 CC</a:t>
            </a:r>
          </a:p>
        </p:txBody>
      </p:sp>
      <p:sp>
        <p:nvSpPr>
          <p:cNvPr id="18" name="Retângulo 17"/>
          <p:cNvSpPr/>
          <p:nvPr/>
        </p:nvSpPr>
        <p:spPr>
          <a:xfrm>
            <a:off x="4419308" y="3212976"/>
            <a:ext cx="4300913" cy="93610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500" dirty="0" smtClean="0">
                <a:solidFill>
                  <a:schemeClr val="tx1"/>
                </a:solidFill>
              </a:rPr>
              <a:t>108 Catadores x 3 turnos =</a:t>
            </a:r>
          </a:p>
          <a:p>
            <a:pPr algn="ctr"/>
            <a:r>
              <a:rPr lang="pt-BR" sz="1500" dirty="0" smtClean="0">
                <a:solidFill>
                  <a:schemeClr val="tx1"/>
                </a:solidFill>
              </a:rPr>
              <a:t> 324 catadores/dia por 1 CTR</a:t>
            </a:r>
          </a:p>
          <a:p>
            <a:pPr algn="ctr"/>
            <a:r>
              <a:rPr lang="pt-BR" sz="1500" dirty="0" smtClean="0">
                <a:solidFill>
                  <a:schemeClr val="tx1"/>
                </a:solidFill>
              </a:rPr>
              <a:t>324 catadores /dia por CT x 3 CTR = </a:t>
            </a:r>
          </a:p>
          <a:p>
            <a:pPr algn="ctr"/>
            <a:r>
              <a:rPr lang="pt-BR" sz="1500" dirty="0" smtClean="0">
                <a:solidFill>
                  <a:schemeClr val="tx1"/>
                </a:solidFill>
              </a:rPr>
              <a:t>972 catadores/ dia/ 3 CTR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4747681" y="4293096"/>
            <a:ext cx="3644165" cy="172819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Estimativa de envolvimento de 1.032 catadores </a:t>
            </a:r>
          </a:p>
          <a:p>
            <a:pPr algn="ctr"/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trabalhando nas  </a:t>
            </a:r>
            <a:r>
              <a:rPr lang="pt-B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CTRs</a:t>
            </a:r>
            <a:r>
              <a:rPr lang="pt-B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CC  </a:t>
            </a:r>
          </a:p>
          <a:p>
            <a:pPr algn="ctr"/>
            <a:endParaRPr lang="pt-BR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pt-BR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PROJETO BNDES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14" b="3916"/>
          <a:stretch/>
        </p:blipFill>
        <p:spPr bwMode="auto">
          <a:xfrm>
            <a:off x="7380041" y="116632"/>
            <a:ext cx="1656455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871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/>
          <p:nvPr/>
        </p:nvGrpSpPr>
        <p:grpSpPr>
          <a:xfrm>
            <a:off x="0" y="-40624"/>
            <a:ext cx="9144000" cy="6898624"/>
            <a:chOff x="0" y="-40624"/>
            <a:chExt cx="9144000" cy="6898624"/>
          </a:xfrm>
        </p:grpSpPr>
        <p:pic>
          <p:nvPicPr>
            <p:cNvPr id="1028" name="Picture 4" descr="C:\Users\carolina.schaffer.SEC\Desktop\Compromissos e Resultados - SEMA 2015\capa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tângulo 3"/>
            <p:cNvSpPr/>
            <p:nvPr/>
          </p:nvSpPr>
          <p:spPr>
            <a:xfrm>
              <a:off x="395536" y="4293096"/>
              <a:ext cx="6552728" cy="14401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6660232" y="3091670"/>
              <a:ext cx="1368152" cy="4813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" name="Retângulo 1"/>
            <p:cNvSpPr/>
            <p:nvPr/>
          </p:nvSpPr>
          <p:spPr>
            <a:xfrm>
              <a:off x="4283968" y="1412776"/>
              <a:ext cx="3600400" cy="21602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3775491" y="2924944"/>
              <a:ext cx="1156549" cy="10081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/>
            <p:cNvSpPr/>
            <p:nvPr/>
          </p:nvSpPr>
          <p:spPr>
            <a:xfrm>
              <a:off x="0" y="0"/>
              <a:ext cx="6948264" cy="42210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 rot="20096186">
              <a:off x="6708421" y="-40624"/>
              <a:ext cx="504056" cy="10194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3" name="CaixaDeTexto 12"/>
          <p:cNvSpPr txBox="1"/>
          <p:nvPr/>
        </p:nvSpPr>
        <p:spPr>
          <a:xfrm>
            <a:off x="634041" y="3643277"/>
            <a:ext cx="607571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4000" b="1" dirty="0" smtClean="0">
                <a:solidFill>
                  <a:srgbClr val="2659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DESEMPENHO DOS</a:t>
            </a:r>
          </a:p>
          <a:p>
            <a:pPr algn="r"/>
            <a:r>
              <a:rPr lang="pt-BR" sz="6600" b="1" dirty="0" smtClean="0">
                <a:solidFill>
                  <a:srgbClr val="2659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PROGRAMAS TEMÁTICOS</a:t>
            </a:r>
            <a:endParaRPr lang="pt-BR" sz="6600" b="1" dirty="0">
              <a:solidFill>
                <a:srgbClr val="2659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14" b="3916"/>
          <a:stretch/>
        </p:blipFill>
        <p:spPr bwMode="auto">
          <a:xfrm>
            <a:off x="419053" y="267214"/>
            <a:ext cx="2712785" cy="144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04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-5938" y="1340768"/>
            <a:ext cx="9143999" cy="49233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Picture 3" descr="C:\Users\carolina.schaffer.SEC\Desktop\Compromissos e Resultados - SEMA 2015\Fotos\IMG_44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t="86882" r="33643" b="1826"/>
          <a:stretch/>
        </p:blipFill>
        <p:spPr bwMode="auto">
          <a:xfrm>
            <a:off x="3377381" y="6328370"/>
            <a:ext cx="237736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Conector reto 12"/>
          <p:cNvCxnSpPr/>
          <p:nvPr/>
        </p:nvCxnSpPr>
        <p:spPr>
          <a:xfrm flipH="1">
            <a:off x="-5939" y="6264135"/>
            <a:ext cx="9144000" cy="0"/>
          </a:xfrm>
          <a:prstGeom prst="line">
            <a:avLst/>
          </a:prstGeom>
          <a:ln w="63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 flipH="1">
            <a:off x="551615" y="6309320"/>
            <a:ext cx="8280000" cy="0"/>
          </a:xfrm>
          <a:prstGeom prst="line">
            <a:avLst/>
          </a:prstGeom>
          <a:ln w="190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upo 14"/>
          <p:cNvGrpSpPr/>
          <p:nvPr/>
        </p:nvGrpSpPr>
        <p:grpSpPr>
          <a:xfrm>
            <a:off x="1" y="-1"/>
            <a:ext cx="3515569" cy="1298583"/>
            <a:chOff x="1" y="-1"/>
            <a:chExt cx="3515569" cy="1298583"/>
          </a:xfrm>
        </p:grpSpPr>
        <p:pic>
          <p:nvPicPr>
            <p:cNvPr id="16" name="Picture 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654"/>
            <a:stretch/>
          </p:blipFill>
          <p:spPr bwMode="auto">
            <a:xfrm>
              <a:off x="1" y="0"/>
              <a:ext cx="1907703" cy="129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riângulo retângulo 16"/>
            <p:cNvSpPr/>
            <p:nvPr/>
          </p:nvSpPr>
          <p:spPr>
            <a:xfrm rot="10800000" flipH="1">
              <a:off x="1825626" y="-1"/>
              <a:ext cx="1689944" cy="285750"/>
            </a:xfrm>
            <a:prstGeom prst="rtTriangle">
              <a:avLst/>
            </a:prstGeom>
            <a:solidFill>
              <a:srgbClr val="265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8" name="Título 1"/>
          <p:cNvSpPr txBox="1">
            <a:spLocks/>
          </p:cNvSpPr>
          <p:nvPr/>
        </p:nvSpPr>
        <p:spPr>
          <a:xfrm>
            <a:off x="1403647" y="285750"/>
            <a:ext cx="6048673" cy="1127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b="1" dirty="0" smtClean="0">
                <a:solidFill>
                  <a:srgbClr val="265938"/>
                </a:solidFill>
              </a:rPr>
              <a:t>DESPESAS EXECUTADAS POR </a:t>
            </a:r>
            <a:r>
              <a:rPr lang="pt-BR" sz="3200" b="1" dirty="0" smtClean="0">
                <a:solidFill>
                  <a:srgbClr val="265938"/>
                </a:solidFill>
              </a:rPr>
              <a:t>PROGRAMAS TEMÁTICOS DA SECRETARIA</a:t>
            </a:r>
            <a:endParaRPr lang="pt-BR" sz="3200" b="1" dirty="0">
              <a:solidFill>
                <a:srgbClr val="265938"/>
              </a:solidFill>
            </a:endParaRPr>
          </a:p>
        </p:txBody>
      </p:sp>
      <p:grpSp>
        <p:nvGrpSpPr>
          <p:cNvPr id="19" name="Grupo 18"/>
          <p:cNvGrpSpPr/>
          <p:nvPr/>
        </p:nvGrpSpPr>
        <p:grpSpPr>
          <a:xfrm>
            <a:off x="7380041" y="116632"/>
            <a:ext cx="1656455" cy="864096"/>
            <a:chOff x="7380041" y="116632"/>
            <a:chExt cx="1656455" cy="864096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314" b="3916"/>
            <a:stretch/>
          </p:blipFill>
          <p:spPr bwMode="auto">
            <a:xfrm>
              <a:off x="7380041" y="116632"/>
              <a:ext cx="1656455" cy="864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tângulo 20"/>
            <p:cNvSpPr/>
            <p:nvPr/>
          </p:nvSpPr>
          <p:spPr>
            <a:xfrm>
              <a:off x="8532440" y="764704"/>
              <a:ext cx="504056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aphicFrame>
        <p:nvGraphicFramePr>
          <p:cNvPr id="22" name="Gráfico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2279155"/>
              </p:ext>
            </p:extLst>
          </p:nvPr>
        </p:nvGraphicFramePr>
        <p:xfrm>
          <a:off x="551615" y="1196752"/>
          <a:ext cx="8856984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4" name="Gráfico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1614460"/>
              </p:ext>
            </p:extLst>
          </p:nvPr>
        </p:nvGraphicFramePr>
        <p:xfrm>
          <a:off x="6137126" y="1537742"/>
          <a:ext cx="3917830" cy="39459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27383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/>
          <p:nvPr/>
        </p:nvGrpSpPr>
        <p:grpSpPr>
          <a:xfrm>
            <a:off x="0" y="-40624"/>
            <a:ext cx="9144000" cy="6898624"/>
            <a:chOff x="0" y="-40624"/>
            <a:chExt cx="9144000" cy="6898624"/>
          </a:xfrm>
        </p:grpSpPr>
        <p:pic>
          <p:nvPicPr>
            <p:cNvPr id="1028" name="Picture 4" descr="C:\Users\carolina.schaffer.SEC\Desktop\Compromissos e Resultados - SEMA 2015\capa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tângulo 3"/>
            <p:cNvSpPr/>
            <p:nvPr/>
          </p:nvSpPr>
          <p:spPr>
            <a:xfrm>
              <a:off x="395536" y="4293096"/>
              <a:ext cx="6552728" cy="14401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6660232" y="3091670"/>
              <a:ext cx="1368152" cy="4813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" name="Retângulo 1"/>
            <p:cNvSpPr/>
            <p:nvPr/>
          </p:nvSpPr>
          <p:spPr>
            <a:xfrm>
              <a:off x="4283968" y="1412776"/>
              <a:ext cx="3600400" cy="21602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3775491" y="2924944"/>
              <a:ext cx="1156549" cy="10081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/>
            <p:cNvSpPr/>
            <p:nvPr/>
          </p:nvSpPr>
          <p:spPr>
            <a:xfrm>
              <a:off x="0" y="0"/>
              <a:ext cx="6948264" cy="42210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 rot="20096186">
              <a:off x="6708421" y="-40624"/>
              <a:ext cx="504056" cy="10194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3" name="CaixaDeTexto 12"/>
          <p:cNvSpPr txBox="1"/>
          <p:nvPr/>
        </p:nvSpPr>
        <p:spPr>
          <a:xfrm>
            <a:off x="611560" y="3807038"/>
            <a:ext cx="60757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6000" b="1" dirty="0" smtClean="0">
                <a:solidFill>
                  <a:srgbClr val="265938"/>
                </a:solidFill>
              </a:rPr>
              <a:t>EXECUÇÃO ORÇAMENTÁRIA </a:t>
            </a:r>
          </a:p>
          <a:p>
            <a:pPr algn="r"/>
            <a:r>
              <a:rPr lang="pt-BR" sz="6000" b="1" dirty="0" smtClean="0">
                <a:solidFill>
                  <a:srgbClr val="265938"/>
                </a:solidFill>
              </a:rPr>
              <a:t>E FINANCEIRA</a:t>
            </a:r>
            <a:endParaRPr lang="pt-BR" sz="6000" b="1" dirty="0">
              <a:solidFill>
                <a:srgbClr val="265938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14" b="3916"/>
          <a:stretch/>
        </p:blipFill>
        <p:spPr bwMode="auto">
          <a:xfrm>
            <a:off x="419053" y="267214"/>
            <a:ext cx="2712785" cy="144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206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tângulo 2056"/>
          <p:cNvSpPr/>
          <p:nvPr/>
        </p:nvSpPr>
        <p:spPr>
          <a:xfrm>
            <a:off x="-5938" y="1340768"/>
            <a:ext cx="9143999" cy="49233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Picture 3" descr="C:\Users\carolina.schaffer.SEC\Desktop\Compromissos e Resultados - SEMA 2015\Fotos\IMG_44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t="86882" r="33643" b="1826"/>
          <a:stretch/>
        </p:blipFill>
        <p:spPr bwMode="auto">
          <a:xfrm>
            <a:off x="3377381" y="6328370"/>
            <a:ext cx="237736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ector reto 32"/>
          <p:cNvCxnSpPr/>
          <p:nvPr/>
        </p:nvCxnSpPr>
        <p:spPr>
          <a:xfrm flipH="1">
            <a:off x="-5939" y="6264135"/>
            <a:ext cx="9144000" cy="0"/>
          </a:xfrm>
          <a:prstGeom prst="line">
            <a:avLst/>
          </a:prstGeom>
          <a:ln w="63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 flipH="1">
            <a:off x="551615" y="6309320"/>
            <a:ext cx="8280000" cy="0"/>
          </a:xfrm>
          <a:prstGeom prst="line">
            <a:avLst/>
          </a:prstGeom>
          <a:ln w="190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9" name="Grupo 2048"/>
          <p:cNvGrpSpPr/>
          <p:nvPr/>
        </p:nvGrpSpPr>
        <p:grpSpPr>
          <a:xfrm>
            <a:off x="1" y="-1"/>
            <a:ext cx="3515569" cy="1298583"/>
            <a:chOff x="1" y="-1"/>
            <a:chExt cx="3515569" cy="1298583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654"/>
            <a:stretch/>
          </p:blipFill>
          <p:spPr bwMode="auto">
            <a:xfrm>
              <a:off x="1" y="0"/>
              <a:ext cx="1907703" cy="129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" name="Triângulo retângulo 2047"/>
            <p:cNvSpPr/>
            <p:nvPr/>
          </p:nvSpPr>
          <p:spPr>
            <a:xfrm rot="10800000" flipH="1">
              <a:off x="1825626" y="-1"/>
              <a:ext cx="1689944" cy="285750"/>
            </a:xfrm>
            <a:prstGeom prst="rtTriangle">
              <a:avLst/>
            </a:prstGeom>
            <a:solidFill>
              <a:srgbClr val="265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75384" y="190832"/>
            <a:ext cx="5904657" cy="112702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pt-BR" sz="3600" b="1" dirty="0">
                <a:solidFill>
                  <a:srgbClr val="265938"/>
                </a:solidFill>
              </a:rPr>
              <a:t>DESPESAS EXECUTADAS EM </a:t>
            </a:r>
            <a:r>
              <a:rPr lang="pt-BR" sz="3600" b="1" dirty="0" smtClean="0">
                <a:solidFill>
                  <a:srgbClr val="265938"/>
                </a:solidFill>
              </a:rPr>
              <a:t>2015</a:t>
            </a:r>
            <a:br>
              <a:rPr lang="pt-BR" sz="3600" b="1" dirty="0" smtClean="0">
                <a:solidFill>
                  <a:srgbClr val="265938"/>
                </a:solidFill>
              </a:rPr>
            </a:br>
            <a:r>
              <a:rPr lang="pt-BR" sz="2700" b="1" dirty="0" smtClean="0">
                <a:solidFill>
                  <a:srgbClr val="265938"/>
                </a:solidFill>
              </a:rPr>
              <a:t>UO SEMA</a:t>
            </a:r>
            <a:endParaRPr lang="pt-BR" sz="3600" b="1" dirty="0">
              <a:solidFill>
                <a:srgbClr val="265938"/>
              </a:solidFill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0154574"/>
              </p:ext>
            </p:extLst>
          </p:nvPr>
        </p:nvGraphicFramePr>
        <p:xfrm>
          <a:off x="101564" y="1556792"/>
          <a:ext cx="8718908" cy="3821807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3102284"/>
                <a:gridCol w="1296144"/>
                <a:gridCol w="1296144"/>
                <a:gridCol w="1440160"/>
                <a:gridCol w="1584176"/>
              </a:tblGrid>
              <a:tr h="288032"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PPA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LOA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Autorizado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Empenhado </a:t>
                      </a:r>
                    </a:p>
                  </a:txBody>
                  <a:tcPr marL="9525" marR="9525" marT="9525" marB="0" anchor="b"/>
                </a:tc>
              </a:tr>
              <a:tr h="1764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Pessoal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22.318.779,00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22.965.863,00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18.570.965,11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17.623.151,42 </a:t>
                      </a:r>
                    </a:p>
                  </a:txBody>
                  <a:tcPr marL="9525" marR="9525" marT="9525" marB="0" anchor="b"/>
                </a:tc>
              </a:tr>
              <a:tr h="1764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Serviços Administrativos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1.579.172,00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792.147,00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1.150.631,29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1.142.631,29 </a:t>
                      </a:r>
                    </a:p>
                  </a:txBody>
                  <a:tcPr marL="9525" marR="9525" marT="9525" marB="0" anchor="b"/>
                </a:tc>
              </a:tr>
              <a:tr h="1764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Construção de Prédios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248.696,00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764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Manuteção de áreas urbanizadas e ajardinadas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1,00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2.945.455,00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1.252.632,43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1.252.632,43 </a:t>
                      </a:r>
                    </a:p>
                  </a:txBody>
                  <a:tcPr marL="9525" marR="9525" marT="9525" marB="0" anchor="b"/>
                </a:tc>
              </a:tr>
              <a:tr h="1764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Execução da Política Ambiental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170.000,00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110.000,00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100.000,00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764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Elaboração de Plano Diretor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150.000,00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764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Elaboração de Diagnóstico Ambiental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120.000,00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764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Implantação de agendas ambientais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110.000,00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10.000,00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211.748,00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211.748,00 </a:t>
                      </a:r>
                    </a:p>
                  </a:txBody>
                  <a:tcPr marL="9525" marR="9525" marT="9525" marB="0" anchor="b"/>
                </a:tc>
              </a:tr>
              <a:tr h="1764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Implantação do Zoneamento ecológico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100.000,00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764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Construção dos Centros de Inspeção veicular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100.000,00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764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Elaboração de divulgação de Mapas temáticos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190.000,00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30.000,00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-   </a:t>
                      </a:r>
                    </a:p>
                  </a:txBody>
                  <a:tcPr marL="9525" marR="9525" marT="9525" marB="0" anchor="b"/>
                </a:tc>
              </a:tr>
              <a:tr h="1764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Publicação do atlas ambiental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80.000,00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10.000,00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-   </a:t>
                      </a:r>
                    </a:p>
                  </a:txBody>
                  <a:tcPr marL="9525" marR="9525" marT="9525" marB="0" anchor="b"/>
                </a:tc>
              </a:tr>
              <a:tr h="1764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Implantação da política de resíduos sólidos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255.000,00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22.013.225,00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    22.358.425,00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346.200,00 </a:t>
                      </a:r>
                    </a:p>
                  </a:txBody>
                  <a:tcPr marL="9525" marR="9525" marT="9525" marB="0" anchor="b"/>
                </a:tc>
              </a:tr>
              <a:tr h="1764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Aquisição de equipamentos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40.000,00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764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Realização de Eventos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140.000,00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28.000,00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85.275,40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85.275,40 </a:t>
                      </a:r>
                    </a:p>
                  </a:txBody>
                  <a:tcPr marL="9525" marR="9525" marT="9525" marB="0" anchor="b"/>
                </a:tc>
              </a:tr>
              <a:tr h="1764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Contratação de consultorias e auditorias - Modelagem do Sistema de Informação geográfica ambiental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90.000,00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10.000,00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-   </a:t>
                      </a:r>
                    </a:p>
                  </a:txBody>
                  <a:tcPr marL="9525" marR="9525" marT="9525" marB="0" anchor="b"/>
                </a:tc>
              </a:tr>
              <a:tr h="1764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Revitação de Parques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1,00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4.523.636,00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764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Implantação do Programa de inspeção veicular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80.000,00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20.000,00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   -  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-   </a:t>
                      </a:r>
                    </a:p>
                  </a:txBody>
                  <a:tcPr marL="9525" marR="9525" marT="9525" marB="0" anchor="b"/>
                </a:tc>
              </a:tr>
              <a:tr h="1764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Programa Total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25.771.649,00 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53.458.326,00 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43.729.677,23 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20.661.638,54 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2" name="Grupo 11"/>
          <p:cNvGrpSpPr/>
          <p:nvPr/>
        </p:nvGrpSpPr>
        <p:grpSpPr>
          <a:xfrm>
            <a:off x="7380041" y="116632"/>
            <a:ext cx="1656455" cy="864096"/>
            <a:chOff x="7380041" y="116632"/>
            <a:chExt cx="1656455" cy="864096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314" b="3916"/>
            <a:stretch/>
          </p:blipFill>
          <p:spPr bwMode="auto">
            <a:xfrm>
              <a:off x="7380041" y="116632"/>
              <a:ext cx="1656455" cy="864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tângulo 13"/>
            <p:cNvSpPr/>
            <p:nvPr/>
          </p:nvSpPr>
          <p:spPr>
            <a:xfrm>
              <a:off x="8532440" y="764704"/>
              <a:ext cx="504056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8245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tângulo 2056"/>
          <p:cNvSpPr/>
          <p:nvPr/>
        </p:nvSpPr>
        <p:spPr>
          <a:xfrm>
            <a:off x="-5938" y="1340768"/>
            <a:ext cx="9143999" cy="49233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Picture 3" descr="C:\Users\carolina.schaffer.SEC\Desktop\Compromissos e Resultados - SEMA 2015\Fotos\IMG_44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t="86882" r="33643" b="1826"/>
          <a:stretch/>
        </p:blipFill>
        <p:spPr bwMode="auto">
          <a:xfrm>
            <a:off x="3377381" y="6328370"/>
            <a:ext cx="237736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ector reto 32"/>
          <p:cNvCxnSpPr/>
          <p:nvPr/>
        </p:nvCxnSpPr>
        <p:spPr>
          <a:xfrm flipH="1">
            <a:off x="-5939" y="6264135"/>
            <a:ext cx="9144000" cy="0"/>
          </a:xfrm>
          <a:prstGeom prst="line">
            <a:avLst/>
          </a:prstGeom>
          <a:ln w="63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 flipH="1">
            <a:off x="551615" y="6309320"/>
            <a:ext cx="8280000" cy="0"/>
          </a:xfrm>
          <a:prstGeom prst="line">
            <a:avLst/>
          </a:prstGeom>
          <a:ln w="190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9" name="Grupo 2048"/>
          <p:cNvGrpSpPr/>
          <p:nvPr/>
        </p:nvGrpSpPr>
        <p:grpSpPr>
          <a:xfrm>
            <a:off x="1" y="-1"/>
            <a:ext cx="3515569" cy="1298583"/>
            <a:chOff x="1" y="-1"/>
            <a:chExt cx="3515569" cy="1298583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654"/>
            <a:stretch/>
          </p:blipFill>
          <p:spPr bwMode="auto">
            <a:xfrm>
              <a:off x="1" y="0"/>
              <a:ext cx="1907703" cy="129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" name="Triângulo retângulo 2047"/>
            <p:cNvSpPr/>
            <p:nvPr/>
          </p:nvSpPr>
          <p:spPr>
            <a:xfrm rot="10800000" flipH="1">
              <a:off x="1825626" y="-1"/>
              <a:ext cx="1689944" cy="285750"/>
            </a:xfrm>
            <a:prstGeom prst="rtTriangle">
              <a:avLst/>
            </a:prstGeom>
            <a:solidFill>
              <a:srgbClr val="265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75384" y="190832"/>
            <a:ext cx="5904657" cy="1127025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pt-BR" sz="3600" b="1" dirty="0">
                <a:solidFill>
                  <a:srgbClr val="265938"/>
                </a:solidFill>
              </a:rPr>
              <a:t>DESPESAS EXECUTADAS EM </a:t>
            </a:r>
            <a:r>
              <a:rPr lang="pt-BR" sz="3600" b="1" dirty="0" smtClean="0">
                <a:solidFill>
                  <a:srgbClr val="265938"/>
                </a:solidFill>
              </a:rPr>
              <a:t>2015</a:t>
            </a:r>
            <a:br>
              <a:rPr lang="pt-BR" sz="3600" b="1" dirty="0" smtClean="0">
                <a:solidFill>
                  <a:srgbClr val="265938"/>
                </a:solidFill>
              </a:rPr>
            </a:br>
            <a:r>
              <a:rPr lang="pt-BR" sz="2700" b="1" dirty="0" smtClean="0">
                <a:solidFill>
                  <a:srgbClr val="265938"/>
                </a:solidFill>
              </a:rPr>
              <a:t>UO </a:t>
            </a:r>
            <a:r>
              <a:rPr lang="pt-BR" b="1" dirty="0" smtClean="0">
                <a:solidFill>
                  <a:srgbClr val="265938"/>
                </a:solidFill>
              </a:rPr>
              <a:t>FUNAM</a:t>
            </a:r>
            <a:endParaRPr lang="pt-BR" b="1" dirty="0">
              <a:solidFill>
                <a:srgbClr val="265938"/>
              </a:solidFill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1276440"/>
              </p:ext>
            </p:extLst>
          </p:nvPr>
        </p:nvGraphicFramePr>
        <p:xfrm>
          <a:off x="101564" y="1916832"/>
          <a:ext cx="8718908" cy="642362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3102284"/>
                <a:gridCol w="1296144"/>
                <a:gridCol w="1296144"/>
                <a:gridCol w="1440160"/>
                <a:gridCol w="1584176"/>
              </a:tblGrid>
              <a:tr h="288032"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PPA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LOA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Autorizado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Empenhado </a:t>
                      </a:r>
                    </a:p>
                  </a:txBody>
                  <a:tcPr marL="9525" marR="9525" marT="9525" marB="0" anchor="b"/>
                </a:tc>
              </a:tr>
              <a:tr h="1764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Execução da Política Ambiental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1.594.078,00 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5.170,00 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2.204.797,11 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244.797,11 </a:t>
                      </a:r>
                    </a:p>
                  </a:txBody>
                  <a:tcPr marL="9525" marR="9525" marT="9525" marB="0" anchor="b"/>
                </a:tc>
              </a:tr>
              <a:tr h="176400"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Programa Total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1.594.078,00 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5.170,00 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2.204.797,11 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244.797,11 </a:t>
                      </a:r>
                    </a:p>
                  </a:txBody>
                  <a:tcPr marL="9525" marR="9525" marT="9525" marB="0" anchor="b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2" name="Grupo 11"/>
          <p:cNvGrpSpPr/>
          <p:nvPr/>
        </p:nvGrpSpPr>
        <p:grpSpPr>
          <a:xfrm>
            <a:off x="7380041" y="116632"/>
            <a:ext cx="1656455" cy="864096"/>
            <a:chOff x="7380041" y="116632"/>
            <a:chExt cx="1656455" cy="864096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314" b="3916"/>
            <a:stretch/>
          </p:blipFill>
          <p:spPr bwMode="auto">
            <a:xfrm>
              <a:off x="7380041" y="116632"/>
              <a:ext cx="1656455" cy="864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tângulo 13"/>
            <p:cNvSpPr/>
            <p:nvPr/>
          </p:nvSpPr>
          <p:spPr>
            <a:xfrm>
              <a:off x="8532440" y="764704"/>
              <a:ext cx="504056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aphicFrame>
        <p:nvGraphicFramePr>
          <p:cNvPr id="15" name="Tabe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883647"/>
              </p:ext>
            </p:extLst>
          </p:nvPr>
        </p:nvGraphicFramePr>
        <p:xfrm>
          <a:off x="112707" y="3425836"/>
          <a:ext cx="8718908" cy="465197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3102284"/>
                <a:gridCol w="1296144"/>
                <a:gridCol w="1296144"/>
                <a:gridCol w="1440160"/>
                <a:gridCol w="1584176"/>
              </a:tblGrid>
              <a:tr h="288032">
                <a:tc>
                  <a:txBody>
                    <a:bodyPr/>
                    <a:lstStyle/>
                    <a:p>
                      <a:pPr algn="l" fontAlgn="b"/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2012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2013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2014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</a:t>
                      </a:r>
                      <a:endParaRPr lang="pt-BR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176400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Execução da Política Ambiental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46,44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79.713,31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244.797,11 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6" name="Título 1"/>
          <p:cNvSpPr txBox="1">
            <a:spLocks/>
          </p:cNvSpPr>
          <p:nvPr/>
        </p:nvSpPr>
        <p:spPr>
          <a:xfrm>
            <a:off x="1499282" y="2708920"/>
            <a:ext cx="5904657" cy="793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 smtClean="0">
                <a:solidFill>
                  <a:srgbClr val="265938"/>
                </a:solidFill>
              </a:rPr>
              <a:t>Execução PPA 2012-2015</a:t>
            </a:r>
            <a:endParaRPr lang="pt-BR" sz="2400" b="1" dirty="0">
              <a:solidFill>
                <a:srgbClr val="265938"/>
              </a:solidFill>
            </a:endParaRPr>
          </a:p>
        </p:txBody>
      </p:sp>
      <p:graphicFrame>
        <p:nvGraphicFramePr>
          <p:cNvPr id="17" name="Grá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7553127"/>
              </p:ext>
            </p:extLst>
          </p:nvPr>
        </p:nvGraphicFramePr>
        <p:xfrm>
          <a:off x="395536" y="4196296"/>
          <a:ext cx="8136903" cy="2033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01827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-5938" y="1340768"/>
            <a:ext cx="9143999" cy="49233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Picture 3" descr="C:\Users\carolina.schaffer.SEC\Desktop\Compromissos e Resultados - SEMA 2015\Fotos\IMG_44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t="86882" r="33643" b="1826"/>
          <a:stretch/>
        </p:blipFill>
        <p:spPr bwMode="auto">
          <a:xfrm>
            <a:off x="3377381" y="6328370"/>
            <a:ext cx="237736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ector reto 5"/>
          <p:cNvCxnSpPr/>
          <p:nvPr/>
        </p:nvCxnSpPr>
        <p:spPr>
          <a:xfrm flipH="1">
            <a:off x="-5939" y="6264135"/>
            <a:ext cx="9144000" cy="0"/>
          </a:xfrm>
          <a:prstGeom prst="line">
            <a:avLst/>
          </a:prstGeom>
          <a:ln w="63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 flipH="1">
            <a:off x="551615" y="6309320"/>
            <a:ext cx="8280000" cy="0"/>
          </a:xfrm>
          <a:prstGeom prst="line">
            <a:avLst/>
          </a:prstGeom>
          <a:ln w="190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o 7"/>
          <p:cNvGrpSpPr/>
          <p:nvPr/>
        </p:nvGrpSpPr>
        <p:grpSpPr>
          <a:xfrm>
            <a:off x="1" y="-1"/>
            <a:ext cx="3515569" cy="1298583"/>
            <a:chOff x="1" y="-1"/>
            <a:chExt cx="3515569" cy="1298583"/>
          </a:xfrm>
        </p:grpSpPr>
        <p:pic>
          <p:nvPicPr>
            <p:cNvPr id="9" name="Picture 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654"/>
            <a:stretch/>
          </p:blipFill>
          <p:spPr bwMode="auto">
            <a:xfrm>
              <a:off x="1" y="0"/>
              <a:ext cx="1907703" cy="129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riângulo retângulo 9"/>
            <p:cNvSpPr/>
            <p:nvPr/>
          </p:nvSpPr>
          <p:spPr>
            <a:xfrm rot="10800000" flipH="1">
              <a:off x="1825626" y="-1"/>
              <a:ext cx="1689944" cy="285750"/>
            </a:xfrm>
            <a:prstGeom prst="rtTriangle">
              <a:avLst/>
            </a:prstGeom>
            <a:solidFill>
              <a:srgbClr val="265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1" name="Título 1"/>
          <p:cNvSpPr txBox="1">
            <a:spLocks/>
          </p:cNvSpPr>
          <p:nvPr/>
        </p:nvSpPr>
        <p:spPr>
          <a:xfrm>
            <a:off x="1403647" y="285750"/>
            <a:ext cx="6048673" cy="1127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b="1" dirty="0" smtClean="0">
                <a:solidFill>
                  <a:srgbClr val="265938"/>
                </a:solidFill>
              </a:rPr>
              <a:t>DESPESAS EXECUTADAS EM 2015 – SEMA - Totais Gerais</a:t>
            </a:r>
            <a:endParaRPr lang="pt-BR" sz="3600" b="1" dirty="0">
              <a:solidFill>
                <a:srgbClr val="265938"/>
              </a:solidFill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7380041" y="116632"/>
            <a:ext cx="1656455" cy="864096"/>
            <a:chOff x="7380041" y="116632"/>
            <a:chExt cx="1656455" cy="864096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314" b="3916"/>
            <a:stretch/>
          </p:blipFill>
          <p:spPr bwMode="auto">
            <a:xfrm>
              <a:off x="7380041" y="116632"/>
              <a:ext cx="1656455" cy="864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tângulo 14"/>
            <p:cNvSpPr/>
            <p:nvPr/>
          </p:nvSpPr>
          <p:spPr>
            <a:xfrm>
              <a:off x="8532440" y="764704"/>
              <a:ext cx="504056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aphicFrame>
        <p:nvGraphicFramePr>
          <p:cNvPr id="19" name="Gráfico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3241990"/>
              </p:ext>
            </p:extLst>
          </p:nvPr>
        </p:nvGraphicFramePr>
        <p:xfrm>
          <a:off x="871121" y="1272314"/>
          <a:ext cx="5433419" cy="5267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6" name="Grá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3690022"/>
              </p:ext>
            </p:extLst>
          </p:nvPr>
        </p:nvGraphicFramePr>
        <p:xfrm>
          <a:off x="4624445" y="1700808"/>
          <a:ext cx="5511191" cy="4403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96968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-5938" y="1340768"/>
            <a:ext cx="9143999" cy="49233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Picture 3" descr="C:\Users\carolina.schaffer.SEC\Desktop\Compromissos e Resultados - SEMA 2015\Fotos\IMG_44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t="86882" r="33643" b="1826"/>
          <a:stretch/>
        </p:blipFill>
        <p:spPr bwMode="auto">
          <a:xfrm>
            <a:off x="3377381" y="6328370"/>
            <a:ext cx="237736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Conector reto 12"/>
          <p:cNvCxnSpPr/>
          <p:nvPr/>
        </p:nvCxnSpPr>
        <p:spPr>
          <a:xfrm flipH="1">
            <a:off x="-5939" y="6264135"/>
            <a:ext cx="9144000" cy="0"/>
          </a:xfrm>
          <a:prstGeom prst="line">
            <a:avLst/>
          </a:prstGeom>
          <a:ln w="63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 flipH="1">
            <a:off x="551615" y="6309320"/>
            <a:ext cx="8280000" cy="0"/>
          </a:xfrm>
          <a:prstGeom prst="line">
            <a:avLst/>
          </a:prstGeom>
          <a:ln w="190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upo 14"/>
          <p:cNvGrpSpPr/>
          <p:nvPr/>
        </p:nvGrpSpPr>
        <p:grpSpPr>
          <a:xfrm>
            <a:off x="1" y="-1"/>
            <a:ext cx="3515569" cy="1298583"/>
            <a:chOff x="1" y="-1"/>
            <a:chExt cx="3515569" cy="1298583"/>
          </a:xfrm>
        </p:grpSpPr>
        <p:pic>
          <p:nvPicPr>
            <p:cNvPr id="16" name="Picture 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654"/>
            <a:stretch/>
          </p:blipFill>
          <p:spPr bwMode="auto">
            <a:xfrm>
              <a:off x="1" y="0"/>
              <a:ext cx="1907703" cy="129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riângulo retângulo 16"/>
            <p:cNvSpPr/>
            <p:nvPr/>
          </p:nvSpPr>
          <p:spPr>
            <a:xfrm rot="10800000" flipH="1">
              <a:off x="1825626" y="-1"/>
              <a:ext cx="1689944" cy="285750"/>
            </a:xfrm>
            <a:prstGeom prst="rtTriangle">
              <a:avLst/>
            </a:prstGeom>
            <a:solidFill>
              <a:srgbClr val="265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8" name="Título 1"/>
          <p:cNvSpPr txBox="1">
            <a:spLocks/>
          </p:cNvSpPr>
          <p:nvPr/>
        </p:nvSpPr>
        <p:spPr>
          <a:xfrm>
            <a:off x="1403647" y="285750"/>
            <a:ext cx="6048673" cy="1127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b="1" dirty="0" smtClean="0">
                <a:solidFill>
                  <a:srgbClr val="265938"/>
                </a:solidFill>
              </a:rPr>
              <a:t>Indicadores do PPA</a:t>
            </a:r>
            <a:endParaRPr lang="pt-BR" sz="3600" b="1" dirty="0">
              <a:solidFill>
                <a:srgbClr val="265938"/>
              </a:solidFill>
            </a:endParaRPr>
          </a:p>
        </p:txBody>
      </p:sp>
      <p:grpSp>
        <p:nvGrpSpPr>
          <p:cNvPr id="19" name="Grupo 18"/>
          <p:cNvGrpSpPr/>
          <p:nvPr/>
        </p:nvGrpSpPr>
        <p:grpSpPr>
          <a:xfrm>
            <a:off x="7380041" y="116632"/>
            <a:ext cx="1656455" cy="864096"/>
            <a:chOff x="7380041" y="116632"/>
            <a:chExt cx="1656455" cy="864096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314" b="3916"/>
            <a:stretch/>
          </p:blipFill>
          <p:spPr bwMode="auto">
            <a:xfrm>
              <a:off x="7380041" y="116632"/>
              <a:ext cx="1656455" cy="864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tângulo 20"/>
            <p:cNvSpPr/>
            <p:nvPr/>
          </p:nvSpPr>
          <p:spPr>
            <a:xfrm>
              <a:off x="8532440" y="764704"/>
              <a:ext cx="504056" cy="21602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CaixaDeTexto 1"/>
          <p:cNvSpPr txBox="1"/>
          <p:nvPr/>
        </p:nvSpPr>
        <p:spPr>
          <a:xfrm>
            <a:off x="4860032" y="1412775"/>
            <a:ext cx="417646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b="1" dirty="0" smtClean="0">
                <a:solidFill>
                  <a:srgbClr val="006600"/>
                </a:solidFill>
              </a:rPr>
              <a:t>- Legislação Ambiental Revisada e Atualizada</a:t>
            </a:r>
          </a:p>
          <a:p>
            <a:pPr algn="just"/>
            <a:r>
              <a:rPr lang="pt-BR" sz="1100" dirty="0" smtClean="0">
                <a:solidFill>
                  <a:srgbClr val="006600"/>
                </a:solidFill>
              </a:rPr>
              <a:t>Resolução nº. 01/2015 – Constitui a Câmara Técnica Temporária de Saneamento Básico, do Conselho de Recursos Hídricos do Distrito Federal</a:t>
            </a:r>
          </a:p>
          <a:p>
            <a:pPr algn="just"/>
            <a:r>
              <a:rPr lang="pt-BR" sz="1100" dirty="0" smtClean="0">
                <a:solidFill>
                  <a:srgbClr val="006600"/>
                </a:solidFill>
              </a:rPr>
              <a:t>Resolução nº. 02/2015 – estabelece como base hidrográfica oficial do Distrito Federal os arquivos digitais vetoriais relativos á rede de drenagem e massas d’águas</a:t>
            </a:r>
          </a:p>
          <a:p>
            <a:pPr algn="just"/>
            <a:r>
              <a:rPr lang="en-US" sz="1200" dirty="0" smtClean="0">
                <a:solidFill>
                  <a:srgbClr val="006600"/>
                </a:solidFill>
              </a:rPr>
              <a:t> </a:t>
            </a:r>
            <a:r>
              <a:rPr lang="pt-BR" sz="1200" b="1" dirty="0" smtClean="0">
                <a:solidFill>
                  <a:srgbClr val="006600"/>
                </a:solidFill>
              </a:rPr>
              <a:t>- Parcerias Estabelecidas</a:t>
            </a:r>
          </a:p>
          <a:p>
            <a:pPr algn="just"/>
            <a:r>
              <a:rPr lang="pt-BR" sz="1100" dirty="0">
                <a:solidFill>
                  <a:srgbClr val="006600"/>
                </a:solidFill>
              </a:rPr>
              <a:t>Índice alcançado foi superior ao esperado. Realização do Programa Virada do Cerrado - Cidadania e Sustentabilidade; Acordo de Cooperação Técnica para Intercâmbio de Experiências e </a:t>
            </a:r>
            <a:r>
              <a:rPr lang="pt-BR" sz="1100" dirty="0" smtClean="0">
                <a:solidFill>
                  <a:srgbClr val="006600"/>
                </a:solidFill>
              </a:rPr>
              <a:t>Boas Práticas </a:t>
            </a:r>
            <a:r>
              <a:rPr lang="pt-BR" sz="1100" dirty="0">
                <a:solidFill>
                  <a:srgbClr val="006600"/>
                </a:solidFill>
              </a:rPr>
              <a:t>do Programa "Cultivando Água Boa", bem como para desenvolvimento de estudos e ações voltadas à melhoria da </a:t>
            </a:r>
            <a:r>
              <a:rPr lang="pt-BR" sz="1100" dirty="0" smtClean="0">
                <a:solidFill>
                  <a:srgbClr val="006600"/>
                </a:solidFill>
              </a:rPr>
              <a:t>gestão </a:t>
            </a:r>
            <a:r>
              <a:rPr lang="pt-BR" sz="1100" dirty="0">
                <a:solidFill>
                  <a:srgbClr val="006600"/>
                </a:solidFill>
              </a:rPr>
              <a:t>da água, celebrado com </a:t>
            </a:r>
            <a:r>
              <a:rPr lang="pt-BR" sz="1100" dirty="0" err="1">
                <a:solidFill>
                  <a:srgbClr val="006600"/>
                </a:solidFill>
              </a:rPr>
              <a:t>Itaipú</a:t>
            </a:r>
            <a:r>
              <a:rPr lang="pt-BR" sz="1100" dirty="0">
                <a:solidFill>
                  <a:srgbClr val="006600"/>
                </a:solidFill>
              </a:rPr>
              <a:t> Binacional; Assinatura </a:t>
            </a:r>
            <a:r>
              <a:rPr lang="pt-BR" sz="1100" dirty="0" smtClean="0">
                <a:solidFill>
                  <a:srgbClr val="006600"/>
                </a:solidFill>
              </a:rPr>
              <a:t>do Programa </a:t>
            </a:r>
            <a:r>
              <a:rPr lang="pt-BR" sz="1100" dirty="0">
                <a:solidFill>
                  <a:srgbClr val="006600"/>
                </a:solidFill>
              </a:rPr>
              <a:t>Cidades Sustentáveis</a:t>
            </a:r>
            <a:r>
              <a:rPr lang="pt-BR" sz="1100" dirty="0" smtClean="0">
                <a:solidFill>
                  <a:srgbClr val="006600"/>
                </a:solidFill>
              </a:rPr>
              <a:t>.</a:t>
            </a:r>
          </a:p>
          <a:p>
            <a:pPr algn="just"/>
            <a:r>
              <a:rPr lang="pt-BR" sz="1200" b="1" dirty="0" smtClean="0">
                <a:solidFill>
                  <a:srgbClr val="006600"/>
                </a:solidFill>
              </a:rPr>
              <a:t>- SIG Implantado</a:t>
            </a:r>
          </a:p>
          <a:p>
            <a:pPr algn="just"/>
            <a:r>
              <a:rPr lang="pt-BR" sz="1100" dirty="0">
                <a:solidFill>
                  <a:srgbClr val="006600"/>
                </a:solidFill>
              </a:rPr>
              <a:t>Este indicador não </a:t>
            </a:r>
            <a:r>
              <a:rPr lang="pt-BR" sz="1100" dirty="0" smtClean="0">
                <a:solidFill>
                  <a:srgbClr val="006600"/>
                </a:solidFill>
              </a:rPr>
              <a:t>possuía </a:t>
            </a:r>
            <a:r>
              <a:rPr lang="pt-BR" sz="1100" dirty="0">
                <a:solidFill>
                  <a:srgbClr val="006600"/>
                </a:solidFill>
              </a:rPr>
              <a:t>índice a ser alcançado em 2015</a:t>
            </a:r>
            <a:r>
              <a:rPr lang="pt-BR" sz="1100" dirty="0" smtClean="0">
                <a:solidFill>
                  <a:srgbClr val="006600"/>
                </a:solidFill>
              </a:rPr>
              <a:t>.</a:t>
            </a:r>
          </a:p>
          <a:p>
            <a:pPr algn="just"/>
            <a:r>
              <a:rPr lang="pt-BR" sz="1200" b="1" dirty="0" smtClean="0">
                <a:solidFill>
                  <a:srgbClr val="006600"/>
                </a:solidFill>
              </a:rPr>
              <a:t>- Atlas Disponibilizado</a:t>
            </a:r>
          </a:p>
          <a:p>
            <a:pPr algn="just"/>
            <a:r>
              <a:rPr lang="pt-BR" sz="1100" dirty="0">
                <a:solidFill>
                  <a:srgbClr val="006600"/>
                </a:solidFill>
              </a:rPr>
              <a:t>Meta não alcançada tendo em vista que será um Atlas dos mapas desenvolvidos pelo Zoneamento Ecológico Econômico - ZEE que ainda está em desenvolvimento. Em junho de 2016 deverá </a:t>
            </a:r>
            <a:r>
              <a:rPr lang="pt-BR" sz="1100" dirty="0" smtClean="0">
                <a:solidFill>
                  <a:srgbClr val="006600"/>
                </a:solidFill>
              </a:rPr>
              <a:t>ser enviado </a:t>
            </a:r>
            <a:r>
              <a:rPr lang="pt-BR" sz="1100" dirty="0">
                <a:solidFill>
                  <a:srgbClr val="006600"/>
                </a:solidFill>
              </a:rPr>
              <a:t>o Projeto de Lei para a Câmara Legislativa do DF</a:t>
            </a:r>
            <a:r>
              <a:rPr lang="pt-BR" sz="1100" dirty="0" smtClean="0">
                <a:solidFill>
                  <a:srgbClr val="006600"/>
                </a:solidFill>
              </a:rPr>
              <a:t>. </a:t>
            </a:r>
            <a:endParaRPr lang="pt-BR" sz="1100" dirty="0">
              <a:solidFill>
                <a:srgbClr val="006600"/>
              </a:solidFill>
            </a:endParaRPr>
          </a:p>
          <a:p>
            <a:pPr algn="just"/>
            <a:r>
              <a:rPr lang="pt-BR" sz="1200" b="1" dirty="0" smtClean="0">
                <a:solidFill>
                  <a:srgbClr val="006600"/>
                </a:solidFill>
              </a:rPr>
              <a:t>- Editais  Lançados</a:t>
            </a:r>
          </a:p>
          <a:p>
            <a:pPr algn="just"/>
            <a:r>
              <a:rPr lang="pt-BR" sz="1100" dirty="0">
                <a:solidFill>
                  <a:srgbClr val="006600"/>
                </a:solidFill>
              </a:rPr>
              <a:t>Edital para realização do Programa Virada do </a:t>
            </a:r>
            <a:r>
              <a:rPr lang="pt-BR" sz="1100" dirty="0" smtClean="0">
                <a:solidFill>
                  <a:srgbClr val="006600"/>
                </a:solidFill>
              </a:rPr>
              <a:t>Cerrado</a:t>
            </a:r>
          </a:p>
          <a:p>
            <a:pPr algn="just"/>
            <a:r>
              <a:rPr lang="pt-BR" sz="1200" b="1" dirty="0" smtClean="0">
                <a:solidFill>
                  <a:srgbClr val="006600"/>
                </a:solidFill>
              </a:rPr>
              <a:t>- Projetos Apoiados</a:t>
            </a:r>
          </a:p>
          <a:p>
            <a:pPr algn="just"/>
            <a:r>
              <a:rPr lang="pt-BR" sz="1100" dirty="0" smtClean="0">
                <a:solidFill>
                  <a:srgbClr val="006600"/>
                </a:solidFill>
              </a:rPr>
              <a:t>Índice </a:t>
            </a:r>
            <a:r>
              <a:rPr lang="pt-BR" sz="1100" dirty="0">
                <a:solidFill>
                  <a:srgbClr val="006600"/>
                </a:solidFill>
              </a:rPr>
              <a:t>alcançado foi superior ao esperado. </a:t>
            </a:r>
            <a:endParaRPr lang="pt-BR" sz="1100" dirty="0" smtClean="0">
              <a:solidFill>
                <a:srgbClr val="006600"/>
              </a:solidFill>
            </a:endParaRPr>
          </a:p>
        </p:txBody>
      </p:sp>
      <p:graphicFrame>
        <p:nvGraphicFramePr>
          <p:cNvPr id="23" name="Gráfico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3868319"/>
              </p:ext>
            </p:extLst>
          </p:nvPr>
        </p:nvGraphicFramePr>
        <p:xfrm>
          <a:off x="169908" y="1412775"/>
          <a:ext cx="4572000" cy="4524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8117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/>
          <p:nvPr/>
        </p:nvGrpSpPr>
        <p:grpSpPr>
          <a:xfrm>
            <a:off x="0" y="-40624"/>
            <a:ext cx="9144000" cy="6898624"/>
            <a:chOff x="0" y="-40624"/>
            <a:chExt cx="9144000" cy="6898624"/>
          </a:xfrm>
        </p:grpSpPr>
        <p:pic>
          <p:nvPicPr>
            <p:cNvPr id="1028" name="Picture 4" descr="C:\Users\carolina.schaffer.SEC\Desktop\Compromissos e Resultados - SEMA 2015\capa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tângulo 3"/>
            <p:cNvSpPr/>
            <p:nvPr/>
          </p:nvSpPr>
          <p:spPr>
            <a:xfrm>
              <a:off x="395536" y="4293096"/>
              <a:ext cx="6552728" cy="14401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6660232" y="3091670"/>
              <a:ext cx="1368152" cy="4813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" name="Retângulo 1"/>
            <p:cNvSpPr/>
            <p:nvPr/>
          </p:nvSpPr>
          <p:spPr>
            <a:xfrm>
              <a:off x="4283968" y="1412776"/>
              <a:ext cx="3600400" cy="21602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3775491" y="2924944"/>
              <a:ext cx="1156549" cy="10081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/>
            <p:cNvSpPr/>
            <p:nvPr/>
          </p:nvSpPr>
          <p:spPr>
            <a:xfrm>
              <a:off x="0" y="0"/>
              <a:ext cx="6948264" cy="42210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 rot="20096186">
              <a:off x="6708421" y="-40624"/>
              <a:ext cx="504056" cy="10194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3" name="CaixaDeTexto 12"/>
          <p:cNvSpPr txBox="1"/>
          <p:nvPr/>
        </p:nvSpPr>
        <p:spPr>
          <a:xfrm>
            <a:off x="611560" y="3602047"/>
            <a:ext cx="607571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6600" b="1" dirty="0" smtClean="0">
                <a:solidFill>
                  <a:srgbClr val="265938"/>
                </a:solidFill>
              </a:rPr>
              <a:t>AUDITORIAS E INSPEÇÕES </a:t>
            </a:r>
          </a:p>
          <a:p>
            <a:pPr algn="r"/>
            <a:r>
              <a:rPr lang="pt-BR" sz="6600" b="1" dirty="0" smtClean="0">
                <a:solidFill>
                  <a:srgbClr val="265938"/>
                </a:solidFill>
              </a:rPr>
              <a:t>EM 2015</a:t>
            </a:r>
            <a:endParaRPr lang="pt-BR" sz="6600" b="1" dirty="0">
              <a:solidFill>
                <a:srgbClr val="265938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14" b="3916"/>
          <a:stretch/>
        </p:blipFill>
        <p:spPr bwMode="auto">
          <a:xfrm>
            <a:off x="419053" y="267214"/>
            <a:ext cx="2712785" cy="144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81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tângulo 2056"/>
          <p:cNvSpPr/>
          <p:nvPr/>
        </p:nvSpPr>
        <p:spPr>
          <a:xfrm>
            <a:off x="-5938" y="1340768"/>
            <a:ext cx="9143999" cy="49233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Picture 3" descr="C:\Users\carolina.schaffer.SEC\Desktop\Compromissos e Resultados - SEMA 2015\Fotos\IMG_44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t="86882" r="33643" b="1826"/>
          <a:stretch/>
        </p:blipFill>
        <p:spPr bwMode="auto">
          <a:xfrm>
            <a:off x="3377381" y="6328370"/>
            <a:ext cx="237736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520" y="1340768"/>
            <a:ext cx="8640960" cy="4923367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pt-BR" sz="2000" dirty="0" smtClean="0">
                <a:solidFill>
                  <a:srgbClr val="265938"/>
                </a:solidFill>
              </a:rPr>
              <a:t>1. </a:t>
            </a:r>
            <a:r>
              <a:rPr lang="pt-BR" sz="2000" b="1" dirty="0" smtClean="0">
                <a:solidFill>
                  <a:srgbClr val="265938"/>
                </a:solidFill>
              </a:rPr>
              <a:t>Reunião conjunta</a:t>
            </a:r>
            <a:r>
              <a:rPr lang="pt-BR" sz="2000" dirty="0" smtClean="0">
                <a:solidFill>
                  <a:srgbClr val="265938"/>
                </a:solidFill>
              </a:rPr>
              <a:t> CRH</a:t>
            </a:r>
            <a:r>
              <a:rPr lang="pt-BR" sz="2000" dirty="0">
                <a:solidFill>
                  <a:srgbClr val="265938"/>
                </a:solidFill>
              </a:rPr>
              <a:t>-DF e CONAM-</a:t>
            </a:r>
            <a:r>
              <a:rPr lang="pt-BR" sz="2000" dirty="0" smtClean="0">
                <a:solidFill>
                  <a:srgbClr val="265938"/>
                </a:solidFill>
              </a:rPr>
              <a:t>DF.</a:t>
            </a:r>
            <a:endParaRPr lang="pt-BR" sz="2000" dirty="0">
              <a:solidFill>
                <a:srgbClr val="265938"/>
              </a:solidFill>
            </a:endParaRPr>
          </a:p>
          <a:p>
            <a:pPr>
              <a:lnSpc>
                <a:spcPct val="50000"/>
              </a:lnSpc>
            </a:pPr>
            <a:r>
              <a:rPr lang="pt-BR" sz="2000" dirty="0">
                <a:solidFill>
                  <a:srgbClr val="265938"/>
                </a:solidFill>
              </a:rPr>
              <a:t> </a:t>
            </a:r>
          </a:p>
          <a:p>
            <a:r>
              <a:rPr lang="pt-BR" sz="2000" dirty="0" smtClean="0">
                <a:solidFill>
                  <a:srgbClr val="265938"/>
                </a:solidFill>
              </a:rPr>
              <a:t>2. </a:t>
            </a:r>
            <a:r>
              <a:rPr lang="pt-BR" sz="2000" b="1" dirty="0" smtClean="0">
                <a:solidFill>
                  <a:srgbClr val="265938"/>
                </a:solidFill>
              </a:rPr>
              <a:t>Mapa </a:t>
            </a:r>
            <a:r>
              <a:rPr lang="pt-BR" sz="2000" b="1" dirty="0">
                <a:solidFill>
                  <a:srgbClr val="265938"/>
                </a:solidFill>
              </a:rPr>
              <a:t>do Caminho das </a:t>
            </a:r>
            <a:r>
              <a:rPr lang="pt-BR" sz="2000" b="1" dirty="0" smtClean="0">
                <a:solidFill>
                  <a:srgbClr val="265938"/>
                </a:solidFill>
              </a:rPr>
              <a:t>Águas</a:t>
            </a:r>
            <a:r>
              <a:rPr lang="pt-BR" sz="2000" dirty="0" smtClean="0">
                <a:solidFill>
                  <a:srgbClr val="265938"/>
                </a:solidFill>
              </a:rPr>
              <a:t>.</a:t>
            </a:r>
          </a:p>
          <a:p>
            <a:r>
              <a:rPr lang="pt-BR" sz="2000" dirty="0">
                <a:solidFill>
                  <a:srgbClr val="265938"/>
                </a:solidFill>
              </a:rPr>
              <a:t> </a:t>
            </a:r>
          </a:p>
          <a:p>
            <a:r>
              <a:rPr lang="pt-BR" sz="2000" dirty="0" smtClean="0">
                <a:solidFill>
                  <a:srgbClr val="265938"/>
                </a:solidFill>
              </a:rPr>
              <a:t>3. </a:t>
            </a:r>
            <a:r>
              <a:rPr lang="pt-BR" sz="2000" dirty="0">
                <a:solidFill>
                  <a:srgbClr val="265938"/>
                </a:solidFill>
              </a:rPr>
              <a:t>A</a:t>
            </a:r>
            <a:r>
              <a:rPr lang="pt-BR" sz="2000" dirty="0" smtClean="0">
                <a:solidFill>
                  <a:srgbClr val="265938"/>
                </a:solidFill>
              </a:rPr>
              <a:t>provação </a:t>
            </a:r>
            <a:r>
              <a:rPr lang="pt-BR" sz="2000" dirty="0">
                <a:solidFill>
                  <a:srgbClr val="265938"/>
                </a:solidFill>
              </a:rPr>
              <a:t>pelo CRH-DF da </a:t>
            </a:r>
            <a:r>
              <a:rPr lang="pt-BR" sz="2000" b="1" dirty="0">
                <a:solidFill>
                  <a:srgbClr val="265938"/>
                </a:solidFill>
              </a:rPr>
              <a:t>1</a:t>
            </a:r>
            <a:r>
              <a:rPr lang="pt-BR" sz="2000" b="1" baseline="30000" dirty="0">
                <a:solidFill>
                  <a:srgbClr val="265938"/>
                </a:solidFill>
              </a:rPr>
              <a:t>a</a:t>
            </a:r>
            <a:r>
              <a:rPr lang="pt-BR" sz="2000" b="1" dirty="0" smtClean="0">
                <a:solidFill>
                  <a:srgbClr val="265938"/>
                </a:solidFill>
              </a:rPr>
              <a:t> </a:t>
            </a:r>
            <a:r>
              <a:rPr lang="pt-BR" sz="2000" b="1" dirty="0">
                <a:solidFill>
                  <a:srgbClr val="265938"/>
                </a:solidFill>
              </a:rPr>
              <a:t>Base Hidrográfica Comum</a:t>
            </a:r>
            <a:r>
              <a:rPr lang="pt-BR" sz="2000" dirty="0">
                <a:solidFill>
                  <a:srgbClr val="265938"/>
                </a:solidFill>
              </a:rPr>
              <a:t> do DF.</a:t>
            </a:r>
          </a:p>
          <a:p>
            <a:pPr>
              <a:lnSpc>
                <a:spcPct val="50000"/>
              </a:lnSpc>
            </a:pPr>
            <a:r>
              <a:rPr lang="pt-BR" sz="2000" dirty="0">
                <a:solidFill>
                  <a:srgbClr val="265938"/>
                </a:solidFill>
              </a:rPr>
              <a:t> </a:t>
            </a:r>
          </a:p>
          <a:p>
            <a:r>
              <a:rPr lang="pt-BR" sz="2000" dirty="0" smtClean="0">
                <a:solidFill>
                  <a:srgbClr val="265938"/>
                </a:solidFill>
              </a:rPr>
              <a:t>4. </a:t>
            </a:r>
            <a:r>
              <a:rPr lang="pt-BR" sz="2000" b="1" dirty="0">
                <a:solidFill>
                  <a:srgbClr val="265938"/>
                </a:solidFill>
              </a:rPr>
              <a:t>Câmara Técnica de Saneamento </a:t>
            </a:r>
            <a:r>
              <a:rPr lang="pt-BR" sz="2000" b="1" dirty="0" smtClean="0">
                <a:solidFill>
                  <a:srgbClr val="265938"/>
                </a:solidFill>
              </a:rPr>
              <a:t>Básico </a:t>
            </a:r>
            <a:r>
              <a:rPr lang="pt-BR" sz="2000" dirty="0">
                <a:solidFill>
                  <a:srgbClr val="265938"/>
                </a:solidFill>
              </a:rPr>
              <a:t>criada pelo CRH</a:t>
            </a:r>
            <a:r>
              <a:rPr lang="pt-BR" sz="2000" dirty="0" smtClean="0">
                <a:solidFill>
                  <a:srgbClr val="265938"/>
                </a:solidFill>
              </a:rPr>
              <a:t>.</a:t>
            </a:r>
          </a:p>
          <a:p>
            <a:pPr>
              <a:lnSpc>
                <a:spcPct val="50000"/>
              </a:lnSpc>
            </a:pPr>
            <a:endParaRPr lang="pt-BR" sz="2000" dirty="0" smtClean="0">
              <a:solidFill>
                <a:srgbClr val="265938"/>
              </a:solidFill>
            </a:endParaRPr>
          </a:p>
          <a:p>
            <a:r>
              <a:rPr lang="pt-BR" sz="2000" dirty="0" smtClean="0">
                <a:solidFill>
                  <a:srgbClr val="265938"/>
                </a:solidFill>
              </a:rPr>
              <a:t>5. </a:t>
            </a:r>
            <a:r>
              <a:rPr lang="pt-BR" sz="2000" b="1" dirty="0" err="1" smtClean="0">
                <a:solidFill>
                  <a:srgbClr val="265938"/>
                </a:solidFill>
              </a:rPr>
              <a:t>PPÁgua</a:t>
            </a:r>
            <a:r>
              <a:rPr lang="pt-BR" sz="2000" dirty="0" smtClean="0">
                <a:solidFill>
                  <a:srgbClr val="265938"/>
                </a:solidFill>
              </a:rPr>
              <a:t>.</a:t>
            </a:r>
            <a:endParaRPr lang="pt-BR" sz="2000" dirty="0">
              <a:solidFill>
                <a:srgbClr val="265938"/>
              </a:solidFill>
            </a:endParaRPr>
          </a:p>
          <a:p>
            <a:pPr>
              <a:lnSpc>
                <a:spcPct val="50000"/>
              </a:lnSpc>
            </a:pPr>
            <a:r>
              <a:rPr lang="pt-BR" sz="2000" dirty="0">
                <a:solidFill>
                  <a:srgbClr val="265938"/>
                </a:solidFill>
              </a:rPr>
              <a:t> </a:t>
            </a:r>
          </a:p>
          <a:p>
            <a:r>
              <a:rPr lang="pt-BR" sz="2000" dirty="0" smtClean="0">
                <a:solidFill>
                  <a:srgbClr val="265938"/>
                </a:solidFill>
              </a:rPr>
              <a:t>6. Centro </a:t>
            </a:r>
            <a:r>
              <a:rPr lang="pt-BR" sz="2000" dirty="0">
                <a:solidFill>
                  <a:srgbClr val="265938"/>
                </a:solidFill>
              </a:rPr>
              <a:t>Internacional de Referência em Água e </a:t>
            </a:r>
            <a:r>
              <a:rPr lang="pt-BR" sz="2000" dirty="0" err="1" smtClean="0">
                <a:solidFill>
                  <a:srgbClr val="265938"/>
                </a:solidFill>
              </a:rPr>
              <a:t>Transdisciplinaridade</a:t>
            </a:r>
            <a:r>
              <a:rPr lang="pt-BR" sz="2000" dirty="0" smtClean="0">
                <a:solidFill>
                  <a:srgbClr val="265938"/>
                </a:solidFill>
              </a:rPr>
              <a:t> </a:t>
            </a:r>
            <a:r>
              <a:rPr lang="pt-BR" sz="2000" dirty="0">
                <a:solidFill>
                  <a:srgbClr val="265938"/>
                </a:solidFill>
              </a:rPr>
              <a:t>– </a:t>
            </a:r>
            <a:r>
              <a:rPr lang="pt-BR" sz="2000" b="1" dirty="0" smtClean="0">
                <a:solidFill>
                  <a:srgbClr val="265938"/>
                </a:solidFill>
              </a:rPr>
              <a:t>CIRAT</a:t>
            </a:r>
            <a:r>
              <a:rPr lang="pt-BR" sz="2000" dirty="0" smtClean="0">
                <a:solidFill>
                  <a:srgbClr val="265938"/>
                </a:solidFill>
              </a:rPr>
              <a:t>.</a:t>
            </a:r>
            <a:endParaRPr lang="pt-BR" sz="2000" dirty="0">
              <a:solidFill>
                <a:srgbClr val="265938"/>
              </a:solidFill>
            </a:endParaRPr>
          </a:p>
          <a:p>
            <a:pPr>
              <a:lnSpc>
                <a:spcPct val="50000"/>
              </a:lnSpc>
            </a:pPr>
            <a:r>
              <a:rPr lang="pt-BR" sz="2000" dirty="0" smtClean="0">
                <a:solidFill>
                  <a:srgbClr val="265938"/>
                </a:solidFill>
              </a:rPr>
              <a:t> </a:t>
            </a:r>
          </a:p>
          <a:p>
            <a:r>
              <a:rPr lang="pt-BR" sz="2000" dirty="0" smtClean="0">
                <a:solidFill>
                  <a:srgbClr val="265938"/>
                </a:solidFill>
              </a:rPr>
              <a:t>7. Acordo </a:t>
            </a:r>
            <a:r>
              <a:rPr lang="pt-BR" sz="2000" dirty="0">
                <a:solidFill>
                  <a:srgbClr val="265938"/>
                </a:solidFill>
              </a:rPr>
              <a:t>de Cooperação Técnica do Governo de Brasília com a Itaipu Binacional </a:t>
            </a:r>
            <a:r>
              <a:rPr lang="pt-BR" sz="2000" dirty="0" smtClean="0">
                <a:solidFill>
                  <a:srgbClr val="265938"/>
                </a:solidFill>
              </a:rPr>
              <a:t>no âmbito do </a:t>
            </a:r>
            <a:r>
              <a:rPr lang="pt-BR" sz="2000" b="1" dirty="0" smtClean="0">
                <a:solidFill>
                  <a:srgbClr val="265938"/>
                </a:solidFill>
              </a:rPr>
              <a:t>Programa Cultivando </a:t>
            </a:r>
            <a:r>
              <a:rPr lang="pt-BR" sz="2000" b="1" dirty="0">
                <a:solidFill>
                  <a:srgbClr val="265938"/>
                </a:solidFill>
              </a:rPr>
              <a:t>Água Boa no DF</a:t>
            </a:r>
            <a:r>
              <a:rPr lang="pt-BR" sz="2000" dirty="0" smtClean="0">
                <a:solidFill>
                  <a:srgbClr val="265938"/>
                </a:solidFill>
              </a:rPr>
              <a:t>.</a:t>
            </a:r>
          </a:p>
          <a:p>
            <a:endParaRPr lang="pt-BR" sz="1100" dirty="0">
              <a:solidFill>
                <a:srgbClr val="265938"/>
              </a:solidFill>
            </a:endParaRPr>
          </a:p>
          <a:p>
            <a:r>
              <a:rPr lang="pt-BR" sz="2000" dirty="0" smtClean="0">
                <a:solidFill>
                  <a:srgbClr val="265938"/>
                </a:solidFill>
              </a:rPr>
              <a:t>8. Apoio à </a:t>
            </a:r>
            <a:r>
              <a:rPr lang="pt-BR" sz="2000" b="1" dirty="0" smtClean="0">
                <a:solidFill>
                  <a:srgbClr val="265938"/>
                </a:solidFill>
              </a:rPr>
              <a:t>captação de recursos </a:t>
            </a:r>
            <a:r>
              <a:rPr lang="pt-BR" sz="2000" dirty="0" smtClean="0">
                <a:solidFill>
                  <a:srgbClr val="265938"/>
                </a:solidFill>
              </a:rPr>
              <a:t>para conservação das áreas estratégicas de água.</a:t>
            </a:r>
            <a:endParaRPr lang="pt-BR" sz="2000" dirty="0">
              <a:solidFill>
                <a:srgbClr val="265938"/>
              </a:solidFill>
            </a:endParaRPr>
          </a:p>
        </p:txBody>
      </p:sp>
      <p:cxnSp>
        <p:nvCxnSpPr>
          <p:cNvPr id="33" name="Conector reto 32"/>
          <p:cNvCxnSpPr/>
          <p:nvPr/>
        </p:nvCxnSpPr>
        <p:spPr>
          <a:xfrm flipH="1">
            <a:off x="-5939" y="6264135"/>
            <a:ext cx="9144000" cy="0"/>
          </a:xfrm>
          <a:prstGeom prst="line">
            <a:avLst/>
          </a:prstGeom>
          <a:ln w="63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 flipH="1">
            <a:off x="551615" y="6309320"/>
            <a:ext cx="8280000" cy="0"/>
          </a:xfrm>
          <a:prstGeom prst="line">
            <a:avLst/>
          </a:prstGeom>
          <a:ln w="190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9" name="Grupo 2048"/>
          <p:cNvGrpSpPr/>
          <p:nvPr/>
        </p:nvGrpSpPr>
        <p:grpSpPr>
          <a:xfrm>
            <a:off x="1" y="-1"/>
            <a:ext cx="3515569" cy="1298583"/>
            <a:chOff x="1" y="-1"/>
            <a:chExt cx="3515569" cy="1298583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654"/>
            <a:stretch/>
          </p:blipFill>
          <p:spPr bwMode="auto">
            <a:xfrm>
              <a:off x="1" y="0"/>
              <a:ext cx="1907703" cy="129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" name="Triângulo retângulo 2047"/>
            <p:cNvSpPr/>
            <p:nvPr/>
          </p:nvSpPr>
          <p:spPr>
            <a:xfrm rot="10800000" flipH="1">
              <a:off x="1825626" y="-1"/>
              <a:ext cx="1689944" cy="285750"/>
            </a:xfrm>
            <a:prstGeom prst="rtTriangle">
              <a:avLst/>
            </a:prstGeom>
            <a:solidFill>
              <a:srgbClr val="265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03648" y="620688"/>
            <a:ext cx="5688632" cy="7200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pt-BR" sz="3600" b="1" dirty="0" smtClean="0">
                <a:solidFill>
                  <a:srgbClr val="265938"/>
                </a:solidFill>
              </a:rPr>
              <a:t>CRH - Água</a:t>
            </a:r>
            <a:endParaRPr lang="pt-BR" sz="3600" b="1" dirty="0">
              <a:solidFill>
                <a:srgbClr val="265938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14" b="3916"/>
          <a:stretch/>
        </p:blipFill>
        <p:spPr bwMode="auto">
          <a:xfrm>
            <a:off x="7380041" y="116632"/>
            <a:ext cx="1656455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02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-5938" y="1340768"/>
            <a:ext cx="9143999" cy="49233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pic>
        <p:nvPicPr>
          <p:cNvPr id="12" name="Picture 3" descr="C:\Users\carolina.schaffer.SEC\Desktop\Compromissos e Resultados - SEMA 2015\Fotos\IMG_44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t="86882" r="33643" b="1826"/>
          <a:stretch/>
        </p:blipFill>
        <p:spPr bwMode="auto">
          <a:xfrm>
            <a:off x="3377381" y="6328370"/>
            <a:ext cx="237736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Conector reto 12"/>
          <p:cNvCxnSpPr/>
          <p:nvPr/>
        </p:nvCxnSpPr>
        <p:spPr>
          <a:xfrm flipH="1">
            <a:off x="-5939" y="6264135"/>
            <a:ext cx="9144000" cy="0"/>
          </a:xfrm>
          <a:prstGeom prst="line">
            <a:avLst/>
          </a:prstGeom>
          <a:ln w="63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 flipH="1">
            <a:off x="551615" y="6309320"/>
            <a:ext cx="8280000" cy="0"/>
          </a:xfrm>
          <a:prstGeom prst="line">
            <a:avLst/>
          </a:prstGeom>
          <a:ln w="190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upo 14"/>
          <p:cNvGrpSpPr/>
          <p:nvPr/>
        </p:nvGrpSpPr>
        <p:grpSpPr>
          <a:xfrm>
            <a:off x="1" y="-1"/>
            <a:ext cx="3515569" cy="1298583"/>
            <a:chOff x="1" y="-1"/>
            <a:chExt cx="3515569" cy="1298583"/>
          </a:xfrm>
        </p:grpSpPr>
        <p:pic>
          <p:nvPicPr>
            <p:cNvPr id="16" name="Picture 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654"/>
            <a:stretch/>
          </p:blipFill>
          <p:spPr bwMode="auto">
            <a:xfrm>
              <a:off x="1" y="0"/>
              <a:ext cx="1907703" cy="129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riângulo retângulo 16"/>
            <p:cNvSpPr/>
            <p:nvPr/>
          </p:nvSpPr>
          <p:spPr>
            <a:xfrm rot="10800000" flipH="1">
              <a:off x="1825626" y="-1"/>
              <a:ext cx="1689944" cy="285750"/>
            </a:xfrm>
            <a:prstGeom prst="rtTriangle">
              <a:avLst/>
            </a:prstGeom>
            <a:solidFill>
              <a:srgbClr val="265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8" name="Título 1"/>
          <p:cNvSpPr txBox="1">
            <a:spLocks/>
          </p:cNvSpPr>
          <p:nvPr/>
        </p:nvSpPr>
        <p:spPr>
          <a:xfrm>
            <a:off x="1403647" y="285750"/>
            <a:ext cx="6048673" cy="1127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b="1" dirty="0" smtClean="0">
                <a:solidFill>
                  <a:srgbClr val="265938"/>
                </a:solidFill>
              </a:rPr>
              <a:t>CONSTATAÇÕES</a:t>
            </a:r>
          </a:p>
          <a:p>
            <a:pPr algn="l"/>
            <a:r>
              <a:rPr lang="pt-BR" sz="2900" b="1" dirty="0" smtClean="0">
                <a:solidFill>
                  <a:srgbClr val="265938"/>
                </a:solidFill>
              </a:rPr>
              <a:t>Exercício de 2014</a:t>
            </a:r>
            <a:endParaRPr lang="pt-BR" sz="2900" b="1" dirty="0">
              <a:solidFill>
                <a:srgbClr val="265938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95536" y="1496973"/>
            <a:ext cx="864096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b="1" dirty="0" smtClean="0">
                <a:solidFill>
                  <a:srgbClr val="265938"/>
                </a:solidFill>
              </a:rPr>
              <a:t>1.1 – Ausência de Ressarcimento de Servidor Cedido</a:t>
            </a:r>
          </a:p>
          <a:p>
            <a:pPr marL="182563" algn="just"/>
            <a:r>
              <a:rPr lang="pt-BR" sz="1400" dirty="0" smtClean="0">
                <a:solidFill>
                  <a:srgbClr val="006600"/>
                </a:solidFill>
              </a:rPr>
              <a:t>Não ressarcimento dos valores inscritos e devidos a outros órgãos.</a:t>
            </a:r>
          </a:p>
          <a:p>
            <a:pPr marL="182563" algn="just"/>
            <a:endParaRPr lang="pt-BR" sz="1400" dirty="0" smtClean="0">
              <a:solidFill>
                <a:srgbClr val="006600"/>
              </a:solidFill>
            </a:endParaRPr>
          </a:p>
          <a:p>
            <a:pPr marL="536575" algn="just"/>
            <a:r>
              <a:rPr lang="pt-BR" sz="1600" i="1" dirty="0" smtClean="0">
                <a:solidFill>
                  <a:srgbClr val="006600"/>
                </a:solidFill>
              </a:rPr>
              <a:t>Foram autuados os processos de ressarcimento e questionou-se a Procuradoria Geral do Distrito Federal quanto à legalidade (Processo 393.000.023/2014). Aguardando retorno da </a:t>
            </a:r>
            <a:r>
              <a:rPr lang="pt-BR" sz="1600" i="1" dirty="0" err="1" smtClean="0">
                <a:solidFill>
                  <a:srgbClr val="006600"/>
                </a:solidFill>
              </a:rPr>
              <a:t>produradoria</a:t>
            </a:r>
            <a:r>
              <a:rPr lang="pt-BR" sz="1600" i="1" dirty="0" smtClean="0">
                <a:solidFill>
                  <a:srgbClr val="006600"/>
                </a:solidFill>
              </a:rPr>
              <a:t>.</a:t>
            </a:r>
          </a:p>
          <a:p>
            <a:pPr algn="just"/>
            <a:endParaRPr lang="pt-BR" sz="1400" dirty="0" smtClean="0"/>
          </a:p>
          <a:p>
            <a:pPr algn="just"/>
            <a:r>
              <a:rPr lang="pt-BR" sz="1600" b="1" dirty="0">
                <a:solidFill>
                  <a:srgbClr val="265938"/>
                </a:solidFill>
              </a:rPr>
              <a:t>2.1 - Ausência de demonstração de </a:t>
            </a:r>
            <a:r>
              <a:rPr lang="pt-BR" sz="1600" b="1" dirty="0" err="1">
                <a:solidFill>
                  <a:srgbClr val="265938"/>
                </a:solidFill>
              </a:rPr>
              <a:t>vantajosidade</a:t>
            </a:r>
            <a:r>
              <a:rPr lang="pt-BR" sz="1600" b="1" dirty="0">
                <a:solidFill>
                  <a:srgbClr val="265938"/>
                </a:solidFill>
              </a:rPr>
              <a:t> à prorrogação do contrato de organização de eventos - Contrato nº 07/2012</a:t>
            </a:r>
          </a:p>
          <a:p>
            <a:pPr marL="182563" algn="just"/>
            <a:r>
              <a:rPr lang="pt-BR" sz="1400" dirty="0">
                <a:solidFill>
                  <a:srgbClr val="006600"/>
                </a:solidFill>
              </a:rPr>
              <a:t>Não comprovação da compatibilidade dos preços contratados aos praticados no mercado à época da prorrogação da vigência contratual</a:t>
            </a:r>
            <a:r>
              <a:rPr lang="pt-BR" sz="1400" dirty="0" smtClean="0">
                <a:solidFill>
                  <a:srgbClr val="006600"/>
                </a:solidFill>
              </a:rPr>
              <a:t>.</a:t>
            </a:r>
          </a:p>
          <a:p>
            <a:pPr marL="182563" algn="just"/>
            <a:endParaRPr lang="pt-BR" sz="1400" dirty="0">
              <a:solidFill>
                <a:srgbClr val="006600"/>
              </a:solidFill>
            </a:endParaRPr>
          </a:p>
          <a:p>
            <a:pPr marL="536575" algn="just"/>
            <a:r>
              <a:rPr lang="pt-BR" sz="1600" i="1" dirty="0" smtClean="0">
                <a:solidFill>
                  <a:srgbClr val="006600"/>
                </a:solidFill>
              </a:rPr>
              <a:t>Providência tomadas: Notificaram-se </a:t>
            </a:r>
            <a:r>
              <a:rPr lang="pt-BR" sz="1600" i="1" dirty="0">
                <a:solidFill>
                  <a:srgbClr val="006600"/>
                </a:solidFill>
              </a:rPr>
              <a:t>os setores envolvidos na gestão de suprimentos de bens e serviços, aprimorando os mecanismos de controle.</a:t>
            </a:r>
          </a:p>
          <a:p>
            <a:pPr algn="just"/>
            <a:endParaRPr lang="pt-BR" sz="1400" dirty="0" smtClean="0"/>
          </a:p>
          <a:p>
            <a:pPr algn="just"/>
            <a:r>
              <a:rPr lang="pt-BR" sz="1600" b="1" dirty="0">
                <a:solidFill>
                  <a:srgbClr val="265938"/>
                </a:solidFill>
              </a:rPr>
              <a:t>2.2 - Dano ao patrimônio causado por servidor público conduzindo veículo oficial (viatura ROTAM/PMDF)</a:t>
            </a:r>
          </a:p>
          <a:p>
            <a:pPr marL="182563" algn="just"/>
            <a:r>
              <a:rPr lang="pt-BR" sz="1400" dirty="0">
                <a:solidFill>
                  <a:srgbClr val="006600"/>
                </a:solidFill>
              </a:rPr>
              <a:t>Não constam dos autos mais informações acerca das providências tomadas para reparação ou ressarcimento ao erário quanto aos prejuízos causados com a derrubada do alambrado</a:t>
            </a:r>
            <a:r>
              <a:rPr lang="pt-BR" sz="1400" dirty="0" smtClean="0">
                <a:solidFill>
                  <a:srgbClr val="006600"/>
                </a:solidFill>
              </a:rPr>
              <a:t>.</a:t>
            </a:r>
          </a:p>
          <a:p>
            <a:pPr marL="182563" algn="just"/>
            <a:endParaRPr lang="pt-BR" sz="1400" dirty="0">
              <a:solidFill>
                <a:srgbClr val="006600"/>
              </a:solidFill>
            </a:endParaRPr>
          </a:p>
          <a:p>
            <a:pPr marL="536575" algn="just"/>
            <a:r>
              <a:rPr lang="pt-BR" sz="1600" i="1" dirty="0">
                <a:solidFill>
                  <a:srgbClr val="006600"/>
                </a:solidFill>
              </a:rPr>
              <a:t>Notificou-se o executor, e há esclarecimentos prestados (Processo 522.000.002/2015 – IBRAM)</a:t>
            </a:r>
          </a:p>
          <a:p>
            <a:pPr algn="just"/>
            <a:endParaRPr lang="pt-BR" sz="1400" dirty="0"/>
          </a:p>
          <a:p>
            <a:pPr algn="just"/>
            <a:endParaRPr lang="pt-BR" sz="1400" b="1" dirty="0" smtClean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14" b="3916"/>
          <a:stretch/>
        </p:blipFill>
        <p:spPr bwMode="auto">
          <a:xfrm>
            <a:off x="7380041" y="116632"/>
            <a:ext cx="1656455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268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-5938" y="1340768"/>
            <a:ext cx="9143999" cy="49233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Picture 3" descr="C:\Users\carolina.schaffer.SEC\Desktop\Compromissos e Resultados - SEMA 2015\Fotos\IMG_44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t="86882" r="33643" b="1826"/>
          <a:stretch/>
        </p:blipFill>
        <p:spPr bwMode="auto">
          <a:xfrm>
            <a:off x="3377381" y="6328370"/>
            <a:ext cx="237736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Conector reto 12"/>
          <p:cNvCxnSpPr/>
          <p:nvPr/>
        </p:nvCxnSpPr>
        <p:spPr>
          <a:xfrm flipH="1">
            <a:off x="-5939" y="6264135"/>
            <a:ext cx="9144000" cy="0"/>
          </a:xfrm>
          <a:prstGeom prst="line">
            <a:avLst/>
          </a:prstGeom>
          <a:ln w="63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 flipH="1">
            <a:off x="551615" y="6309320"/>
            <a:ext cx="8280000" cy="0"/>
          </a:xfrm>
          <a:prstGeom prst="line">
            <a:avLst/>
          </a:prstGeom>
          <a:ln w="190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upo 14"/>
          <p:cNvGrpSpPr/>
          <p:nvPr/>
        </p:nvGrpSpPr>
        <p:grpSpPr>
          <a:xfrm>
            <a:off x="1" y="-1"/>
            <a:ext cx="3515569" cy="1298583"/>
            <a:chOff x="1" y="-1"/>
            <a:chExt cx="3515569" cy="1298583"/>
          </a:xfrm>
        </p:grpSpPr>
        <p:pic>
          <p:nvPicPr>
            <p:cNvPr id="16" name="Picture 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654"/>
            <a:stretch/>
          </p:blipFill>
          <p:spPr bwMode="auto">
            <a:xfrm>
              <a:off x="1" y="0"/>
              <a:ext cx="1907703" cy="129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riângulo retângulo 16"/>
            <p:cNvSpPr/>
            <p:nvPr/>
          </p:nvSpPr>
          <p:spPr>
            <a:xfrm rot="10800000" flipH="1">
              <a:off x="1825626" y="-1"/>
              <a:ext cx="1689944" cy="285750"/>
            </a:xfrm>
            <a:prstGeom prst="rtTriangle">
              <a:avLst/>
            </a:prstGeom>
            <a:solidFill>
              <a:srgbClr val="265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8" name="Título 1"/>
          <p:cNvSpPr txBox="1">
            <a:spLocks/>
          </p:cNvSpPr>
          <p:nvPr/>
        </p:nvSpPr>
        <p:spPr>
          <a:xfrm>
            <a:off x="1403647" y="285750"/>
            <a:ext cx="6048673" cy="1127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b="1" dirty="0" smtClean="0">
                <a:solidFill>
                  <a:srgbClr val="265938"/>
                </a:solidFill>
              </a:rPr>
              <a:t>CONSTATAÇÕES</a:t>
            </a:r>
          </a:p>
          <a:p>
            <a:pPr algn="l"/>
            <a:r>
              <a:rPr lang="pt-BR" sz="2900" b="1" dirty="0" smtClean="0">
                <a:solidFill>
                  <a:srgbClr val="265938"/>
                </a:solidFill>
              </a:rPr>
              <a:t>Exercício de 2014</a:t>
            </a:r>
            <a:endParaRPr lang="pt-BR" sz="2900" b="1" dirty="0">
              <a:solidFill>
                <a:srgbClr val="265938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95536" y="1232516"/>
            <a:ext cx="864096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b="1" dirty="0">
                <a:solidFill>
                  <a:srgbClr val="265938"/>
                </a:solidFill>
              </a:rPr>
              <a:t>2.3 - Ausência do termo de recebimento provisório e definitivo dos serviços executados</a:t>
            </a:r>
          </a:p>
          <a:p>
            <a:pPr marL="182563" algn="just"/>
            <a:r>
              <a:rPr lang="pt-BR" sz="1400" dirty="0">
                <a:solidFill>
                  <a:srgbClr val="006600"/>
                </a:solidFill>
              </a:rPr>
              <a:t>Possibilidade de prejuízo à Unidade e descumprimento dos serviços elencados no Projeto Básico ou Termo De Referencia. </a:t>
            </a:r>
            <a:endParaRPr lang="pt-BR" sz="1400" dirty="0" smtClean="0">
              <a:solidFill>
                <a:srgbClr val="006600"/>
              </a:solidFill>
            </a:endParaRPr>
          </a:p>
          <a:p>
            <a:pPr marL="182563" algn="just"/>
            <a:endParaRPr lang="pt-BR" sz="1400" dirty="0">
              <a:solidFill>
                <a:srgbClr val="006600"/>
              </a:solidFill>
            </a:endParaRPr>
          </a:p>
          <a:p>
            <a:pPr marL="536575" algn="just"/>
            <a:r>
              <a:rPr lang="pt-BR" sz="1600" i="1" dirty="0" smtClean="0">
                <a:solidFill>
                  <a:srgbClr val="006600"/>
                </a:solidFill>
              </a:rPr>
              <a:t>Providências tomadas: Os Termos de Recebimento Definitivo dos Serviços de manutenção, já estão devidamente assinados pelo Gestor do Contrato e inseridos no processo.</a:t>
            </a:r>
          </a:p>
          <a:p>
            <a:pPr algn="just"/>
            <a:endParaRPr lang="pt-BR" sz="1400" b="1" dirty="0" smtClean="0"/>
          </a:p>
          <a:p>
            <a:pPr algn="just"/>
            <a:r>
              <a:rPr lang="pt-BR" sz="1600" b="1" dirty="0">
                <a:solidFill>
                  <a:srgbClr val="265938"/>
                </a:solidFill>
              </a:rPr>
              <a:t>2.4 - Ausência de comprovação de entrega dos uniformes aos servidores terceirizados – Contrato 05/2012 </a:t>
            </a:r>
          </a:p>
          <a:p>
            <a:pPr marL="182563" algn="just"/>
            <a:r>
              <a:rPr lang="pt-BR" sz="1400" dirty="0">
                <a:solidFill>
                  <a:srgbClr val="006600"/>
                </a:solidFill>
              </a:rPr>
              <a:t>Prejuízo à Unidade e descumprimento dos serviços elencados no Projeto Básico ou Termo De Referencia. </a:t>
            </a:r>
          </a:p>
          <a:p>
            <a:pPr marL="182563" algn="just"/>
            <a:r>
              <a:rPr lang="pt-BR" sz="1400" dirty="0">
                <a:solidFill>
                  <a:srgbClr val="006600"/>
                </a:solidFill>
              </a:rPr>
              <a:t>Recomendações</a:t>
            </a:r>
          </a:p>
          <a:p>
            <a:pPr marL="525463" indent="-342900" algn="just">
              <a:buAutoNum type="alphaLcParenR"/>
            </a:pPr>
            <a:r>
              <a:rPr lang="pt-BR" sz="1400" dirty="0" smtClean="0">
                <a:solidFill>
                  <a:srgbClr val="006600"/>
                </a:solidFill>
              </a:rPr>
              <a:t>Proceder </a:t>
            </a:r>
            <a:r>
              <a:rPr lang="pt-BR" sz="1400" dirty="0">
                <a:solidFill>
                  <a:srgbClr val="006600"/>
                </a:solidFill>
              </a:rPr>
              <a:t>o levantamento dos valores devidos ao item Uniforme desde o início do contrato e realizar a glosa dos mesmos por ocasião do pagamento de fatura(s); </a:t>
            </a:r>
            <a:endParaRPr lang="pt-BR" sz="1400" dirty="0" smtClean="0">
              <a:solidFill>
                <a:srgbClr val="006600"/>
              </a:solidFill>
            </a:endParaRPr>
          </a:p>
          <a:p>
            <a:pPr marL="525463" indent="-342900" algn="just">
              <a:buAutoNum type="alphaLcParenR"/>
            </a:pPr>
            <a:endParaRPr lang="pt-BR" sz="1400" dirty="0">
              <a:solidFill>
                <a:srgbClr val="006600"/>
              </a:solidFill>
            </a:endParaRPr>
          </a:p>
          <a:p>
            <a:pPr marL="536575" algn="just"/>
            <a:r>
              <a:rPr lang="pt-BR" sz="1600" i="1" dirty="0" smtClean="0">
                <a:solidFill>
                  <a:srgbClr val="006600"/>
                </a:solidFill>
              </a:rPr>
              <a:t>Foram </a:t>
            </a:r>
            <a:r>
              <a:rPr lang="pt-BR" sz="1600" i="1" dirty="0">
                <a:solidFill>
                  <a:srgbClr val="006600"/>
                </a:solidFill>
              </a:rPr>
              <a:t>glosados 100% da despesa com </a:t>
            </a:r>
            <a:r>
              <a:rPr lang="pt-BR" sz="1600" i="1" dirty="0" smtClean="0">
                <a:solidFill>
                  <a:srgbClr val="006600"/>
                </a:solidFill>
              </a:rPr>
              <a:t>uniformes, sendo que a glosa foi atualizada monetariamente, evitando prejuízo ao erário público.</a:t>
            </a:r>
          </a:p>
          <a:p>
            <a:pPr marL="536575" algn="just"/>
            <a:endParaRPr lang="pt-BR" sz="1600" i="1" dirty="0">
              <a:solidFill>
                <a:srgbClr val="006600"/>
              </a:solidFill>
            </a:endParaRPr>
          </a:p>
          <a:p>
            <a:pPr marL="182563" algn="just"/>
            <a:r>
              <a:rPr lang="pt-BR" sz="1400" dirty="0">
                <a:solidFill>
                  <a:srgbClr val="006600"/>
                </a:solidFill>
              </a:rPr>
              <a:t>b) Providenciar o treinamento dos servidores que desempenham atividade de Executores de Contrato quanto a seus deveres e responsabilidades. </a:t>
            </a:r>
            <a:endParaRPr lang="pt-BR" sz="1400" dirty="0" smtClean="0">
              <a:solidFill>
                <a:srgbClr val="006600"/>
              </a:solidFill>
            </a:endParaRPr>
          </a:p>
          <a:p>
            <a:pPr marL="182563" algn="just"/>
            <a:endParaRPr lang="pt-BR" sz="1400" dirty="0">
              <a:solidFill>
                <a:srgbClr val="006600"/>
              </a:solidFill>
            </a:endParaRPr>
          </a:p>
          <a:p>
            <a:pPr marL="536575" algn="just"/>
            <a:r>
              <a:rPr lang="pt-BR" sz="1600" i="1" dirty="0">
                <a:solidFill>
                  <a:srgbClr val="006600"/>
                </a:solidFill>
              </a:rPr>
              <a:t>Disponibilizaram-se 3(três) cursos para a gestão de contrato, e orçamento em </a:t>
            </a:r>
            <a:r>
              <a:rPr lang="pt-BR" sz="1600" i="1" dirty="0" smtClean="0">
                <a:solidFill>
                  <a:srgbClr val="006600"/>
                </a:solidFill>
              </a:rPr>
              <a:t>2016, de forma que os servidores possam exercerem melhor suas atribuições.</a:t>
            </a:r>
            <a:endParaRPr lang="pt-BR" sz="1600" i="1" dirty="0">
              <a:solidFill>
                <a:srgbClr val="006600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14" b="3916"/>
          <a:stretch/>
        </p:blipFill>
        <p:spPr bwMode="auto">
          <a:xfrm>
            <a:off x="7380041" y="116632"/>
            <a:ext cx="1656455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938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-5938" y="1340768"/>
            <a:ext cx="9143999" cy="49233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Picture 3" descr="C:\Users\carolina.schaffer.SEC\Desktop\Compromissos e Resultados - SEMA 2015\Fotos\IMG_44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t="86882" r="33643" b="1826"/>
          <a:stretch/>
        </p:blipFill>
        <p:spPr bwMode="auto">
          <a:xfrm>
            <a:off x="3377381" y="6328370"/>
            <a:ext cx="237736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Conector reto 12"/>
          <p:cNvCxnSpPr/>
          <p:nvPr/>
        </p:nvCxnSpPr>
        <p:spPr>
          <a:xfrm flipH="1">
            <a:off x="-5939" y="6264135"/>
            <a:ext cx="9144000" cy="0"/>
          </a:xfrm>
          <a:prstGeom prst="line">
            <a:avLst/>
          </a:prstGeom>
          <a:ln w="63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 flipH="1">
            <a:off x="551615" y="6309320"/>
            <a:ext cx="8280000" cy="0"/>
          </a:xfrm>
          <a:prstGeom prst="line">
            <a:avLst/>
          </a:prstGeom>
          <a:ln w="190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upo 14"/>
          <p:cNvGrpSpPr/>
          <p:nvPr/>
        </p:nvGrpSpPr>
        <p:grpSpPr>
          <a:xfrm>
            <a:off x="1" y="-1"/>
            <a:ext cx="3515569" cy="1298583"/>
            <a:chOff x="1" y="-1"/>
            <a:chExt cx="3515569" cy="1298583"/>
          </a:xfrm>
        </p:grpSpPr>
        <p:pic>
          <p:nvPicPr>
            <p:cNvPr id="16" name="Picture 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654"/>
            <a:stretch/>
          </p:blipFill>
          <p:spPr bwMode="auto">
            <a:xfrm>
              <a:off x="1" y="0"/>
              <a:ext cx="1907703" cy="129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riângulo retângulo 16"/>
            <p:cNvSpPr/>
            <p:nvPr/>
          </p:nvSpPr>
          <p:spPr>
            <a:xfrm rot="10800000" flipH="1">
              <a:off x="1825626" y="-1"/>
              <a:ext cx="1689944" cy="285750"/>
            </a:xfrm>
            <a:prstGeom prst="rtTriangle">
              <a:avLst/>
            </a:prstGeom>
            <a:solidFill>
              <a:srgbClr val="265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8" name="Título 1"/>
          <p:cNvSpPr txBox="1">
            <a:spLocks/>
          </p:cNvSpPr>
          <p:nvPr/>
        </p:nvSpPr>
        <p:spPr>
          <a:xfrm>
            <a:off x="1403647" y="285750"/>
            <a:ext cx="6048673" cy="1127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3600" b="1" dirty="0" smtClean="0">
                <a:solidFill>
                  <a:srgbClr val="265938"/>
                </a:solidFill>
              </a:rPr>
              <a:t>CONSTATAÇÕES</a:t>
            </a:r>
          </a:p>
          <a:p>
            <a:pPr algn="l"/>
            <a:r>
              <a:rPr lang="pt-BR" sz="2900" b="1" dirty="0" smtClean="0">
                <a:solidFill>
                  <a:srgbClr val="265938"/>
                </a:solidFill>
              </a:rPr>
              <a:t>Exercício de 2014</a:t>
            </a:r>
            <a:endParaRPr lang="pt-BR" sz="2900" b="1" dirty="0">
              <a:solidFill>
                <a:srgbClr val="265938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95536" y="1412775"/>
            <a:ext cx="86409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600" b="1" dirty="0">
                <a:solidFill>
                  <a:srgbClr val="265938"/>
                </a:solidFill>
              </a:rPr>
              <a:t>3.1 - Ausência da execução de programas de trabalho relacionados à área fim do órgão – baixa execução orçamentária </a:t>
            </a:r>
          </a:p>
          <a:p>
            <a:pPr algn="just"/>
            <a:r>
              <a:rPr lang="pt-BR" sz="1400" dirty="0" smtClean="0">
                <a:solidFill>
                  <a:srgbClr val="006600"/>
                </a:solidFill>
              </a:rPr>
              <a:t> </a:t>
            </a:r>
            <a:r>
              <a:rPr lang="pt-BR" sz="1400" dirty="0">
                <a:solidFill>
                  <a:srgbClr val="006600"/>
                </a:solidFill>
              </a:rPr>
              <a:t>Dificuldade do órgão em utilizar os recursos orçamentários autorizados para execução dos Programas de Trabalho em 2014. Consequência - Baixa execução de despesas no que tange a Programas relativos à área fim da Secretaria. </a:t>
            </a:r>
          </a:p>
          <a:p>
            <a:pPr marL="182563" algn="just"/>
            <a:endParaRPr lang="pt-BR" sz="1400" dirty="0">
              <a:solidFill>
                <a:srgbClr val="006600"/>
              </a:solidFill>
            </a:endParaRPr>
          </a:p>
          <a:p>
            <a:pPr marL="536575" algn="just"/>
            <a:r>
              <a:rPr lang="pt-BR" sz="1600" i="1" dirty="0" smtClean="0">
                <a:solidFill>
                  <a:srgbClr val="006600"/>
                </a:solidFill>
              </a:rPr>
              <a:t>Incrementou-se a elaboração de projetos técnicos de caráter finalístico.</a:t>
            </a:r>
            <a:endParaRPr lang="pt-BR" sz="1600" i="1" dirty="0">
              <a:solidFill>
                <a:srgbClr val="006600"/>
              </a:solidFill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14" b="3916"/>
          <a:stretch/>
        </p:blipFill>
        <p:spPr bwMode="auto">
          <a:xfrm>
            <a:off x="7380041" y="116632"/>
            <a:ext cx="1656455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530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/>
          <p:nvPr/>
        </p:nvGrpSpPr>
        <p:grpSpPr>
          <a:xfrm>
            <a:off x="0" y="-40624"/>
            <a:ext cx="9144000" cy="6898624"/>
            <a:chOff x="0" y="-40624"/>
            <a:chExt cx="9144000" cy="6898624"/>
          </a:xfrm>
        </p:grpSpPr>
        <p:pic>
          <p:nvPicPr>
            <p:cNvPr id="1028" name="Picture 4" descr="C:\Users\carolina.schaffer.SEC\Desktop\Compromissos e Resultados - SEMA 2015\capa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tângulo 3"/>
            <p:cNvSpPr/>
            <p:nvPr/>
          </p:nvSpPr>
          <p:spPr>
            <a:xfrm>
              <a:off x="395536" y="4293096"/>
              <a:ext cx="6552728" cy="14401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6660232" y="3091670"/>
              <a:ext cx="1368152" cy="4813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" name="Retângulo 1"/>
            <p:cNvSpPr/>
            <p:nvPr/>
          </p:nvSpPr>
          <p:spPr>
            <a:xfrm>
              <a:off x="4283968" y="1412776"/>
              <a:ext cx="3600400" cy="21602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3775491" y="2924944"/>
              <a:ext cx="1156549" cy="10081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/>
            <p:cNvSpPr/>
            <p:nvPr/>
          </p:nvSpPr>
          <p:spPr>
            <a:xfrm>
              <a:off x="0" y="0"/>
              <a:ext cx="6948264" cy="42210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Retângulo 10"/>
            <p:cNvSpPr/>
            <p:nvPr/>
          </p:nvSpPr>
          <p:spPr>
            <a:xfrm rot="20096186">
              <a:off x="6708421" y="-40624"/>
              <a:ext cx="504056" cy="10194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14" b="3916"/>
          <a:stretch/>
        </p:blipFill>
        <p:spPr bwMode="auto">
          <a:xfrm>
            <a:off x="179836" y="291000"/>
            <a:ext cx="2712785" cy="144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aixaDeTexto 15"/>
          <p:cNvSpPr txBox="1"/>
          <p:nvPr/>
        </p:nvSpPr>
        <p:spPr>
          <a:xfrm rot="20869490">
            <a:off x="1831510" y="4828659"/>
            <a:ext cx="4889865" cy="1107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anose="04000508060000020003" pitchFamily="82" charset="0"/>
              </a:rPr>
              <a:t>Novo Modelo de Gestão</a:t>
            </a:r>
            <a:endParaRPr lang="pt-BR" sz="66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ienne" panose="0400050806000002000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5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tângulo 2056"/>
          <p:cNvSpPr/>
          <p:nvPr/>
        </p:nvSpPr>
        <p:spPr>
          <a:xfrm>
            <a:off x="-5938" y="1340768"/>
            <a:ext cx="9143999" cy="49233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Picture 3" descr="C:\Users\carolina.schaffer.SEC\Desktop\Compromissos e Resultados - SEMA 2015\Fotos\IMG_44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t="86882" r="33643" b="1826"/>
          <a:stretch/>
        </p:blipFill>
        <p:spPr bwMode="auto">
          <a:xfrm>
            <a:off x="3377381" y="6328370"/>
            <a:ext cx="237736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521" y="1340768"/>
            <a:ext cx="6264695" cy="4896544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spcAft>
                <a:spcPts val="600"/>
              </a:spcAft>
              <a:tabLst>
                <a:tab pos="2986088" algn="ctr"/>
              </a:tabLst>
              <a:defRPr/>
            </a:pPr>
            <a:endParaRPr lang="pt-BR" sz="1200" b="1" dirty="0" smtClean="0">
              <a:solidFill>
                <a:srgbClr val="2659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ts val="600"/>
              </a:spcAft>
              <a:tabLst>
                <a:tab pos="2986088" algn="ctr"/>
              </a:tabLst>
              <a:defRPr/>
            </a:pPr>
            <a:r>
              <a:rPr lang="pt-BR" sz="2400" b="1" dirty="0" smtClean="0">
                <a:solidFill>
                  <a:srgbClr val="2659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Eixos Estratégicos</a:t>
            </a:r>
          </a:p>
          <a:p>
            <a:pPr>
              <a:spcAft>
                <a:spcPts val="600"/>
              </a:spcAft>
              <a:tabLst>
                <a:tab pos="2986088" algn="ctr"/>
              </a:tabLst>
              <a:defRPr/>
            </a:pPr>
            <a:endParaRPr lang="pt-BR" sz="2200" b="1" dirty="0" smtClean="0">
              <a:solidFill>
                <a:srgbClr val="26593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Aft>
                <a:spcPts val="600"/>
              </a:spcAft>
              <a:tabLst>
                <a:tab pos="2986088" algn="ctr"/>
              </a:tabLst>
              <a:defRPr/>
            </a:pPr>
            <a:r>
              <a:rPr lang="pt-BR" sz="2200" b="1" dirty="0" smtClean="0">
                <a:solidFill>
                  <a:srgbClr val="265938"/>
                </a:solidFill>
              </a:rPr>
              <a:t>1. Eixo </a:t>
            </a:r>
            <a:r>
              <a:rPr lang="pt-BR" sz="2200" b="1" dirty="0">
                <a:solidFill>
                  <a:srgbClr val="265938"/>
                </a:solidFill>
              </a:rPr>
              <a:t>Consolidação do </a:t>
            </a:r>
            <a:r>
              <a:rPr lang="pt-BR" sz="2200" b="1" dirty="0" smtClean="0">
                <a:solidFill>
                  <a:srgbClr val="265938"/>
                </a:solidFill>
              </a:rPr>
              <a:t>SISDIMA</a:t>
            </a:r>
          </a:p>
          <a:p>
            <a:pPr>
              <a:spcAft>
                <a:spcPts val="600"/>
              </a:spcAft>
              <a:tabLst>
                <a:tab pos="2986088" algn="ctr"/>
              </a:tabLst>
              <a:defRPr/>
            </a:pPr>
            <a:endParaRPr lang="pt-BR" sz="600" b="1" dirty="0" smtClean="0"/>
          </a:p>
          <a:p>
            <a:pPr>
              <a:spcAft>
                <a:spcPts val="600"/>
              </a:spcAft>
              <a:tabLst>
                <a:tab pos="2986088" algn="ctr"/>
              </a:tabLst>
              <a:defRPr/>
            </a:pPr>
            <a:r>
              <a:rPr lang="pt-BR" sz="2200" b="1" dirty="0" smtClean="0">
                <a:solidFill>
                  <a:srgbClr val="265938"/>
                </a:solidFill>
              </a:rPr>
              <a:t>2. Eixo </a:t>
            </a:r>
            <a:r>
              <a:rPr lang="pt-BR" sz="2200" b="1" dirty="0">
                <a:solidFill>
                  <a:srgbClr val="265938"/>
                </a:solidFill>
              </a:rPr>
              <a:t>Mobilização </a:t>
            </a:r>
            <a:r>
              <a:rPr lang="pt-BR" sz="2200" b="1" dirty="0" smtClean="0">
                <a:solidFill>
                  <a:srgbClr val="265938"/>
                </a:solidFill>
              </a:rPr>
              <a:t>Socioambiental</a:t>
            </a:r>
          </a:p>
          <a:p>
            <a:pPr>
              <a:spcAft>
                <a:spcPts val="600"/>
              </a:spcAft>
              <a:tabLst>
                <a:tab pos="2986088" algn="ctr"/>
              </a:tabLst>
              <a:defRPr/>
            </a:pPr>
            <a:endParaRPr lang="pt-BR" sz="900" b="1" dirty="0" smtClean="0">
              <a:solidFill>
                <a:srgbClr val="265938"/>
              </a:solidFill>
            </a:endParaRPr>
          </a:p>
          <a:p>
            <a:pPr>
              <a:spcAft>
                <a:spcPts val="600"/>
              </a:spcAft>
              <a:tabLst>
                <a:tab pos="2986088" algn="ctr"/>
              </a:tabLst>
              <a:defRPr/>
            </a:pPr>
            <a:r>
              <a:rPr lang="pt-BR" sz="2200" b="1" dirty="0" smtClean="0">
                <a:solidFill>
                  <a:srgbClr val="265938"/>
                </a:solidFill>
              </a:rPr>
              <a:t>3. Eixo </a:t>
            </a:r>
            <a:r>
              <a:rPr lang="pt-BR" sz="2200" b="1" dirty="0">
                <a:solidFill>
                  <a:srgbClr val="265938"/>
                </a:solidFill>
              </a:rPr>
              <a:t>Serviços </a:t>
            </a:r>
            <a:r>
              <a:rPr lang="pt-BR" sz="2200" b="1" dirty="0" smtClean="0">
                <a:solidFill>
                  <a:srgbClr val="265938"/>
                </a:solidFill>
              </a:rPr>
              <a:t>Ecossistêmicos</a:t>
            </a:r>
          </a:p>
          <a:p>
            <a:pPr>
              <a:spcAft>
                <a:spcPts val="600"/>
              </a:spcAft>
              <a:tabLst>
                <a:tab pos="2986088" algn="ctr"/>
              </a:tabLst>
              <a:defRPr/>
            </a:pPr>
            <a:endParaRPr lang="pt-BR" sz="1200" b="1" dirty="0">
              <a:solidFill>
                <a:srgbClr val="265938"/>
              </a:solidFill>
            </a:endParaRPr>
          </a:p>
          <a:p>
            <a:pPr marL="342900" indent="-342900">
              <a:spcAft>
                <a:spcPts val="600"/>
              </a:spcAft>
              <a:buFont typeface="Arial" charset="0"/>
              <a:buChar char="•"/>
              <a:tabLst>
                <a:tab pos="2986088" algn="ctr"/>
              </a:tabLst>
              <a:defRPr/>
            </a:pPr>
            <a:r>
              <a:rPr lang="pt-BR" sz="2200" b="1" i="1" dirty="0" smtClean="0">
                <a:solidFill>
                  <a:srgbClr val="265938"/>
                </a:solidFill>
              </a:rPr>
              <a:t>Mesas de Coordenação de Projetos Especiais, </a:t>
            </a:r>
          </a:p>
          <a:p>
            <a:pPr>
              <a:spcAft>
                <a:spcPts val="600"/>
              </a:spcAft>
              <a:tabLst>
                <a:tab pos="2986088" algn="ctr"/>
              </a:tabLst>
              <a:defRPr/>
            </a:pPr>
            <a:r>
              <a:rPr lang="pt-BR" sz="2200" b="1" i="1" dirty="0" smtClean="0">
                <a:solidFill>
                  <a:srgbClr val="265938"/>
                </a:solidFill>
              </a:rPr>
              <a:t>Direitos Animais e Resíduos Sólidos</a:t>
            </a:r>
          </a:p>
        </p:txBody>
      </p:sp>
      <p:cxnSp>
        <p:nvCxnSpPr>
          <p:cNvPr id="33" name="Conector reto 32"/>
          <p:cNvCxnSpPr/>
          <p:nvPr/>
        </p:nvCxnSpPr>
        <p:spPr>
          <a:xfrm flipH="1">
            <a:off x="-5939" y="6264135"/>
            <a:ext cx="9144000" cy="0"/>
          </a:xfrm>
          <a:prstGeom prst="line">
            <a:avLst/>
          </a:prstGeom>
          <a:ln w="63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 flipH="1">
            <a:off x="551615" y="6309320"/>
            <a:ext cx="8280000" cy="0"/>
          </a:xfrm>
          <a:prstGeom prst="line">
            <a:avLst/>
          </a:prstGeom>
          <a:ln w="190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9" name="Grupo 2048"/>
          <p:cNvGrpSpPr/>
          <p:nvPr/>
        </p:nvGrpSpPr>
        <p:grpSpPr>
          <a:xfrm>
            <a:off x="1" y="-1"/>
            <a:ext cx="3515569" cy="1298583"/>
            <a:chOff x="1" y="-1"/>
            <a:chExt cx="3515569" cy="1298583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654"/>
            <a:stretch/>
          </p:blipFill>
          <p:spPr bwMode="auto">
            <a:xfrm>
              <a:off x="1" y="0"/>
              <a:ext cx="1907703" cy="129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" name="Triângulo retângulo 2047"/>
            <p:cNvSpPr/>
            <p:nvPr/>
          </p:nvSpPr>
          <p:spPr>
            <a:xfrm rot="10800000" flipH="1">
              <a:off x="1825626" y="-1"/>
              <a:ext cx="1689944" cy="285750"/>
            </a:xfrm>
            <a:prstGeom prst="rtTriangle">
              <a:avLst/>
            </a:prstGeom>
            <a:solidFill>
              <a:srgbClr val="265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19671" y="188640"/>
            <a:ext cx="6048673" cy="11270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pt-BR" sz="3600" b="1" dirty="0" smtClean="0">
                <a:solidFill>
                  <a:srgbClr val="265938"/>
                </a:solidFill>
              </a:rPr>
              <a:t>Novo modelo de gestão</a:t>
            </a:r>
            <a:endParaRPr lang="pt-BR" sz="3600" b="1" dirty="0">
              <a:solidFill>
                <a:srgbClr val="265938"/>
              </a:solidFill>
            </a:endParaRPr>
          </a:p>
        </p:txBody>
      </p:sp>
      <p:grpSp>
        <p:nvGrpSpPr>
          <p:cNvPr id="16" name="Grupo 15"/>
          <p:cNvGrpSpPr/>
          <p:nvPr/>
        </p:nvGrpSpPr>
        <p:grpSpPr>
          <a:xfrm>
            <a:off x="7321783" y="116632"/>
            <a:ext cx="1714713" cy="1327818"/>
            <a:chOff x="7321783" y="116632"/>
            <a:chExt cx="1714713" cy="1327818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314" b="3916"/>
            <a:stretch/>
          </p:blipFill>
          <p:spPr bwMode="auto">
            <a:xfrm>
              <a:off x="7380041" y="116632"/>
              <a:ext cx="1656455" cy="864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CaixaDeTexto 17"/>
            <p:cNvSpPr txBox="1"/>
            <p:nvPr/>
          </p:nvSpPr>
          <p:spPr>
            <a:xfrm rot="20869490">
              <a:off x="7455434" y="965443"/>
              <a:ext cx="13257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600" b="1" dirty="0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mienne" panose="04000508060000020003" pitchFamily="82" charset="0"/>
                </a:rPr>
                <a:t>Novo Modelo de Gestão</a:t>
              </a:r>
              <a:endParaRPr lang="pt-BR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ienne" panose="04000508060000020003" pitchFamily="82" charset="0"/>
              </a:endParaRPr>
            </a:p>
          </p:txBody>
        </p:sp>
        <p:sp>
          <p:nvSpPr>
            <p:cNvPr id="19" name="CaixaDeTexto 18"/>
            <p:cNvSpPr txBox="1"/>
            <p:nvPr/>
          </p:nvSpPr>
          <p:spPr>
            <a:xfrm rot="20848207">
              <a:off x="7321783" y="1105896"/>
              <a:ext cx="2251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b="1" dirty="0" smtClean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+</a:t>
              </a:r>
              <a:endParaRPr lang="pt-BR" sz="16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" name="Elipse 3"/>
          <p:cNvSpPr/>
          <p:nvPr/>
        </p:nvSpPr>
        <p:spPr>
          <a:xfrm>
            <a:off x="6245811" y="2348880"/>
            <a:ext cx="2670381" cy="2430258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  <a:tabLst>
                <a:tab pos="2986088" algn="ctr"/>
              </a:tabLst>
              <a:defRPr/>
            </a:pPr>
            <a:r>
              <a:rPr lang="pt-BR" sz="1400" b="1" dirty="0">
                <a:solidFill>
                  <a:srgbClr val="26593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Legados da SEMA</a:t>
            </a:r>
            <a:endParaRPr lang="pt-BR" sz="1400" b="1" i="1" dirty="0">
              <a:solidFill>
                <a:srgbClr val="265938"/>
              </a:solidFill>
            </a:endParaRPr>
          </a:p>
          <a:p>
            <a:pPr algn="ctr">
              <a:spcAft>
                <a:spcPts val="600"/>
              </a:spcAft>
              <a:tabLst>
                <a:tab pos="2986088" algn="ctr"/>
              </a:tabLst>
              <a:defRPr/>
            </a:pPr>
            <a:r>
              <a:rPr lang="pt-BR" sz="1400" b="1" dirty="0">
                <a:solidFill>
                  <a:srgbClr val="265938"/>
                </a:solidFill>
              </a:rPr>
              <a:t>1. Legitimidade na sociedade.</a:t>
            </a:r>
          </a:p>
          <a:p>
            <a:pPr algn="ctr">
              <a:spcAft>
                <a:spcPts val="600"/>
              </a:spcAft>
              <a:tabLst>
                <a:tab pos="2986088" algn="ctr"/>
              </a:tabLst>
              <a:defRPr/>
            </a:pPr>
            <a:r>
              <a:rPr lang="pt-BR" sz="1400" b="1" dirty="0">
                <a:solidFill>
                  <a:srgbClr val="265938"/>
                </a:solidFill>
              </a:rPr>
              <a:t>2. Mais transversalidade e maior incidência nas Políticas Públicas.</a:t>
            </a:r>
          </a:p>
          <a:p>
            <a:pPr algn="ctr">
              <a:spcAft>
                <a:spcPts val="600"/>
              </a:spcAft>
              <a:tabLst>
                <a:tab pos="2986088" algn="ctr"/>
              </a:tabLst>
              <a:defRPr/>
            </a:pPr>
            <a:r>
              <a:rPr lang="pt-BR" sz="1400" b="1" dirty="0">
                <a:solidFill>
                  <a:srgbClr val="265938"/>
                </a:solidFill>
              </a:rPr>
              <a:t>3. Consolidação do SISDIMA.</a:t>
            </a:r>
          </a:p>
        </p:txBody>
      </p:sp>
    </p:spTree>
    <p:extLst>
      <p:ext uri="{BB962C8B-B14F-4D97-AF65-F5344CB8AC3E}">
        <p14:creationId xmlns:p14="http://schemas.microsoft.com/office/powerpoint/2010/main" val="380106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C:\Users\Dimas\Desktop\Mapa do Caminho das Águas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3" r="447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69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tângulo 2056"/>
          <p:cNvSpPr/>
          <p:nvPr/>
        </p:nvSpPr>
        <p:spPr>
          <a:xfrm>
            <a:off x="-3324" y="1340768"/>
            <a:ext cx="9143999" cy="49233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0" name="Picture 3" descr="C:\Users\carolina.schaffer.SEC\Desktop\Compromissos e Resultados - SEMA 2015\Fotos\IMG_44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t="86882" r="33643" b="1826"/>
          <a:stretch/>
        </p:blipFill>
        <p:spPr bwMode="auto">
          <a:xfrm>
            <a:off x="3377381" y="6328370"/>
            <a:ext cx="237736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ector reto 32"/>
          <p:cNvCxnSpPr/>
          <p:nvPr/>
        </p:nvCxnSpPr>
        <p:spPr>
          <a:xfrm flipH="1">
            <a:off x="-5939" y="6264135"/>
            <a:ext cx="9144000" cy="0"/>
          </a:xfrm>
          <a:prstGeom prst="line">
            <a:avLst/>
          </a:prstGeom>
          <a:ln w="63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 flipH="1">
            <a:off x="551615" y="6309320"/>
            <a:ext cx="8280000" cy="0"/>
          </a:xfrm>
          <a:prstGeom prst="line">
            <a:avLst/>
          </a:prstGeom>
          <a:ln w="190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9" name="Grupo 2048"/>
          <p:cNvGrpSpPr/>
          <p:nvPr/>
        </p:nvGrpSpPr>
        <p:grpSpPr>
          <a:xfrm>
            <a:off x="1" y="-1"/>
            <a:ext cx="3515569" cy="1298583"/>
            <a:chOff x="1" y="-1"/>
            <a:chExt cx="3515569" cy="1298583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654"/>
            <a:stretch/>
          </p:blipFill>
          <p:spPr bwMode="auto">
            <a:xfrm>
              <a:off x="1" y="0"/>
              <a:ext cx="1907703" cy="129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" name="Triângulo retângulo 2047"/>
            <p:cNvSpPr/>
            <p:nvPr/>
          </p:nvSpPr>
          <p:spPr>
            <a:xfrm rot="10800000" flipH="1">
              <a:off x="1825626" y="-1"/>
              <a:ext cx="1689944" cy="285750"/>
            </a:xfrm>
            <a:prstGeom prst="rtTriangle">
              <a:avLst/>
            </a:prstGeom>
            <a:solidFill>
              <a:srgbClr val="265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03648" y="620688"/>
            <a:ext cx="5688632" cy="7200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pt-BR" sz="3600" b="1" dirty="0" smtClean="0">
                <a:solidFill>
                  <a:srgbClr val="265938"/>
                </a:solidFill>
              </a:rPr>
              <a:t>CRH - Água</a:t>
            </a:r>
            <a:endParaRPr lang="pt-BR" sz="3600" b="1" dirty="0">
              <a:solidFill>
                <a:srgbClr val="265938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1340768"/>
            <a:ext cx="8352928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rgbClr val="265938"/>
                </a:solidFill>
              </a:defRPr>
            </a:lvl1pPr>
            <a:lvl2pPr indent="0" algn="ctr">
              <a:spcBef>
                <a:spcPct val="20000"/>
              </a:spcBef>
              <a:buFont typeface="Arial" panose="020B0604020202020204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Font typeface="Arial" panose="020B0604020202020204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/>
            <a:r>
              <a:rPr lang="pt-BR" i="1" dirty="0" smtClean="0"/>
              <a:t>Mapa da Base </a:t>
            </a:r>
            <a:r>
              <a:rPr lang="pt-BR" i="1" dirty="0"/>
              <a:t>Hidrográfica Comum</a:t>
            </a:r>
            <a:r>
              <a:rPr lang="pt-BR" i="1" dirty="0" smtClean="0"/>
              <a:t> </a:t>
            </a:r>
            <a:endParaRPr lang="pt-BR" i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1" t="6400" r="13831" b="12278"/>
          <a:stretch/>
        </p:blipFill>
        <p:spPr bwMode="auto">
          <a:xfrm>
            <a:off x="1403648" y="1777944"/>
            <a:ext cx="6336044" cy="4419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14" b="3916"/>
          <a:stretch/>
        </p:blipFill>
        <p:spPr bwMode="auto">
          <a:xfrm>
            <a:off x="7380041" y="116632"/>
            <a:ext cx="1656455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319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tângulo 2056"/>
          <p:cNvSpPr/>
          <p:nvPr/>
        </p:nvSpPr>
        <p:spPr>
          <a:xfrm>
            <a:off x="-3324" y="1340768"/>
            <a:ext cx="9143999" cy="49233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0" name="Picture 3" descr="C:\Users\carolina.schaffer.SEC\Desktop\Compromissos e Resultados - SEMA 2015\Fotos\IMG_44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t="86882" r="33643" b="1826"/>
          <a:stretch/>
        </p:blipFill>
        <p:spPr bwMode="auto">
          <a:xfrm>
            <a:off x="3377381" y="6328370"/>
            <a:ext cx="237736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ector reto 32"/>
          <p:cNvCxnSpPr/>
          <p:nvPr/>
        </p:nvCxnSpPr>
        <p:spPr>
          <a:xfrm flipH="1">
            <a:off x="-5939" y="6264135"/>
            <a:ext cx="9144000" cy="0"/>
          </a:xfrm>
          <a:prstGeom prst="line">
            <a:avLst/>
          </a:prstGeom>
          <a:ln w="63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 flipH="1">
            <a:off x="551615" y="6309320"/>
            <a:ext cx="8280000" cy="0"/>
          </a:xfrm>
          <a:prstGeom prst="line">
            <a:avLst/>
          </a:prstGeom>
          <a:ln w="190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9" name="Grupo 2048"/>
          <p:cNvGrpSpPr/>
          <p:nvPr/>
        </p:nvGrpSpPr>
        <p:grpSpPr>
          <a:xfrm>
            <a:off x="1" y="-1"/>
            <a:ext cx="3515569" cy="1298583"/>
            <a:chOff x="1" y="-1"/>
            <a:chExt cx="3515569" cy="1298583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654"/>
            <a:stretch/>
          </p:blipFill>
          <p:spPr bwMode="auto">
            <a:xfrm>
              <a:off x="1" y="0"/>
              <a:ext cx="1907703" cy="129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" name="Triângulo retângulo 2047"/>
            <p:cNvSpPr/>
            <p:nvPr/>
          </p:nvSpPr>
          <p:spPr>
            <a:xfrm rot="10800000" flipH="1">
              <a:off x="1825626" y="-1"/>
              <a:ext cx="1689944" cy="285750"/>
            </a:xfrm>
            <a:prstGeom prst="rtTriangle">
              <a:avLst/>
            </a:prstGeom>
            <a:solidFill>
              <a:srgbClr val="265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03648" y="620688"/>
            <a:ext cx="5688632" cy="7200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pt-BR" sz="3600" b="1" dirty="0">
                <a:solidFill>
                  <a:srgbClr val="265938"/>
                </a:solidFill>
              </a:rPr>
              <a:t>Água</a:t>
            </a:r>
          </a:p>
        </p:txBody>
      </p:sp>
      <p:pic>
        <p:nvPicPr>
          <p:cNvPr id="13316" name="Picture 4" descr="C:\Users\carolina.schaffer.SEC\Desktop\Compromissos e Resultados - SEMA 2015\Fotos\UEAgua\Visita_tecnica_descobert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51" y="2204533"/>
            <a:ext cx="4800975" cy="360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carolina.schaffer.SEC\Desktop\Compromissos e Resultados - SEMA 2015\Fotos\UEAgua\visita_tecnica_descoberto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204533"/>
            <a:ext cx="4800533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556792"/>
            <a:ext cx="8352928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rgbClr val="265938"/>
                </a:solidFill>
              </a:defRPr>
            </a:lvl1pPr>
            <a:lvl2pPr indent="0" algn="ctr">
              <a:spcBef>
                <a:spcPct val="20000"/>
              </a:spcBef>
              <a:buFont typeface="Arial" panose="020B0604020202020204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Font typeface="Arial" panose="020B0604020202020204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/>
            <a:r>
              <a:rPr lang="pt-BR" i="1" dirty="0"/>
              <a:t>Visita </a:t>
            </a:r>
            <a:r>
              <a:rPr lang="pt-BR" i="1" dirty="0" smtClean="0"/>
              <a:t>Técnica Descoberto</a:t>
            </a:r>
            <a:endParaRPr lang="pt-BR" i="1" dirty="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14" b="3916"/>
          <a:stretch/>
        </p:blipFill>
        <p:spPr bwMode="auto">
          <a:xfrm>
            <a:off x="7380041" y="116632"/>
            <a:ext cx="1656455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800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tângulo 2056"/>
          <p:cNvSpPr/>
          <p:nvPr/>
        </p:nvSpPr>
        <p:spPr>
          <a:xfrm>
            <a:off x="-5938" y="1340768"/>
            <a:ext cx="9143999" cy="49233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Picture 3" descr="C:\Users\carolina.schaffer.SEC\Desktop\Compromissos e Resultados - SEMA 2015\Fotos\IMG_44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t="86882" r="33643" b="1826"/>
          <a:stretch/>
        </p:blipFill>
        <p:spPr bwMode="auto">
          <a:xfrm>
            <a:off x="3377381" y="6328370"/>
            <a:ext cx="237736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ector reto 32"/>
          <p:cNvCxnSpPr/>
          <p:nvPr/>
        </p:nvCxnSpPr>
        <p:spPr>
          <a:xfrm flipH="1">
            <a:off x="-5939" y="6264135"/>
            <a:ext cx="9144000" cy="0"/>
          </a:xfrm>
          <a:prstGeom prst="line">
            <a:avLst/>
          </a:prstGeom>
          <a:ln w="63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 flipH="1">
            <a:off x="551615" y="6309320"/>
            <a:ext cx="8280000" cy="0"/>
          </a:xfrm>
          <a:prstGeom prst="line">
            <a:avLst/>
          </a:prstGeom>
          <a:ln w="190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9" name="Grupo 2048"/>
          <p:cNvGrpSpPr/>
          <p:nvPr/>
        </p:nvGrpSpPr>
        <p:grpSpPr>
          <a:xfrm>
            <a:off x="1" y="-1"/>
            <a:ext cx="3515569" cy="1298583"/>
            <a:chOff x="1" y="-1"/>
            <a:chExt cx="3515569" cy="1298583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654"/>
            <a:stretch/>
          </p:blipFill>
          <p:spPr bwMode="auto">
            <a:xfrm>
              <a:off x="1" y="0"/>
              <a:ext cx="1907703" cy="129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" name="Triângulo retângulo 2047"/>
            <p:cNvSpPr/>
            <p:nvPr/>
          </p:nvSpPr>
          <p:spPr>
            <a:xfrm rot="10800000" flipH="1">
              <a:off x="1825626" y="-1"/>
              <a:ext cx="1689944" cy="285750"/>
            </a:xfrm>
            <a:prstGeom prst="rtTriangle">
              <a:avLst/>
            </a:prstGeom>
            <a:solidFill>
              <a:srgbClr val="265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03648" y="620688"/>
            <a:ext cx="5688632" cy="7200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pt-BR" sz="3600" b="1" dirty="0">
                <a:solidFill>
                  <a:srgbClr val="265938"/>
                </a:solidFill>
              </a:rPr>
              <a:t>Água</a:t>
            </a:r>
          </a:p>
        </p:txBody>
      </p:sp>
      <p:pic>
        <p:nvPicPr>
          <p:cNvPr id="13315" name="Picture 3" descr="C:\Users\carolina.schaffer.SEC\Desktop\Compromissos e Resultados - SEMA 2015\Fotos\UEAgua\CAB-DF_visita téc a Foz_jul.2015 [8].jp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0359"/>
            <a:ext cx="4948397" cy="305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7504" y="1916832"/>
            <a:ext cx="3312368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rgbClr val="265938"/>
                </a:solidFill>
              </a:defRPr>
            </a:lvl1pPr>
            <a:lvl2pPr indent="0" algn="ctr">
              <a:spcBef>
                <a:spcPct val="20000"/>
              </a:spcBef>
              <a:buFont typeface="Arial" panose="020B0604020202020204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Font typeface="Arial" panose="020B0604020202020204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/>
            <a:r>
              <a:rPr lang="pt-BR" i="1" dirty="0"/>
              <a:t>Visita </a:t>
            </a:r>
            <a:r>
              <a:rPr lang="pt-BR" i="1" dirty="0" smtClean="0"/>
              <a:t>Técnica - Foz do </a:t>
            </a:r>
            <a:r>
              <a:rPr lang="pt-BR" i="1" dirty="0" err="1" smtClean="0"/>
              <a:t>Iguaçú</a:t>
            </a:r>
            <a:endParaRPr lang="pt-BR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4572000" y="1916832"/>
            <a:ext cx="4208313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 algn="ctr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rgbClr val="265938"/>
                </a:solidFill>
              </a:defRPr>
            </a:lvl1pPr>
            <a:lvl2pPr indent="0" algn="ctr">
              <a:spcBef>
                <a:spcPct val="20000"/>
              </a:spcBef>
              <a:buFont typeface="Arial" panose="020B0604020202020204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Font typeface="Arial" panose="020B0604020202020204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 panose="020B0604020202020204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algn="l"/>
            <a:r>
              <a:rPr lang="pt-BR" i="1" dirty="0" smtClean="0"/>
              <a:t>Assinatura Acordo de Cooperação CAB</a:t>
            </a:r>
            <a:endParaRPr lang="pt-BR" i="1" dirty="0"/>
          </a:p>
        </p:txBody>
      </p:sp>
      <p:pic>
        <p:nvPicPr>
          <p:cNvPr id="13314" name="Picture 2" descr="C:\Users\carolina.schaffer.SEC\Desktop\Compromissos e Resultados - SEMA 2015\Fotos\UEAgua\CAB-DF_assinatura do ACT GDFeITAIPU [2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830" y="2600359"/>
            <a:ext cx="4582170" cy="3060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14" b="3916"/>
          <a:stretch/>
        </p:blipFill>
        <p:spPr bwMode="auto">
          <a:xfrm>
            <a:off x="7380041" y="116632"/>
            <a:ext cx="1656455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711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tângulo 2056"/>
          <p:cNvSpPr/>
          <p:nvPr/>
        </p:nvSpPr>
        <p:spPr>
          <a:xfrm>
            <a:off x="-5938" y="1340768"/>
            <a:ext cx="9143999" cy="492336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Picture 3" descr="C:\Users\carolina.schaffer.SEC\Desktop\Compromissos e Resultados - SEMA 2015\Fotos\IMG_44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91" t="86882" r="33643" b="1826"/>
          <a:stretch/>
        </p:blipFill>
        <p:spPr bwMode="auto">
          <a:xfrm>
            <a:off x="3377381" y="6328370"/>
            <a:ext cx="2377360" cy="5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51520" y="1340768"/>
            <a:ext cx="8760575" cy="4896544"/>
          </a:xfrm>
        </p:spPr>
        <p:txBody>
          <a:bodyPr>
            <a:noAutofit/>
          </a:bodyPr>
          <a:lstStyle/>
          <a:p>
            <a:pPr marL="342900" indent="-342900">
              <a:buAutoNum type="arabicPeriod"/>
            </a:pPr>
            <a:r>
              <a:rPr lang="pt-BR" sz="2000" dirty="0" smtClean="0">
                <a:solidFill>
                  <a:srgbClr val="265938"/>
                </a:solidFill>
              </a:rPr>
              <a:t>Aprovação </a:t>
            </a:r>
            <a:r>
              <a:rPr lang="pt-BR" sz="2000" dirty="0">
                <a:solidFill>
                  <a:srgbClr val="265938"/>
                </a:solidFill>
              </a:rPr>
              <a:t>pelo FUNAM de recursos para </a:t>
            </a:r>
            <a:r>
              <a:rPr lang="pt-BR" sz="2000" dirty="0" smtClean="0">
                <a:solidFill>
                  <a:srgbClr val="265938"/>
                </a:solidFill>
              </a:rPr>
              <a:t>estudos de </a:t>
            </a:r>
            <a:r>
              <a:rPr lang="pt-BR" sz="2000" b="1" dirty="0" smtClean="0">
                <a:solidFill>
                  <a:srgbClr val="265938"/>
                </a:solidFill>
              </a:rPr>
              <a:t>Cenários </a:t>
            </a:r>
            <a:r>
              <a:rPr lang="pt-BR" sz="2000" b="1" dirty="0">
                <a:solidFill>
                  <a:srgbClr val="265938"/>
                </a:solidFill>
              </a:rPr>
              <a:t>Climáticos </a:t>
            </a:r>
            <a:r>
              <a:rPr lang="pt-BR" sz="2000" dirty="0" smtClean="0">
                <a:solidFill>
                  <a:srgbClr val="265938"/>
                </a:solidFill>
              </a:rPr>
              <a:t>e Avaliação </a:t>
            </a:r>
            <a:r>
              <a:rPr lang="pt-BR" sz="2000" dirty="0">
                <a:solidFill>
                  <a:srgbClr val="265938"/>
                </a:solidFill>
              </a:rPr>
              <a:t>dos Riscos Climáticos e </a:t>
            </a:r>
            <a:r>
              <a:rPr lang="pt-BR" sz="2000" b="1" dirty="0">
                <a:solidFill>
                  <a:srgbClr val="265938"/>
                </a:solidFill>
              </a:rPr>
              <a:t>Alternativas de Adaptação para a Água e Usos </a:t>
            </a:r>
            <a:r>
              <a:rPr lang="pt-BR" sz="2000" b="1" dirty="0" smtClean="0">
                <a:solidFill>
                  <a:srgbClr val="265938"/>
                </a:solidFill>
              </a:rPr>
              <a:t>Múltiplos</a:t>
            </a:r>
            <a:r>
              <a:rPr lang="pt-BR" sz="2000" dirty="0" smtClean="0">
                <a:solidFill>
                  <a:srgbClr val="265938"/>
                </a:solidFill>
              </a:rPr>
              <a:t>.</a:t>
            </a:r>
          </a:p>
          <a:p>
            <a:pPr>
              <a:lnSpc>
                <a:spcPct val="50000"/>
              </a:lnSpc>
            </a:pPr>
            <a:r>
              <a:rPr lang="pt-BR" sz="2000" dirty="0">
                <a:solidFill>
                  <a:srgbClr val="265938"/>
                </a:solidFill>
              </a:rPr>
              <a:t> </a:t>
            </a:r>
          </a:p>
          <a:p>
            <a:r>
              <a:rPr lang="pt-BR" sz="2000" dirty="0" smtClean="0">
                <a:solidFill>
                  <a:srgbClr val="265938"/>
                </a:solidFill>
              </a:rPr>
              <a:t>2. </a:t>
            </a:r>
            <a:r>
              <a:rPr lang="pt-BR" sz="2000" b="1" dirty="0" smtClean="0">
                <a:solidFill>
                  <a:srgbClr val="265938"/>
                </a:solidFill>
              </a:rPr>
              <a:t>GT </a:t>
            </a:r>
            <a:r>
              <a:rPr lang="pt-BR" sz="2000" b="1" dirty="0">
                <a:solidFill>
                  <a:srgbClr val="265938"/>
                </a:solidFill>
              </a:rPr>
              <a:t>Brasília Solar</a:t>
            </a:r>
            <a:r>
              <a:rPr lang="pt-BR" sz="2000" dirty="0">
                <a:solidFill>
                  <a:srgbClr val="265938"/>
                </a:solidFill>
              </a:rPr>
              <a:t>: </a:t>
            </a:r>
            <a:r>
              <a:rPr lang="pt-BR" sz="2000" dirty="0" smtClean="0">
                <a:solidFill>
                  <a:srgbClr val="265938"/>
                </a:solidFill>
              </a:rPr>
              <a:t>adesão de Secretarias </a:t>
            </a:r>
            <a:r>
              <a:rPr lang="pt-BR" sz="2000" dirty="0">
                <a:solidFill>
                  <a:srgbClr val="265938"/>
                </a:solidFill>
              </a:rPr>
              <a:t>de Estado e Coligadas (45%), Empresas do Setor Privado e Institutos relacionados à cadeia de energia solar fotovoltaica (35%), Organizações da Sociedade Civil, Redes da Sociedade Civil e Universidades (20%). </a:t>
            </a:r>
            <a:endParaRPr lang="pt-BR" sz="2000" dirty="0" smtClean="0">
              <a:solidFill>
                <a:srgbClr val="265938"/>
              </a:solidFill>
            </a:endParaRPr>
          </a:p>
          <a:p>
            <a:pPr marL="285750" indent="-285750">
              <a:buFontTx/>
              <a:buChar char="-"/>
            </a:pPr>
            <a:r>
              <a:rPr lang="pt-BR" sz="2000" dirty="0" smtClean="0">
                <a:solidFill>
                  <a:srgbClr val="265938"/>
                </a:solidFill>
              </a:rPr>
              <a:t>ABSOLAR</a:t>
            </a:r>
            <a:r>
              <a:rPr lang="pt-BR" sz="2000" b="1" dirty="0">
                <a:solidFill>
                  <a:srgbClr val="265938"/>
                </a:solidFill>
              </a:rPr>
              <a:t>: Proposta para a Energia Solar Fotovoltaica no GDF</a:t>
            </a:r>
            <a:r>
              <a:rPr lang="pt-BR" sz="2000" dirty="0" smtClean="0">
                <a:solidFill>
                  <a:srgbClr val="265938"/>
                </a:solidFill>
              </a:rPr>
              <a:t>;</a:t>
            </a:r>
          </a:p>
          <a:p>
            <a:pPr marL="285750" indent="-285750">
              <a:buFontTx/>
              <a:buChar char="-"/>
            </a:pPr>
            <a:r>
              <a:rPr lang="pt-BR" sz="2000" dirty="0" smtClean="0">
                <a:solidFill>
                  <a:srgbClr val="265938"/>
                </a:solidFill>
              </a:rPr>
              <a:t>WWF </a:t>
            </a:r>
            <a:r>
              <a:rPr lang="pt-BR" sz="2000" dirty="0">
                <a:solidFill>
                  <a:srgbClr val="265938"/>
                </a:solidFill>
              </a:rPr>
              <a:t>e FT-UnB: </a:t>
            </a:r>
            <a:r>
              <a:rPr lang="pt-BR" sz="2000" b="1" dirty="0">
                <a:solidFill>
                  <a:srgbClr val="265938"/>
                </a:solidFill>
              </a:rPr>
              <a:t>Potencial Solar em Brasília</a:t>
            </a:r>
            <a:r>
              <a:rPr lang="pt-BR" sz="2000" dirty="0">
                <a:solidFill>
                  <a:srgbClr val="265938"/>
                </a:solidFill>
              </a:rPr>
              <a:t>.</a:t>
            </a:r>
          </a:p>
          <a:p>
            <a:r>
              <a:rPr lang="pt-BR" sz="2000" dirty="0">
                <a:solidFill>
                  <a:srgbClr val="265938"/>
                </a:solidFill>
              </a:rPr>
              <a:t> </a:t>
            </a:r>
          </a:p>
          <a:p>
            <a:r>
              <a:rPr lang="pt-BR" sz="2000" dirty="0" smtClean="0">
                <a:solidFill>
                  <a:srgbClr val="265938"/>
                </a:solidFill>
              </a:rPr>
              <a:t>3. Aprovação </a:t>
            </a:r>
            <a:r>
              <a:rPr lang="pt-BR" sz="2000" dirty="0">
                <a:solidFill>
                  <a:srgbClr val="265938"/>
                </a:solidFill>
              </a:rPr>
              <a:t>do </a:t>
            </a:r>
            <a:r>
              <a:rPr lang="pt-BR" sz="2000" b="1" dirty="0">
                <a:solidFill>
                  <a:srgbClr val="265938"/>
                </a:solidFill>
              </a:rPr>
              <a:t>Programa Brasília Solar</a:t>
            </a:r>
            <a:r>
              <a:rPr lang="pt-BR" sz="2000" dirty="0">
                <a:solidFill>
                  <a:srgbClr val="265938"/>
                </a:solidFill>
              </a:rPr>
              <a:t> na </a:t>
            </a:r>
            <a:r>
              <a:rPr lang="pt-BR" sz="2000" b="1" dirty="0">
                <a:solidFill>
                  <a:srgbClr val="265938"/>
                </a:solidFill>
              </a:rPr>
              <a:t>Ata de Cooperação Brasil-</a:t>
            </a:r>
            <a:r>
              <a:rPr lang="pt-BR" sz="2000" b="1" dirty="0" smtClean="0">
                <a:solidFill>
                  <a:srgbClr val="265938"/>
                </a:solidFill>
              </a:rPr>
              <a:t>Alemanha.</a:t>
            </a:r>
          </a:p>
          <a:p>
            <a:pPr>
              <a:lnSpc>
                <a:spcPct val="50000"/>
              </a:lnSpc>
            </a:pPr>
            <a:r>
              <a:rPr lang="pt-BR" sz="2000" dirty="0">
                <a:solidFill>
                  <a:srgbClr val="265938"/>
                </a:solidFill>
              </a:rPr>
              <a:t> </a:t>
            </a:r>
          </a:p>
          <a:p>
            <a:r>
              <a:rPr lang="pt-BR" sz="2000" dirty="0" smtClean="0">
                <a:solidFill>
                  <a:srgbClr val="265938"/>
                </a:solidFill>
              </a:rPr>
              <a:t>4. Realização </a:t>
            </a:r>
            <a:r>
              <a:rPr lang="pt-BR" sz="2000" dirty="0">
                <a:solidFill>
                  <a:srgbClr val="265938"/>
                </a:solidFill>
              </a:rPr>
              <a:t>de </a:t>
            </a:r>
            <a:r>
              <a:rPr lang="pt-BR" sz="2000" b="1" dirty="0">
                <a:solidFill>
                  <a:srgbClr val="265938"/>
                </a:solidFill>
              </a:rPr>
              <a:t>dois </a:t>
            </a:r>
            <a:r>
              <a:rPr lang="pt-BR" sz="2000" b="1" dirty="0" smtClean="0">
                <a:solidFill>
                  <a:srgbClr val="265938"/>
                </a:solidFill>
              </a:rPr>
              <a:t>eventos: Cenários </a:t>
            </a:r>
            <a:r>
              <a:rPr lang="pt-BR" sz="2000" b="1" dirty="0">
                <a:solidFill>
                  <a:srgbClr val="265938"/>
                </a:solidFill>
              </a:rPr>
              <a:t>e Impactos </a:t>
            </a:r>
            <a:r>
              <a:rPr lang="pt-BR" sz="2000" b="1" dirty="0" smtClean="0">
                <a:solidFill>
                  <a:srgbClr val="265938"/>
                </a:solidFill>
              </a:rPr>
              <a:t>Climáticos</a:t>
            </a:r>
            <a:r>
              <a:rPr lang="pt-BR" sz="2000" b="1" dirty="0">
                <a:solidFill>
                  <a:srgbClr val="265938"/>
                </a:solidFill>
              </a:rPr>
              <a:t> </a:t>
            </a:r>
            <a:r>
              <a:rPr lang="pt-BR" sz="2000" b="1" dirty="0" smtClean="0">
                <a:solidFill>
                  <a:srgbClr val="265938"/>
                </a:solidFill>
              </a:rPr>
              <a:t>e Mitigação</a:t>
            </a:r>
            <a:r>
              <a:rPr lang="pt-BR" sz="2000" dirty="0" smtClean="0">
                <a:solidFill>
                  <a:srgbClr val="265938"/>
                </a:solidFill>
              </a:rPr>
              <a:t>.</a:t>
            </a:r>
            <a:endParaRPr lang="pt-BR" sz="2000" dirty="0">
              <a:solidFill>
                <a:srgbClr val="265938"/>
              </a:solidFill>
            </a:endParaRPr>
          </a:p>
        </p:txBody>
      </p:sp>
      <p:cxnSp>
        <p:nvCxnSpPr>
          <p:cNvPr id="33" name="Conector reto 32"/>
          <p:cNvCxnSpPr/>
          <p:nvPr/>
        </p:nvCxnSpPr>
        <p:spPr>
          <a:xfrm flipH="1">
            <a:off x="-5939" y="6264135"/>
            <a:ext cx="9144000" cy="0"/>
          </a:xfrm>
          <a:prstGeom prst="line">
            <a:avLst/>
          </a:prstGeom>
          <a:ln w="63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 flipH="1">
            <a:off x="551615" y="6309320"/>
            <a:ext cx="8280000" cy="0"/>
          </a:xfrm>
          <a:prstGeom prst="line">
            <a:avLst/>
          </a:prstGeom>
          <a:ln w="19050">
            <a:solidFill>
              <a:srgbClr val="2659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9" name="Grupo 2048"/>
          <p:cNvGrpSpPr/>
          <p:nvPr/>
        </p:nvGrpSpPr>
        <p:grpSpPr>
          <a:xfrm>
            <a:off x="1" y="-1"/>
            <a:ext cx="3515569" cy="1298583"/>
            <a:chOff x="1" y="-1"/>
            <a:chExt cx="3515569" cy="1298583"/>
          </a:xfrm>
        </p:grpSpPr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654"/>
            <a:stretch/>
          </p:blipFill>
          <p:spPr bwMode="auto">
            <a:xfrm>
              <a:off x="1" y="0"/>
              <a:ext cx="1907703" cy="129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" name="Triângulo retângulo 2047"/>
            <p:cNvSpPr/>
            <p:nvPr/>
          </p:nvSpPr>
          <p:spPr>
            <a:xfrm rot="10800000" flipH="1">
              <a:off x="1825626" y="-1"/>
              <a:ext cx="1689944" cy="285750"/>
            </a:xfrm>
            <a:prstGeom prst="rtTriangle">
              <a:avLst/>
            </a:prstGeom>
            <a:solidFill>
              <a:srgbClr val="265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403648" y="620688"/>
            <a:ext cx="5976664" cy="720079"/>
          </a:xfrm>
        </p:spPr>
        <p:txBody>
          <a:bodyPr>
            <a:normAutofit/>
          </a:bodyPr>
          <a:lstStyle/>
          <a:p>
            <a:pPr algn="l"/>
            <a:r>
              <a:rPr lang="pt-BR" sz="3600" b="1" dirty="0" smtClean="0">
                <a:solidFill>
                  <a:srgbClr val="265938"/>
                </a:solidFill>
              </a:rPr>
              <a:t>Clima</a:t>
            </a:r>
            <a:endParaRPr lang="pt-BR" sz="3600" b="1" dirty="0">
              <a:solidFill>
                <a:srgbClr val="265938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314" b="3916"/>
          <a:stretch/>
        </p:blipFill>
        <p:spPr bwMode="auto">
          <a:xfrm>
            <a:off x="7380041" y="116632"/>
            <a:ext cx="1656455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02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</TotalTime>
  <Words>1888</Words>
  <Application>Microsoft Office PowerPoint</Application>
  <PresentationFormat>Apresentação na tela (4:3)</PresentationFormat>
  <Paragraphs>395</Paragraphs>
  <Slides>44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44</vt:i4>
      </vt:variant>
    </vt:vector>
  </HeadingPairs>
  <TitlesOfParts>
    <vt:vector size="48" baseType="lpstr">
      <vt:lpstr>Amienne</vt:lpstr>
      <vt:lpstr>Arial</vt:lpstr>
      <vt:lpstr>Calibri</vt:lpstr>
      <vt:lpstr>Tema do Office</vt:lpstr>
      <vt:lpstr>Apresentação do PowerPoint</vt:lpstr>
      <vt:lpstr>Apresentação do PowerPoint</vt:lpstr>
      <vt:lpstr>CONAM</vt:lpstr>
      <vt:lpstr>CRH - Água</vt:lpstr>
      <vt:lpstr>Apresentação do PowerPoint</vt:lpstr>
      <vt:lpstr>CRH - Água</vt:lpstr>
      <vt:lpstr>Água</vt:lpstr>
      <vt:lpstr>Água</vt:lpstr>
      <vt:lpstr>Clima</vt:lpstr>
      <vt:lpstr>Clima</vt:lpstr>
      <vt:lpstr>Clima</vt:lpstr>
      <vt:lpstr>Clima</vt:lpstr>
      <vt:lpstr>Água e Clima</vt:lpstr>
      <vt:lpstr>Áreas Protegidas e Cerrado </vt:lpstr>
      <vt:lpstr>Áreas Protegidas e Cerrado </vt:lpstr>
      <vt:lpstr>Áreas Protegidas e Cerrado </vt:lpstr>
      <vt:lpstr>Áreas Protegidas e Cerrado </vt:lpstr>
      <vt:lpstr>Direitos Animais</vt:lpstr>
      <vt:lpstr>Direitos Animais</vt:lpstr>
      <vt:lpstr>Planejamento e Monitoramento Ambiental</vt:lpstr>
      <vt:lpstr>Planejamento e Monitoramento Ambiental</vt:lpstr>
      <vt:lpstr>Planejamento e Monitoramento Ambiental</vt:lpstr>
      <vt:lpstr>Educação e Mobilização socioambiental </vt:lpstr>
      <vt:lpstr>Educação e Mobilização socioambiental </vt:lpstr>
      <vt:lpstr>Educação e Mobilização socioambiental </vt:lpstr>
      <vt:lpstr>Educação e Mobilização socioambiental </vt:lpstr>
      <vt:lpstr>Resíduos Sólidos</vt:lpstr>
      <vt:lpstr>Apresentação do PowerPoint</vt:lpstr>
      <vt:lpstr>Apresentação do PowerPoint</vt:lpstr>
      <vt:lpstr>Apresentação do PowerPoint</vt:lpstr>
      <vt:lpstr>Resíduos Sólidos</vt:lpstr>
      <vt:lpstr>Apresentação do PowerPoint</vt:lpstr>
      <vt:lpstr>Apresentação do PowerPoint</vt:lpstr>
      <vt:lpstr>Apresentação do PowerPoint</vt:lpstr>
      <vt:lpstr>DESPESAS EXECUTADAS EM 2015 UO SEMA</vt:lpstr>
      <vt:lpstr>DESPESAS EXECUTADAS EM 2015 UO FUNAM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Novo modelo de gestão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Carolina Catia Schaffer</dc:creator>
  <cp:lastModifiedBy>Rafaela de Andrade</cp:lastModifiedBy>
  <cp:revision>78</cp:revision>
  <cp:lastPrinted>2015-12-14T14:35:25Z</cp:lastPrinted>
  <dcterms:created xsi:type="dcterms:W3CDTF">2015-12-11T18:27:21Z</dcterms:created>
  <dcterms:modified xsi:type="dcterms:W3CDTF">2016-05-10T19:02:55Z</dcterms:modified>
</cp:coreProperties>
</file>