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6"/>
  </p:notesMasterIdLst>
  <p:handoutMasterIdLst>
    <p:handoutMasterId r:id="rId47"/>
  </p:handoutMasterIdLst>
  <p:sldIdLst>
    <p:sldId id="257" r:id="rId2"/>
    <p:sldId id="668" r:id="rId3"/>
    <p:sldId id="614" r:id="rId4"/>
    <p:sldId id="616" r:id="rId5"/>
    <p:sldId id="737" r:id="rId6"/>
    <p:sldId id="741" r:id="rId7"/>
    <p:sldId id="742" r:id="rId8"/>
    <p:sldId id="743" r:id="rId9"/>
    <p:sldId id="744" r:id="rId10"/>
    <p:sldId id="761" r:id="rId11"/>
    <p:sldId id="762" r:id="rId12"/>
    <p:sldId id="763" r:id="rId13"/>
    <p:sldId id="764" r:id="rId14"/>
    <p:sldId id="765" r:id="rId15"/>
    <p:sldId id="745" r:id="rId16"/>
    <p:sldId id="746" r:id="rId17"/>
    <p:sldId id="747" r:id="rId18"/>
    <p:sldId id="748" r:id="rId19"/>
    <p:sldId id="749" r:id="rId20"/>
    <p:sldId id="750" r:id="rId21"/>
    <p:sldId id="751" r:id="rId22"/>
    <p:sldId id="752" r:id="rId23"/>
    <p:sldId id="753" r:id="rId24"/>
    <p:sldId id="754" r:id="rId25"/>
    <p:sldId id="755" r:id="rId26"/>
    <p:sldId id="756" r:id="rId27"/>
    <p:sldId id="757" r:id="rId28"/>
    <p:sldId id="758" r:id="rId29"/>
    <p:sldId id="759" r:id="rId30"/>
    <p:sldId id="766" r:id="rId31"/>
    <p:sldId id="767" r:id="rId32"/>
    <p:sldId id="768" r:id="rId33"/>
    <p:sldId id="776" r:id="rId34"/>
    <p:sldId id="769" r:id="rId35"/>
    <p:sldId id="778" r:id="rId36"/>
    <p:sldId id="779" r:id="rId37"/>
    <p:sldId id="780" r:id="rId38"/>
    <p:sldId id="781" r:id="rId39"/>
    <p:sldId id="782" r:id="rId40"/>
    <p:sldId id="783" r:id="rId41"/>
    <p:sldId id="784" r:id="rId42"/>
    <p:sldId id="785" r:id="rId43"/>
    <p:sldId id="786" r:id="rId44"/>
    <p:sldId id="777" r:id="rId45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464F"/>
    <a:srgbClr val="2C399A"/>
    <a:srgbClr val="156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99" autoAdjust="0"/>
    <p:restoredTop sz="94660"/>
  </p:normalViewPr>
  <p:slideViewPr>
    <p:cSldViewPr>
      <p:cViewPr varScale="1">
        <p:scale>
          <a:sx n="112" d="100"/>
          <a:sy n="112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notesViewPr>
    <p:cSldViewPr>
      <p:cViewPr varScale="1">
        <p:scale>
          <a:sx n="75" d="100"/>
          <a:sy n="75" d="100"/>
        </p:scale>
        <p:origin x="-2238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62518-A9E9-4C18-A016-5538A46021F3}" type="datetimeFigureOut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5659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164"/>
            <a:ext cx="2945659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E5AB7-57A0-4256-8887-19F52A5DEE1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8136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93929-D05B-4C13-87D4-9AD28C113988}" type="datetimeFigureOut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4876"/>
            <a:ext cx="5438140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5659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164"/>
            <a:ext cx="2945659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05B7B-77BD-4D94-B902-65ADF9C3B9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1225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02983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29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0740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029831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39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34268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40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41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42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43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78825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44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3199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05B7B-77BD-4D94-B902-65ADF9C3B90F}" type="slidenum">
              <a:rPr lang="pt-BR" smtClean="0"/>
              <a:pPr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703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3C9610-39C9-4A9D-80BF-A6FE79218D22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9D673F-926C-423E-95F5-19BF374EC618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17905A-4AFE-433B-83A2-948D8110BDDF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6C323-62D8-443E-AE34-56C236610AD1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C5F86-6E07-48A4-909A-B57871D28ABE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D7AF49-CC81-403B-8837-A61DC17FF2DA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479BA7-F837-445A-BB03-AF98AC2BC290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3D093D-986D-448A-99FD-E2529460E745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F92C2C-8BBB-4D0C-8A47-B3A691F1433D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112B602-A113-4055-86C6-8FEEB62EDBDD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9663CB-F814-4878-9B09-5227658C4E92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F99A8B-B30B-4D2E-A39B-676CC8612C50}" type="datetime1">
              <a:rPr lang="pt-BR" smtClean="0"/>
              <a:pPr/>
              <a:t>27/04/2016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5192" y="764704"/>
            <a:ext cx="8435280" cy="5472608"/>
          </a:xfrm>
        </p:spPr>
        <p:txBody>
          <a:bodyPr vert="horz" anchor="t">
            <a:normAutofit lnSpcReduction="10000"/>
          </a:bodyPr>
          <a:lstStyle/>
          <a:p>
            <a:pPr algn="ctr">
              <a:buNone/>
            </a:pPr>
            <a:endParaRPr lang="pt-BR" sz="2800" dirty="0" smtClean="0"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itchFamily="34" charset="0"/>
              <a:ea typeface="+mj-ea"/>
              <a:cs typeface="+mj-cs"/>
            </a:endParaRPr>
          </a:p>
          <a:p>
            <a:pPr algn="ctr">
              <a:buNone/>
            </a:pPr>
            <a:endParaRPr lang="pt-BR" sz="2800" dirty="0" smtClean="0"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itchFamily="34" charset="0"/>
              <a:ea typeface="+mj-ea"/>
              <a:cs typeface="+mj-cs"/>
            </a:endParaRPr>
          </a:p>
          <a:p>
            <a:pPr algn="ctr">
              <a:buNone/>
            </a:pPr>
            <a:r>
              <a:rPr lang="pt-BR" sz="4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RELATÓRIO DA EXECUÇÃO ORÇAMENTÁRIA E FINANCEIRA </a:t>
            </a:r>
          </a:p>
          <a:p>
            <a:pPr algn="ctr">
              <a:buNone/>
            </a:pPr>
            <a:endParaRPr lang="pt-BR" sz="4000" dirty="0" smtClean="0"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itchFamily="34" charset="0"/>
              <a:ea typeface="+mj-ea"/>
              <a:cs typeface="+mj-cs"/>
            </a:endParaRPr>
          </a:p>
          <a:p>
            <a:pPr algn="ctr">
              <a:buNone/>
            </a:pPr>
            <a:r>
              <a:rPr lang="pt-BR" sz="4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EXERCÍCIO - 2015</a:t>
            </a:r>
          </a:p>
          <a:p>
            <a:pPr marL="109728" indent="0" algn="ctr">
              <a:buNone/>
            </a:pPr>
            <a:endParaRPr lang="pt-BR" sz="2000" b="1" dirty="0">
              <a:solidFill>
                <a:schemeClr val="bg2">
                  <a:lumMod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109728" indent="0" algn="ctr">
              <a:buNone/>
            </a:pPr>
            <a:endParaRPr lang="pt-BR" sz="32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109728" indent="0" algn="ctr">
              <a:buNone/>
            </a:pPr>
            <a:endParaRPr lang="pt-BR" sz="16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buNone/>
            </a:pPr>
            <a:r>
              <a:rPr lang="pt-BR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João Antônio Fleury Teixeira</a:t>
            </a:r>
          </a:p>
          <a:p>
            <a:pPr algn="ctr">
              <a:buNone/>
            </a:pPr>
            <a:r>
              <a:rPr lang="pt-BR" sz="24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Secretário de Fazenda do Distrito Federal</a:t>
            </a:r>
          </a:p>
          <a:p>
            <a:pPr marL="109728" indent="0" algn="ctr">
              <a:buNone/>
            </a:pPr>
            <a:endParaRPr lang="pt-BR" sz="16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109728" indent="0" algn="ctr">
              <a:buNone/>
            </a:pPr>
            <a:endParaRPr lang="pt-BR" sz="16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260926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124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208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4334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-99392"/>
            <a:ext cx="8712968" cy="980753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24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Programa Nacional de Apoio à Gestão Administrativa e Fiscal dos Municípios Brasileiros - PNAFM </a:t>
            </a:r>
            <a:r>
              <a:rPr lang="pt-BR" altLang="pt-BR" sz="3600" dirty="0" smtClean="0">
                <a:effectLst/>
                <a:cs typeface="Times New Roman" charset="0"/>
              </a:rPr>
              <a:t/>
            </a:r>
            <a:br>
              <a:rPr lang="pt-BR" altLang="pt-BR" sz="3600" dirty="0" smtClean="0">
                <a:effectLst/>
                <a:cs typeface="Times New Roman" charset="0"/>
              </a:rPr>
            </a:br>
            <a:endParaRPr lang="pt-BR" altLang="pt-BR" sz="3600" b="0" dirty="0" smtClean="0">
              <a:effectLst/>
              <a:cs typeface="Times New Roman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6512" y="5517232"/>
            <a:ext cx="8855968" cy="1008112"/>
          </a:xfrm>
          <a:extLst/>
        </p:spPr>
        <p:txBody>
          <a:bodyPr>
            <a:normAutofit/>
          </a:bodyPr>
          <a:lstStyle/>
          <a:p>
            <a:pPr algn="just" fontAlgn="base"/>
            <a:r>
              <a:rPr lang="pt-BR" sz="1400" dirty="0" smtClean="0"/>
              <a:t>A dotação autorizada foi de </a:t>
            </a:r>
            <a:r>
              <a:rPr lang="pt-BR" sz="1400" b="1" dirty="0" smtClean="0"/>
              <a:t>R$3.309.968,50</a:t>
            </a:r>
            <a:r>
              <a:rPr lang="pt-BR" sz="1400" dirty="0" smtClean="0"/>
              <a:t>, representando 0,20% do total das despesas autorizadas no período.</a:t>
            </a:r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/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512" y="764704"/>
          <a:ext cx="8640960" cy="4619095"/>
        </p:xfrm>
        <a:graphic>
          <a:graphicData uri="http://schemas.openxmlformats.org/drawingml/2006/table">
            <a:tbl>
              <a:tblPr/>
              <a:tblGrid>
                <a:gridCol w="2193240"/>
                <a:gridCol w="2486780"/>
                <a:gridCol w="1382775"/>
                <a:gridCol w="1320006"/>
                <a:gridCol w="1258159"/>
              </a:tblGrid>
              <a:tr h="412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3376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33.90.14 – Diárias – Pessoal Civil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33.90.30 – Material de Consumo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135 – Operações de Crédito Interna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19.356,00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33.90.36 – Outros Serviços de Terceiros – Pessoa Física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513,01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513,01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513,01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33.90.36 – Outros Serviços de Terceiros – Pessoa Física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135 – Operações de Crédito Interna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7.000,00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4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33.90.39 – Outros Serviços de Terceiros – Pessoa Jurídica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46.344,87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46.344,87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46.344,87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4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33.90.39 – Outros Serviços de Terceiros – Pessoa Jurídica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135 – Operações de Crédito Interna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1.470.644,00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909.305,85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744.884,69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Tributárias e Contributivas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1.404,62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1.400,00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1.400,00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33.90.92 – Despesas de Exercícios Anteriores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135 – Operações de Crédito Interna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382.800,00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382.800,00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382.800,00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4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44.90.39 – Outros Serviços de Terceiros – Pessoa Jurídica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135 – Operações de Crédito Interna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1.033.333,00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955.733,00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44.90.52 – Equipamentos e Material Permanente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135 – Operações de Crédito Interna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345.573,00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289.500,00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82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3.309.968,50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2.592.596,73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1.182.942,57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-99392"/>
            <a:ext cx="8712968" cy="1512168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Programa de Desenvolvimento Fazendário do Distrito Federal – PRODEFAZ – PROFISCO</a:t>
            </a:r>
            <a:r>
              <a:rPr lang="pt-BR" altLang="pt-BR" sz="3600" dirty="0" smtClean="0">
                <a:effectLst/>
                <a:cs typeface="Times New Roman" charset="0"/>
              </a:rPr>
              <a:t/>
            </a:r>
            <a:br>
              <a:rPr lang="pt-BR" altLang="pt-BR" sz="3600" dirty="0" smtClean="0">
                <a:effectLst/>
                <a:cs typeface="Times New Roman" charset="0"/>
              </a:rPr>
            </a:br>
            <a:endParaRPr lang="pt-BR" altLang="pt-BR" sz="3600" b="0" dirty="0" smtClean="0">
              <a:effectLst/>
              <a:cs typeface="Times New Roman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4437112"/>
            <a:ext cx="8460432" cy="1008112"/>
          </a:xfrm>
          <a:extLst/>
        </p:spPr>
        <p:txBody>
          <a:bodyPr>
            <a:normAutofit/>
          </a:bodyPr>
          <a:lstStyle/>
          <a:p>
            <a:pPr algn="just"/>
            <a:r>
              <a:rPr lang="pt-BR" sz="1400" dirty="0" smtClean="0"/>
              <a:t>A execução deste Programa dependia da assinatura de contrato com a Secretaria do Tesouro Nacional, que se encontra em andamento junto à Subsecretaria de Captação de Recursos – SUCAP/ SEPLAG.</a:t>
            </a:r>
            <a:endParaRPr lang="pt-BR" sz="1400" b="1" dirty="0" smtClean="0"/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/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23528" y="1988840"/>
          <a:ext cx="8424935" cy="1944217"/>
        </p:xfrm>
        <a:graphic>
          <a:graphicData uri="http://schemas.openxmlformats.org/drawingml/2006/table">
            <a:tbl>
              <a:tblPr/>
              <a:tblGrid>
                <a:gridCol w="2138408"/>
                <a:gridCol w="2424610"/>
                <a:gridCol w="1348206"/>
                <a:gridCol w="1287006"/>
                <a:gridCol w="1226705"/>
              </a:tblGrid>
              <a:tr h="8729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7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44.90.52 – Equipamentos e Material Permanente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136 – Operações de Crédito Externa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15.000.000,00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0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15.000.000,00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-27384"/>
            <a:ext cx="8712968" cy="1512168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28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Programa de Desenvolvimento Fazendário do Distrito Federal – PRODEFAZ – PROFISCO – PROCRED</a:t>
            </a:r>
            <a:endParaRPr lang="pt-BR" altLang="pt-BR" sz="2800" b="0" dirty="0" smtClean="0">
              <a:effectLst/>
              <a:cs typeface="Times New Roman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4437112"/>
            <a:ext cx="8064896" cy="1152128"/>
          </a:xfrm>
          <a:extLst/>
        </p:spPr>
        <p:txBody>
          <a:bodyPr>
            <a:normAutofit/>
          </a:bodyPr>
          <a:lstStyle/>
          <a:p>
            <a:pPr algn="just"/>
            <a:endParaRPr lang="pt-BR" sz="1400" dirty="0" smtClean="0"/>
          </a:p>
          <a:p>
            <a:pPr algn="just"/>
            <a:r>
              <a:rPr lang="pt-BR" sz="1400" dirty="0" smtClean="0"/>
              <a:t>A execução deste Programa dependia da assinatura de contrato com a Secretaria do Tesouro Nacional, que se encontra em andamento junto à Subsecretaria de Captação de Recursos – SUCAP/ SEPLAG.</a:t>
            </a:r>
            <a:endParaRPr lang="pt-BR" sz="1400" b="1" dirty="0" smtClean="0"/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/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83568" y="1844824"/>
          <a:ext cx="7704855" cy="2448272"/>
        </p:xfrm>
        <a:graphic>
          <a:graphicData uri="http://schemas.openxmlformats.org/drawingml/2006/table">
            <a:tbl>
              <a:tblPr/>
              <a:tblGrid>
                <a:gridCol w="1955639"/>
                <a:gridCol w="2217379"/>
                <a:gridCol w="1232975"/>
                <a:gridCol w="1177004"/>
                <a:gridCol w="1121858"/>
              </a:tblGrid>
              <a:tr h="10992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899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44.90.52 – Equipamentos e Material Permanente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68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-27384"/>
            <a:ext cx="8712968" cy="1512168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Modernização de Sistema de Informação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4365104"/>
            <a:ext cx="8064896" cy="1728192"/>
          </a:xfrm>
          <a:extLst/>
        </p:spPr>
        <p:txBody>
          <a:bodyPr>
            <a:noAutofit/>
          </a:bodyPr>
          <a:lstStyle/>
          <a:p>
            <a:pPr algn="just"/>
            <a:endParaRPr lang="pt-BR" sz="1600" dirty="0" smtClean="0"/>
          </a:p>
          <a:p>
            <a:pPr algn="just"/>
            <a:r>
              <a:rPr lang="pt-BR" sz="1600" dirty="0" smtClean="0"/>
              <a:t>A dotação autorizada foi de </a:t>
            </a:r>
            <a:r>
              <a:rPr lang="pt-BR" sz="1600" b="1" dirty="0" smtClean="0"/>
              <a:t>R$770.000,00, </a:t>
            </a:r>
            <a:r>
              <a:rPr lang="pt-BR" sz="1600" dirty="0" smtClean="0"/>
              <a:t>representando </a:t>
            </a:r>
            <a:r>
              <a:rPr lang="pt-BR" sz="1600" b="1" dirty="0" smtClean="0"/>
              <a:t>0,05%</a:t>
            </a:r>
            <a:r>
              <a:rPr lang="pt-BR" sz="1600" dirty="0" smtClean="0"/>
              <a:t> do total das despesas autorizadas no período.</a:t>
            </a:r>
          </a:p>
          <a:p>
            <a:pPr algn="just"/>
            <a:endParaRPr lang="pt-BR" sz="800" dirty="0" smtClean="0"/>
          </a:p>
          <a:p>
            <a:pPr algn="just"/>
            <a:r>
              <a:rPr lang="pt-BR" sz="1600" dirty="0" smtClean="0"/>
              <a:t>Dando seguimento à Implantação do Plano Diretor de Tecnologia da Informação - PDTI, foi procedida a contratação de serviço de suporte técnico, banco de dados Oracle e ambiente computacional.</a:t>
            </a:r>
            <a:endParaRPr lang="pt-BR" sz="1600" b="1" dirty="0" smtClean="0"/>
          </a:p>
          <a:p>
            <a:pPr algn="just"/>
            <a:endParaRPr lang="pt-BR" sz="1600" b="1" dirty="0" smtClean="0"/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600" b="1" dirty="0" smtClean="0"/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6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27584" y="1340767"/>
          <a:ext cx="7704855" cy="3240360"/>
        </p:xfrm>
        <a:graphic>
          <a:graphicData uri="http://schemas.openxmlformats.org/drawingml/2006/table">
            <a:tbl>
              <a:tblPr/>
              <a:tblGrid>
                <a:gridCol w="1955639"/>
                <a:gridCol w="2217379"/>
                <a:gridCol w="1232975"/>
                <a:gridCol w="1177004"/>
                <a:gridCol w="1121858"/>
              </a:tblGrid>
              <a:tr h="938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11511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33.90.39 – Outros Serviços de Terceiros – Pessoa Jurídica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770.000,00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770.000,00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770.000,00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4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44.90.52 – Equipamentos e Material Permanente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7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770.000,00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770.000,00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770.000,00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-27384"/>
            <a:ext cx="8712968" cy="1512168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Gestão da Informação e dos Sistemas de Tecnologia da Informação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4365104"/>
            <a:ext cx="8136904" cy="1944216"/>
          </a:xfrm>
          <a:extLst/>
        </p:spPr>
        <p:txBody>
          <a:bodyPr>
            <a:noAutofit/>
          </a:bodyPr>
          <a:lstStyle/>
          <a:p>
            <a:pPr algn="just"/>
            <a:endParaRPr lang="pt-BR" sz="1400" dirty="0" smtClean="0"/>
          </a:p>
          <a:p>
            <a:pPr algn="just"/>
            <a:r>
              <a:rPr lang="pt-BR" sz="1400" dirty="0" smtClean="0"/>
              <a:t>A dotação autorizada foi de </a:t>
            </a:r>
            <a:r>
              <a:rPr lang="pt-BR" sz="1400" b="1" dirty="0" smtClean="0"/>
              <a:t>R$13.655.328,55, </a:t>
            </a:r>
            <a:r>
              <a:rPr lang="pt-BR" sz="1400" dirty="0" smtClean="0"/>
              <a:t>representando </a:t>
            </a:r>
            <a:r>
              <a:rPr lang="pt-BR" sz="1400" b="1" dirty="0" smtClean="0"/>
              <a:t>0,86% </a:t>
            </a:r>
            <a:r>
              <a:rPr lang="pt-BR" sz="1400" dirty="0" smtClean="0"/>
              <a:t>do total das despesas autorizadas no período.</a:t>
            </a:r>
          </a:p>
          <a:p>
            <a:pPr algn="just"/>
            <a:r>
              <a:rPr lang="pt-BR" sz="1400" dirty="0" smtClean="0"/>
              <a:t>Neste Programa de Trabalho são executados contratos continuados que têm por escopo garantir a efetividade dos serviços fazendários disponibilizados à população do Distrito Federal, como o </a:t>
            </a:r>
            <a:r>
              <a:rPr lang="pt-BR" sz="1400" b="1" dirty="0" smtClean="0"/>
              <a:t>Programa Nota Legal, o Portal da SEF/DF</a:t>
            </a:r>
            <a:r>
              <a:rPr lang="pt-BR" sz="1400" dirty="0" smtClean="0"/>
              <a:t>, dentre outros.</a:t>
            </a:r>
          </a:p>
          <a:p>
            <a:pPr algn="just"/>
            <a:endParaRPr lang="pt-BR" sz="1400" b="1" dirty="0" smtClean="0"/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/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83568" y="1412776"/>
          <a:ext cx="8064895" cy="3089484"/>
        </p:xfrm>
        <a:graphic>
          <a:graphicData uri="http://schemas.openxmlformats.org/drawingml/2006/table">
            <a:tbl>
              <a:tblPr/>
              <a:tblGrid>
                <a:gridCol w="2047023"/>
                <a:gridCol w="2057433"/>
                <a:gridCol w="1512168"/>
                <a:gridCol w="1224136"/>
                <a:gridCol w="1224135"/>
              </a:tblGrid>
              <a:tr h="6917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5659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33.90.30 – Material de Consumo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183.841,50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183.841,50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183.363,90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89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33.90.39 – Outros Serviços de Terceiros – Pessoa Jurídica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13.039.176,09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13.037.578,98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12.790.765,96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9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33.90.92 – Despesas de Exercícios Anteriores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432.310,96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432.310,96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432,310,96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0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13.655.328,55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13.653.731,44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13.406.440,82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215999"/>
            <a:ext cx="7543800" cy="620713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Capacitação de Servidores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971600" y="1556793"/>
          <a:ext cx="7560839" cy="2952328"/>
        </p:xfrm>
        <a:graphic>
          <a:graphicData uri="http://schemas.openxmlformats.org/drawingml/2006/table">
            <a:tbl>
              <a:tblPr/>
              <a:tblGrid>
                <a:gridCol w="1919085"/>
                <a:gridCol w="2175933"/>
                <a:gridCol w="1209928"/>
                <a:gridCol w="1155004"/>
                <a:gridCol w="1100889"/>
              </a:tblGrid>
              <a:tr h="11198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1374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33.90.39 – Outros Serviços de Terceiros – Pessoa Jurídica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11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4509120"/>
            <a:ext cx="8136904" cy="1800200"/>
          </a:xfrm>
          <a:extLst/>
        </p:spPr>
        <p:txBody>
          <a:bodyPr>
            <a:noAutofit/>
          </a:bodyPr>
          <a:lstStyle/>
          <a:p>
            <a:pPr algn="just"/>
            <a:endParaRPr lang="pt-BR" sz="1400" dirty="0" smtClean="0"/>
          </a:p>
          <a:p>
            <a:pPr algn="just"/>
            <a:endParaRPr lang="pt-BR" sz="1400" dirty="0" smtClean="0"/>
          </a:p>
          <a:p>
            <a:pPr algn="just"/>
            <a:r>
              <a:rPr lang="pt-BR" sz="1400" dirty="0" smtClean="0"/>
              <a:t>Crédito orçamentário cancelado pelo Decreto nº 36.515 de 27/05/2015 e pela Lei nº 5.442 de 22/07/2015.</a:t>
            </a:r>
            <a:endParaRPr lang="pt-BR" sz="1400" b="1" dirty="0" smtClean="0"/>
          </a:p>
          <a:p>
            <a:pPr algn="just"/>
            <a:endParaRPr lang="pt-BR" sz="1400" b="1" dirty="0" smtClean="0"/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/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784976" cy="1916832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Ação de Incentivo a Arrecadação e Educação Tributária – PINAT </a:t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 Programa Nota Legal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560" y="4509120"/>
            <a:ext cx="8352928" cy="2016224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pt-B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R$3.880.980,36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0,23%</a:t>
            </a:r>
            <a:r>
              <a:rPr lang="pt-BR" sz="1400" dirty="0" smtClean="0"/>
              <a:t> 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Pagamento de créditos em pecúnia a </a:t>
            </a:r>
            <a:r>
              <a:rPr lang="pt-BR" sz="1400" b="1" dirty="0" smtClean="0"/>
              <a:t>29.693 contribuintes beneficiados </a:t>
            </a:r>
            <a:r>
              <a:rPr lang="pt-BR" sz="1400" dirty="0" smtClean="0"/>
              <a:t>no âmbito do Programa Nota Legal.</a:t>
            </a:r>
          </a:p>
          <a:p>
            <a:pPr algn="just"/>
            <a:endParaRPr lang="pt-BR" sz="1400" dirty="0" smtClean="0"/>
          </a:p>
          <a:p>
            <a:pPr algn="just"/>
            <a:endParaRPr lang="pt-BR" sz="1400" b="1" dirty="0" smtClean="0"/>
          </a:p>
          <a:p>
            <a:pPr algn="just"/>
            <a:endParaRPr lang="pt-BR" sz="1400" b="1" dirty="0" smtClean="0"/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/>
              <a:buNone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/>
              <a:buNone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23528" y="2060848"/>
          <a:ext cx="8568951" cy="2592289"/>
        </p:xfrm>
        <a:graphic>
          <a:graphicData uri="http://schemas.openxmlformats.org/drawingml/2006/table">
            <a:tbl>
              <a:tblPr/>
              <a:tblGrid>
                <a:gridCol w="2174963"/>
                <a:gridCol w="2466057"/>
                <a:gridCol w="1371252"/>
                <a:gridCol w="1309005"/>
                <a:gridCol w="1247674"/>
              </a:tblGrid>
              <a:tr h="1163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952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33.90.36 – Outros Serviços de Terceiros – Pessoa Física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3.880.980,36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3.880.980,36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3.880.980,36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13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3.880.980,36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3.880.980,36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3.880.980,36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7543800" cy="1844824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Ação de Incentivo a Arrecadação e Educação Tributária – PINAT  Educação Tributária 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560" y="4725144"/>
            <a:ext cx="8352928" cy="576064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Não houve movimentação orçamentária e financeira neste programa.</a:t>
            </a:r>
          </a:p>
          <a:p>
            <a:pPr algn="just"/>
            <a:endParaRPr lang="pt-BR" sz="1400" dirty="0" smtClean="0"/>
          </a:p>
          <a:p>
            <a:pPr algn="just"/>
            <a:endParaRPr lang="pt-BR" sz="1400" b="1" dirty="0" smtClean="0"/>
          </a:p>
          <a:p>
            <a:pPr algn="just"/>
            <a:endParaRPr lang="pt-BR" sz="1400" b="1" dirty="0" smtClean="0"/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/>
              <a:buNone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/>
              <a:buNone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11558" y="1916832"/>
          <a:ext cx="7848873" cy="2448272"/>
        </p:xfrm>
        <a:graphic>
          <a:graphicData uri="http://schemas.openxmlformats.org/drawingml/2006/table">
            <a:tbl>
              <a:tblPr/>
              <a:tblGrid>
                <a:gridCol w="1992193"/>
                <a:gridCol w="2258825"/>
                <a:gridCol w="1256021"/>
                <a:gridCol w="1199006"/>
                <a:gridCol w="1142828"/>
              </a:tblGrid>
              <a:tr h="10992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899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33.90.36 – Outros Serviços de Terceiros – Pessoa Física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68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496944" cy="2420888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Ação de Incentivo a Arrecadação e Educação Tributária – PINAT</a:t>
            </a:r>
            <a:b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Fortalecimento e Modernização da SUREC 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536" y="5013176"/>
            <a:ext cx="8064896" cy="576064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Não houve movimentação orçamentária e financeira neste programa.</a:t>
            </a:r>
          </a:p>
          <a:p>
            <a:pPr algn="just"/>
            <a:endParaRPr lang="pt-BR" sz="1400" dirty="0" smtClean="0"/>
          </a:p>
          <a:p>
            <a:pPr algn="just"/>
            <a:endParaRPr lang="pt-BR" sz="1400" b="1" dirty="0" smtClean="0"/>
          </a:p>
          <a:p>
            <a:pPr algn="just"/>
            <a:endParaRPr lang="pt-BR" sz="1400" b="1" dirty="0" smtClean="0"/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/>
              <a:buNone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/>
              <a:buNone/>
              <a:tabLst/>
              <a:defRPr/>
            </a:pP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7544" y="2564905"/>
          <a:ext cx="8136903" cy="2016225"/>
        </p:xfrm>
        <a:graphic>
          <a:graphicData uri="http://schemas.openxmlformats.org/drawingml/2006/table">
            <a:tbl>
              <a:tblPr/>
              <a:tblGrid>
                <a:gridCol w="2065301"/>
                <a:gridCol w="2341717"/>
                <a:gridCol w="1302113"/>
                <a:gridCol w="1243006"/>
                <a:gridCol w="1184766"/>
              </a:tblGrid>
              <a:tr h="9052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740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33.90.36 – Outros Serviços de Terceiros – Pessoa Física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4725144"/>
            <a:ext cx="8280920" cy="1440160"/>
          </a:xfrm>
          <a:extLst/>
        </p:spPr>
        <p:txBody>
          <a:bodyPr>
            <a:noAutofit/>
          </a:bodyPr>
          <a:lstStyle/>
          <a:p>
            <a:pPr algn="just"/>
            <a:r>
              <a:rPr lang="pt-BR" sz="1400" dirty="0" smtClean="0"/>
              <a:t>A dotação autorizada foi de </a:t>
            </a:r>
            <a:r>
              <a:rPr lang="pt-BR" sz="1400" b="1" dirty="0" smtClean="0"/>
              <a:t>R$344.116,06 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0,02%</a:t>
            </a:r>
            <a:r>
              <a:rPr lang="pt-BR" sz="1400" dirty="0" smtClean="0"/>
              <a:t> do total das despesas autorizadas no período.</a:t>
            </a:r>
          </a:p>
          <a:p>
            <a:pPr algn="just"/>
            <a:r>
              <a:rPr lang="pt-BR" sz="1400" dirty="0" smtClean="0"/>
              <a:t>O objetivo desta ação é assistir e </a:t>
            </a:r>
            <a:r>
              <a:rPr lang="pt-BR" sz="1400" dirty="0" err="1" smtClean="0"/>
              <a:t>ressocializar</a:t>
            </a:r>
            <a:r>
              <a:rPr lang="pt-BR" sz="1400" dirty="0" smtClean="0"/>
              <a:t> sentenciados colocando-os à disposição desta Secretaria para serviços de </a:t>
            </a:r>
            <a:r>
              <a:rPr lang="pt-BR" sz="1400" dirty="0" err="1" smtClean="0"/>
              <a:t>copeiragem</a:t>
            </a:r>
            <a:r>
              <a:rPr lang="pt-BR" sz="1400" dirty="0" smtClean="0"/>
              <a:t> e apoio operacional, conforme contrato celebrado com a Fundação de Amparo ao Trabalhador Preso – FUNAP. </a:t>
            </a:r>
            <a:endParaRPr lang="pt-BR" sz="1400" b="1" dirty="0" smtClean="0"/>
          </a:p>
          <a:p>
            <a:pPr algn="just">
              <a:lnSpc>
                <a:spcPct val="90000"/>
              </a:lnSpc>
              <a:buFontTx/>
              <a:buChar char="-"/>
              <a:defRPr/>
            </a:pPr>
            <a:endParaRPr lang="pt-BR" altLang="pt-BR" sz="14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15999"/>
            <a:ext cx="7543800" cy="620713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Reintegra Cidadão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11560" y="1196752"/>
          <a:ext cx="7920880" cy="3384376"/>
        </p:xfrm>
        <a:graphic>
          <a:graphicData uri="http://schemas.openxmlformats.org/drawingml/2006/table">
            <a:tbl>
              <a:tblPr/>
              <a:tblGrid>
                <a:gridCol w="2010470"/>
                <a:gridCol w="2279548"/>
                <a:gridCol w="1267544"/>
                <a:gridCol w="1210005"/>
                <a:gridCol w="1153313"/>
              </a:tblGrid>
              <a:tr h="9796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1202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33.91.39 – Outros Serviços de Terceiros – Pessoa Jurídica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316.625,00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316.625,00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276.171,56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5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33.91.92 – Despesas de Exercícios Anteriores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27.491,06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27.491,06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27.491,06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78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344.116,06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344.116,06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303.662,62</a:t>
                      </a:r>
                      <a:endParaRPr lang="pt-B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833600"/>
            <a:ext cx="8229600" cy="5400600"/>
          </a:xfrm>
        </p:spPr>
        <p:txBody>
          <a:bodyPr vert="horz" anchor="t">
            <a:normAutofit/>
          </a:bodyPr>
          <a:lstStyle/>
          <a:p>
            <a:pPr marL="288000">
              <a:spcBef>
                <a:spcPts val="0"/>
              </a:spcBef>
              <a:buSzPct val="77000"/>
              <a:buFont typeface="Wingdings" pitchFamily="2" charset="2"/>
              <a:buChar char="v"/>
            </a:pPr>
            <a:r>
              <a:rPr lang="pt-BR" sz="2600" dirty="0" smtClean="0">
                <a:latin typeface="Calibri" pitchFamily="34" charset="0"/>
              </a:rPr>
              <a:t>Dotação por Programa de Trabalho – Lei Orçamentária Anual nº 5.442, de 30 de dezembro de 2014:</a:t>
            </a:r>
          </a:p>
          <a:p>
            <a:pPr marL="288000" algn="just">
              <a:spcBef>
                <a:spcPts val="0"/>
              </a:spcBef>
              <a:buSzPct val="77000"/>
              <a:buFont typeface="Wingdings" pitchFamily="2" charset="2"/>
              <a:buChar char="v"/>
            </a:pPr>
            <a:endParaRPr lang="pt-BR" sz="26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900" dirty="0" smtClean="0">
                <a:latin typeface="Calibri" pitchFamily="34" charset="0"/>
              </a:rPr>
              <a:t>Administração de Pessoal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900" dirty="0" smtClean="0">
                <a:latin typeface="Calibri" pitchFamily="34" charset="0"/>
              </a:rPr>
              <a:t>Concessão de Benefícios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900" dirty="0" smtClean="0">
                <a:latin typeface="Calibri" pitchFamily="34" charset="0"/>
              </a:rPr>
              <a:t>Manutenção de Serviços Administrativos Gerais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900" dirty="0" smtClean="0">
                <a:latin typeface="Calibri" pitchFamily="34" charset="0"/>
              </a:rPr>
              <a:t>Modernização da Gestão Pública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900" dirty="0" smtClean="0">
                <a:latin typeface="Calibri" pitchFamily="34" charset="0"/>
              </a:rPr>
              <a:t>Programa Nacional de Apoio à Gestão Administrativa e Fiscal dos Municípios Brasileiros- PNAFM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900" dirty="0" smtClean="0">
                <a:latin typeface="Calibri" pitchFamily="34" charset="0"/>
              </a:rPr>
              <a:t>Programa de Desenvolvimento Fazendário do Distrito  Federal – PRODEFAZ-PROFISCO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8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u="sng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200" u="sng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77672" y="116632"/>
            <a:ext cx="8229600" cy="706090"/>
          </a:xfrm>
        </p:spPr>
        <p:txBody>
          <a:bodyPr>
            <a:noAutofit/>
          </a:bodyPr>
          <a:lstStyle/>
          <a:p>
            <a:pPr algn="ctr"/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Sumário</a:t>
            </a:r>
            <a:endParaRPr lang="pt-BR" sz="4400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71983"/>
            <a:ext cx="7543800" cy="620713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Reforma de Prédios e Próprios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9512" y="4725144"/>
            <a:ext cx="8568952" cy="1440160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Aporte de contrapartida relativa a realização de serviços de engenharia referente à reforma realizada na Agência da Receita do Núcleo Bandeirante.</a:t>
            </a: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95536" y="1124744"/>
          <a:ext cx="8280920" cy="2880320"/>
        </p:xfrm>
        <a:graphic>
          <a:graphicData uri="http://schemas.openxmlformats.org/drawingml/2006/table">
            <a:tbl>
              <a:tblPr/>
              <a:tblGrid>
                <a:gridCol w="2101855"/>
                <a:gridCol w="2383164"/>
                <a:gridCol w="1325160"/>
                <a:gridCol w="1265005"/>
                <a:gridCol w="1205736"/>
              </a:tblGrid>
              <a:tr h="1092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1340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33.90.39 – Outros Serviços de Terceiros – Pessoa Jurídica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94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100.000,00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-99392"/>
            <a:ext cx="7975848" cy="720080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2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Participação Acionária em Empresas do Distrito Federal</a:t>
            </a:r>
            <a:r>
              <a:rPr lang="pt-BR" altLang="pt-BR" sz="2400" dirty="0" smtClean="0">
                <a:effectLst/>
                <a:cs typeface="Times New Roman" charset="0"/>
              </a:rPr>
              <a:t/>
            </a:r>
            <a:br>
              <a:rPr lang="pt-BR" altLang="pt-BR" sz="2400" dirty="0" smtClean="0">
                <a:effectLst/>
                <a:cs typeface="Times New Roman" charset="0"/>
              </a:rPr>
            </a:br>
            <a:endParaRPr lang="pt-BR" altLang="pt-BR" sz="240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4365104"/>
            <a:ext cx="8568952" cy="1800200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R$149.161.999,42, </a:t>
            </a:r>
            <a:r>
              <a:rPr lang="pt-BR" sz="1400" dirty="0" smtClean="0"/>
              <a:t>representando 9,01% 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Aumento de capital da CAESB referente às obras de saneamento básico, contratados pelo GDF junto aos órgãos e agentes financeiros da União, conforme Lei. 5.339, de 07/05/2014, DODF 90, DE 08/05/2014, bem como, a integralização de capital na forma de participação acionária do Distrito Federal, do Fundo Garantidor de Parcerias Público-Privadas do DF, nos termos do Decreto nº 35.083 de 16/01/2014.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467544" y="476672"/>
          <a:ext cx="8208912" cy="3744416"/>
        </p:xfrm>
        <a:graphic>
          <a:graphicData uri="http://schemas.openxmlformats.org/drawingml/2006/table">
            <a:tbl>
              <a:tblPr/>
              <a:tblGrid>
                <a:gridCol w="2083578"/>
                <a:gridCol w="2362442"/>
                <a:gridCol w="1313636"/>
                <a:gridCol w="1254004"/>
                <a:gridCol w="1195252"/>
              </a:tblGrid>
              <a:tr h="4834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402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45.90.65 – Obras e Instalações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35.045,42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35.045,42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35.045,42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45.90.65 – Obras e Instalações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113.797,00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84.570,23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84.570,23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45.90.65 – Obras e Instalações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132 – Convênio com Outros Órgãos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75.356.460,00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5.780.625,29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4.715.142,03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45.90.65 – Obras e Instalações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135 – Operações de Crédito Internas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72.668.581,00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71.264.055,06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67.868.723,81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45.90.65 – Obras e Instalações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80.552,00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80.552,00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80.552,00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45.90.65 – Obras e Instalações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321 – Aplicações Financeiras Vinculadas – Exercícios Anteriores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10.482,00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1.871,69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45.90.65 – Obras e Instalações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332 – Convênio com Outros Órgãos – Exercícios Anteriores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897.082,00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889.444,52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889.444,52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38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149.161.999,42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78.136.164,21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73.673.478,01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44016"/>
            <a:ext cx="8820472" cy="1700808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Amortização e Encargos da Dívida Pública Contratada – Interna - Refinanciada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4797152"/>
            <a:ext cx="8568952" cy="1296144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R$132.991.921,00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8,04% </a:t>
            </a:r>
            <a:r>
              <a:rPr lang="pt-BR" sz="1400" dirty="0" smtClean="0"/>
              <a:t>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Neste Programa de Trabalho é executado o contrato de refinanciamento da dívida pública interna, junto a Secretaria do Tesouro Nacional, assinado em julho de 1999.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95536" y="1988840"/>
          <a:ext cx="8424936" cy="2448272"/>
        </p:xfrm>
        <a:graphic>
          <a:graphicData uri="http://schemas.openxmlformats.org/drawingml/2006/table">
            <a:tbl>
              <a:tblPr/>
              <a:tblGrid>
                <a:gridCol w="2138409"/>
                <a:gridCol w="2038055"/>
                <a:gridCol w="1440160"/>
                <a:gridCol w="1296144"/>
                <a:gridCol w="1512168"/>
              </a:tblGrid>
              <a:tr h="803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65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32.90.21 – Juros sobre a Dívida por Contrato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76.803.057,00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76.803.056,87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76.803.056,87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46.90.71 – Principal da Dívida Contratual Resgatado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56.188.864,00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56.188.863,60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56.188.863,60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87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132.991.921,00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132.991.920,47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132.991,920,47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4624"/>
            <a:ext cx="8964488" cy="1844824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Amortização e Encargos da Dívida Pública Contratada – Interna – Serviço da Dívida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4797152"/>
            <a:ext cx="8568952" cy="1584176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R$214.099.338,00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12,94%</a:t>
            </a:r>
            <a:r>
              <a:rPr lang="pt-BR" sz="1400" dirty="0" smtClean="0"/>
              <a:t> 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Neste Programa de Trabalho são executados 34 contratos de operações de crédito, assinados junto a Instituições Financeiras Nacionais, sendo 28com a Caixa Econômica Federal, 4com o BNDES e 2 com o Banco do Brasil. 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67544" y="1772815"/>
          <a:ext cx="8208912" cy="2880322"/>
        </p:xfrm>
        <a:graphic>
          <a:graphicData uri="http://schemas.openxmlformats.org/drawingml/2006/table">
            <a:tbl>
              <a:tblPr/>
              <a:tblGrid>
                <a:gridCol w="2083578"/>
                <a:gridCol w="2362441"/>
                <a:gridCol w="1313636"/>
                <a:gridCol w="1254006"/>
                <a:gridCol w="1195251"/>
              </a:tblGrid>
              <a:tr h="4874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32.90.21 – Juros sobre a Dívida por Contrato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61.218.256,00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61.206.129,12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61.206.129,12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32.90.21 – Juros sobre a Dívida por Contrato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101 – Cota parte do Fundo de Participação dos Estados e do DF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66.151.800,00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66.151.800,00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66.151.800,00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46.90.71 – Principal da Dívida Contratual Resgatado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40.263.783,00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40.263.782,11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40.263.782,11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46.90.71 – Principal da Dívida Contratual Resgatado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101 – Cota parte do Fundo de Participação dos Estados e do DF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41.664.200,00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41.664.200,00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41.664.200,00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2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46.90.71 – Principal da Dívida Contratual Resgatado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109 – Transferência do Imposto sobre Produtos Industrializados – Estados Exportadores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4.801.299,00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4.445.537,14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4.445.537,14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0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214.099.338,00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213.731.448,37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213.731.448,37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332656"/>
            <a:ext cx="7543800" cy="620713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Amortização e Encargos da Dívida Pública Relativa ao INSS e PASEP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39552" y="1628800"/>
          <a:ext cx="8064896" cy="2377945"/>
        </p:xfrm>
        <a:graphic>
          <a:graphicData uri="http://schemas.openxmlformats.org/drawingml/2006/table">
            <a:tbl>
              <a:tblPr/>
              <a:tblGrid>
                <a:gridCol w="2047024"/>
                <a:gridCol w="2320995"/>
                <a:gridCol w="1290590"/>
                <a:gridCol w="1232005"/>
                <a:gridCol w="1174282"/>
              </a:tblGrid>
              <a:tr h="7802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6383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32.90.21 – Juros sobre a Dívida por Contrato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83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46.90.71 – Principal da Dívida Contratual Resgatado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2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1520" y="4509120"/>
            <a:ext cx="8568952" cy="1584176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Não houve movimentação orçamentária e financeira neste programa.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execução deste Programa depende da aprovação de pedido de parcelamento de dívidas tributárias e previdenciárias, pela Receita Federal do Brasil.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88007"/>
            <a:ext cx="7543800" cy="620713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Amortização e Encargos da Dívida Pública Contratada – Externa 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4509120"/>
            <a:ext cx="8568952" cy="1584176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R$91.415.313,00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5,52%</a:t>
            </a:r>
            <a:r>
              <a:rPr lang="pt-BR" sz="1400" dirty="0" smtClean="0"/>
              <a:t> 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Neste Programa de Trabalho são executados 5contratos de operações de crédito externos, sendo 3contraídos junto ao BID e 2 junto ao BIRD. 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83568" y="1484784"/>
          <a:ext cx="7920880" cy="2736303"/>
        </p:xfrm>
        <a:graphic>
          <a:graphicData uri="http://schemas.openxmlformats.org/drawingml/2006/table">
            <a:tbl>
              <a:tblPr/>
              <a:tblGrid>
                <a:gridCol w="2010470"/>
                <a:gridCol w="2061011"/>
                <a:gridCol w="1329119"/>
                <a:gridCol w="1224136"/>
                <a:gridCol w="1296144"/>
              </a:tblGrid>
              <a:tr h="8984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735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32.90.21 – Juros sobre a Dívida por Contrato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18.049.544,00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18.049.543,39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18.049.543,39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46.90.71 – Principal da Dívida Contratual Resgatado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73.365.769,00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73.365.768,96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73.365.768,96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56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91.415.313,00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91.415.312,35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91.415.312,35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80920" cy="1124744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Execução de Sentenças Judiciais - Precatório </a:t>
            </a:r>
            <a:r>
              <a:rPr lang="pt-BR" altLang="pt-BR" sz="3600" dirty="0" smtClean="0">
                <a:effectLst/>
                <a:cs typeface="Times New Roman" charset="0"/>
              </a:rPr>
              <a:t/>
            </a:r>
            <a:br>
              <a:rPr lang="pt-BR" altLang="pt-BR" sz="3600" dirty="0" smtClean="0">
                <a:effectLst/>
                <a:cs typeface="Times New Roman" charset="0"/>
              </a:rPr>
            </a:br>
            <a:endParaRPr lang="pt-BR" altLang="pt-BR" sz="3600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4581128"/>
            <a:ext cx="8568952" cy="1584176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R$506.456.574,05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30,56%</a:t>
            </a:r>
            <a:r>
              <a:rPr lang="pt-BR" sz="1400" dirty="0" smtClean="0"/>
              <a:t> 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Foram realizados todos os repasses previstos ao Tribunal de Justiça do Distrito Federal e Territórios – TJDFT a título de precatórios e os de Requisições de Pequenos Valores – RPV, previstos no Convênio nº 02/2012 firmado com aquele Tribunal e em conformidade com a Lei 4.866, de 05 de julho de 2012.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539553" y="1196753"/>
          <a:ext cx="8208911" cy="3240359"/>
        </p:xfrm>
        <a:graphic>
          <a:graphicData uri="http://schemas.openxmlformats.org/drawingml/2006/table">
            <a:tbl>
              <a:tblPr/>
              <a:tblGrid>
                <a:gridCol w="1905640"/>
                <a:gridCol w="2272110"/>
                <a:gridCol w="1392583"/>
                <a:gridCol w="1319289"/>
                <a:gridCol w="1319289"/>
              </a:tblGrid>
              <a:tr h="6364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5207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31.20.91 – Sentenças Judiciais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360.584.981,00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249.582.639,65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249.582.639,65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31.20.91 – Sentenças Judiciais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172 – Recursos Decorrentes de Depósitos Judiciais – Lei nº 4.866/2012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110.000.000,00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53.678.155,48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56.321.844,52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31.20.91 – Sentenças Judiciais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178 – Recursos Decorrentes de Juros sobre Capital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35.838.160,00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33.20.91 – Sentenças Judiciais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33.433,05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8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506.456.574,05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303.260.795,13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303.260.795,13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7543800" cy="936104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Execução de Sentenças Judiciais - RPV 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4653136"/>
            <a:ext cx="8568952" cy="1584176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R$470.000,00, </a:t>
            </a:r>
            <a:r>
              <a:rPr lang="pt-BR" sz="1400" dirty="0" smtClean="0"/>
              <a:t>representando 0,03% 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Foram realizados repasses ao Tribunal Regional do Trabalho – TRT 10ª Região a titulo de pagamento de precatórios referentes às Requisições de Pequenos Valores. 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55576" y="1628800"/>
          <a:ext cx="7488832" cy="2304257"/>
        </p:xfrm>
        <a:graphic>
          <a:graphicData uri="http://schemas.openxmlformats.org/drawingml/2006/table">
            <a:tbl>
              <a:tblPr/>
              <a:tblGrid>
                <a:gridCol w="1900808"/>
                <a:gridCol w="1880681"/>
                <a:gridCol w="1334643"/>
                <a:gridCol w="1282295"/>
                <a:gridCol w="1090405"/>
              </a:tblGrid>
              <a:tr h="1034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846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31.20.91 – Sentenças Judiciais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470.000,00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468.524,40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468.524,40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23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470.000,00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468.524,40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468.524,40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15999"/>
            <a:ext cx="7543800" cy="980753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Execução de Sentenças Judiciais – Outras Decisões 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4653136"/>
            <a:ext cx="8568952" cy="1584176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Não houve movimentação orçamentária e financeira neste programa.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55576" y="1844824"/>
          <a:ext cx="7416823" cy="2376264"/>
        </p:xfrm>
        <a:graphic>
          <a:graphicData uri="http://schemas.openxmlformats.org/drawingml/2006/table">
            <a:tbl>
              <a:tblPr/>
              <a:tblGrid>
                <a:gridCol w="1882531"/>
                <a:gridCol w="2134486"/>
                <a:gridCol w="1186882"/>
                <a:gridCol w="1133004"/>
                <a:gridCol w="1079920"/>
              </a:tblGrid>
              <a:tr h="10668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8729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33.20.91 – Sentenças Judiciais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13.500,00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45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13.500,00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116632"/>
            <a:ext cx="7543800" cy="936104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28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28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28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Formação do Patrimônio do Servidor Público </a:t>
            </a:r>
            <a:r>
              <a:rPr lang="pt-BR" altLang="pt-BR" sz="2800" dirty="0" smtClean="0">
                <a:effectLst/>
                <a:cs typeface="Times New Roman" charset="0"/>
              </a:rPr>
              <a:t/>
            </a:r>
            <a:br>
              <a:rPr lang="pt-BR" altLang="pt-BR" sz="2800" dirty="0" smtClean="0">
                <a:effectLst/>
                <a:cs typeface="Times New Roman" charset="0"/>
              </a:rPr>
            </a:br>
            <a:endParaRPr lang="pt-BR" altLang="pt-BR" sz="2800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9512" y="5157192"/>
            <a:ext cx="8568952" cy="1196752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R$118.301.953,00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7,15% </a:t>
            </a:r>
            <a:r>
              <a:rPr lang="pt-BR" sz="1400" dirty="0" smtClean="0"/>
              <a:t>do total das despesas autorizadas no período.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83567" y="980728"/>
          <a:ext cx="7704857" cy="4081092"/>
        </p:xfrm>
        <a:graphic>
          <a:graphicData uri="http://schemas.openxmlformats.org/drawingml/2006/table">
            <a:tbl>
              <a:tblPr/>
              <a:tblGrid>
                <a:gridCol w="1955639"/>
                <a:gridCol w="2217379"/>
                <a:gridCol w="1232975"/>
                <a:gridCol w="1177006"/>
                <a:gridCol w="1121858"/>
              </a:tblGrid>
              <a:tr h="4234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34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Tributarias e Contributivas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79.529.953,00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79.529.953,00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68.647.932,74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Tributarias e Contributivas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101 – Cota Parte do Fundo de Participação dos Estados e do DF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21.553.900,00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21.553.900,00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21.476.593,65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Tributarias e Contributivas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102 – Cota Parte do Fundo de Participação dos Municípios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8.500.000,00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8.500.000,00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8.477.437,63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Tributarias e Contributivas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105 – Transferência de Imposto Territorial Urbano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14.000,00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11.200,00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8.594,00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Tributarias e Contributivas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108 – Compensação pela Utilização de Recursos Hídricos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30.000,00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20.000,00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8.030,72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Tributarias e Contributivas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109 – Transferência do Imposto sobre Produtos Industrializados – Estados Exportadores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96.000,00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76.900,00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58.214,29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Tributarias e Contributivas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148 – Cota Parte Contribuição de Intervenção no Domínio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40.000,00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40.000,00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36.226,85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Tributarias e Contributivas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157 – Compensação pela Utilização de Recursos Minerais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42.000,00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42.000,00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26.935,51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33.90.92 – Despesas de Exercícios Anteriores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101 – Cota Parte do Fundo de Participação dos Estados e do DF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8.496.100,00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8.496.099,54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8.496.099,54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24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118.301.953,00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118.270.152,54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107.236.064,93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 vert="horz" anchor="t">
            <a:normAutofit fontScale="550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Programa de Desenvolvimento Fazendário do Distrito  Federal – PRODEFAZ-PROFISCO -PROCRED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Modernização de Sistema de Informação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Gestão da Informação e dos Sistemas de Tecnologia da Informação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Capacitação de Servidores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Ação de Incentivo a Arrecadação e Educação Tributária – PINAT- Programa Nota Legal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Ação de Incentivo a Arrecadação e Educação Tributária – PINAT – Educação Tributária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Ação de Incentivo a Arrecadação e Educação Tributária – PINAT – Fortalecimento e Modernização da SUREC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Reintegra Cidadão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Reforma de Prédios e Próprios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Participação Acionária em Empresas do Distrito Federal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3300" dirty="0" smtClean="0">
                <a:latin typeface="Calibri" pitchFamily="34" charset="0"/>
              </a:rPr>
              <a:t>Amortização e Encargos da Dívida Pública Contratada – Interna – Refinanciada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u="sng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200" u="sng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761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424936" cy="836712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Ressarcimentos, Indenizações e Restituições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altLang="pt-BR" sz="3600" dirty="0" smtClean="0">
                <a:effectLst/>
                <a:cs typeface="Times New Roman" charset="0"/>
              </a:rPr>
              <a:t/>
            </a:r>
            <a:br>
              <a:rPr lang="pt-BR" altLang="pt-BR" sz="3600" dirty="0" smtClean="0">
                <a:effectLst/>
                <a:cs typeface="Times New Roman" charset="0"/>
              </a:rPr>
            </a:br>
            <a:endParaRPr lang="pt-BR" altLang="pt-BR" sz="3600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23528" y="4581128"/>
            <a:ext cx="8424936" cy="1584176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R$21.416.278,01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1,29% </a:t>
            </a:r>
            <a:r>
              <a:rPr lang="pt-BR" sz="1400" dirty="0" smtClean="0"/>
              <a:t>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Neste Subtítulo estão contempladas as despesas com o ressarcimento de salários de servidores cedidos de outros órgãos para a SEF; Indenização de transporte a servidores da SEF, bem como o pagamento em pecúnia de licenças prêmio por assiduidade não usufruídas, por ocasião de aposentadoria.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83568" y="764704"/>
          <a:ext cx="7920880" cy="3600399"/>
        </p:xfrm>
        <a:graphic>
          <a:graphicData uri="http://schemas.openxmlformats.org/drawingml/2006/table">
            <a:tbl>
              <a:tblPr/>
              <a:tblGrid>
                <a:gridCol w="2010470"/>
                <a:gridCol w="1805954"/>
                <a:gridCol w="1440160"/>
                <a:gridCol w="1224136"/>
                <a:gridCol w="1440160"/>
              </a:tblGrid>
              <a:tr h="6092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4985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31.90.13 – Obrigações Patronais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300,00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5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31.90.92 – Despesas de Exercícios Anteriores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1.737,00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5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31.90.94 – Indenizações e Restituições Trabalhistas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8.944.200,00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8.941.908,43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5.731.760,97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7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31.90.96 – Ressarcimento de Despesas de Pessoal Requisitado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953.763,00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823.259,10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793.083,26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5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33.90.93 – Indenizações e Restituições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11.516.278,01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11.516.278,01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11.516.278,01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5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21.416.278,01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21.281.745,54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18.041.422,24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72008"/>
            <a:ext cx="7543800" cy="1052736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32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2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2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Ressarcimentos, Indenizações e Restituições – Restituições de Tributos da SEF </a:t>
            </a:r>
            <a:r>
              <a:rPr lang="pt-BR" altLang="pt-BR" sz="3200" dirty="0" smtClean="0">
                <a:effectLst/>
                <a:cs typeface="Times New Roman" charset="0"/>
              </a:rPr>
              <a:t/>
            </a:r>
            <a:br>
              <a:rPr lang="pt-BR" altLang="pt-BR" sz="3200" dirty="0" smtClean="0">
                <a:effectLst/>
                <a:cs typeface="Times New Roman" charset="0"/>
              </a:rPr>
            </a:br>
            <a:endParaRPr lang="pt-BR" altLang="pt-BR" sz="3200" b="0" dirty="0" smtClean="0">
              <a:effectLst/>
              <a:cs typeface="Times New Roman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3645024"/>
            <a:ext cx="8568952" cy="2780928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dotação autorizada foi de </a:t>
            </a:r>
            <a:r>
              <a:rPr lang="pt-BR" sz="1400" b="1" dirty="0" smtClean="0"/>
              <a:t>R$1.950.261,01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0,12%</a:t>
            </a:r>
            <a:r>
              <a:rPr lang="pt-BR" sz="1400" dirty="0" smtClean="0"/>
              <a:t> 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Foram realizadas </a:t>
            </a:r>
            <a:r>
              <a:rPr lang="pt-BR" sz="1400" b="1" dirty="0" smtClean="0"/>
              <a:t>527 restituições de tributos </a:t>
            </a:r>
            <a:r>
              <a:rPr lang="pt-BR" sz="1400" dirty="0" smtClean="0"/>
              <a:t>de competência desta Secretaria no período janeiro a outubro de 2015, conforme processos atuados e encaminhados pela Subsecretaria da Receita - SUREC.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Encontram-se na SEF aproximadamente </a:t>
            </a:r>
            <a:r>
              <a:rPr lang="pt-BR" sz="1400" b="1" dirty="0" smtClean="0"/>
              <a:t>1.800 processos</a:t>
            </a:r>
            <a:r>
              <a:rPr lang="pt-BR" sz="1400" dirty="0" smtClean="0"/>
              <a:t>, cujo montante alcança </a:t>
            </a:r>
            <a:r>
              <a:rPr lang="pt-BR" sz="1400" b="1" dirty="0" smtClean="0"/>
              <a:t>R$13.000.000,00 </a:t>
            </a:r>
            <a:r>
              <a:rPr lang="pt-BR" sz="1400" dirty="0" smtClean="0"/>
              <a:t>(sem correção dos valores), em virtude de indisponibilidade orçamentária.</a:t>
            </a: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539552" y="1196752"/>
          <a:ext cx="8064896" cy="2252822"/>
        </p:xfrm>
        <a:graphic>
          <a:graphicData uri="http://schemas.openxmlformats.org/drawingml/2006/table">
            <a:tbl>
              <a:tblPr/>
              <a:tblGrid>
                <a:gridCol w="2047024"/>
                <a:gridCol w="2320995"/>
                <a:gridCol w="1290590"/>
                <a:gridCol w="1232005"/>
                <a:gridCol w="1174282"/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9258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33.90.93 – Indenizações e Restituições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1.950.261,01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1.950.261,01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1.943.500,38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90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1.950.261,01</a:t>
                      </a:r>
                      <a:endParaRPr lang="pt-BR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1.950.261,01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1.943.500,38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43991"/>
            <a:ext cx="7543800" cy="908745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RESTOS A PAGAR </a:t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ANO - 2014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971600" y="1268760"/>
          <a:ext cx="6984775" cy="2016224"/>
        </p:xfrm>
        <a:graphic>
          <a:graphicData uri="http://schemas.openxmlformats.org/drawingml/2006/table">
            <a:tbl>
              <a:tblPr/>
              <a:tblGrid>
                <a:gridCol w="2096942"/>
                <a:gridCol w="1883629"/>
                <a:gridCol w="1502102"/>
                <a:gridCol w="1502102"/>
              </a:tblGrid>
              <a:tr h="7647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RESTOS</a:t>
                      </a:r>
                      <a:r>
                        <a:rPr lang="pt-BR" sz="1600" b="1" baseline="0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 A PAGAR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2014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VALOR PAGO EM 2015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PERCENTUAL PAGO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625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</a:rPr>
                        <a:t>PROCESSADOS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164.302,78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118.176,88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71,93%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</a:rPr>
                        <a:t>NÃO</a:t>
                      </a:r>
                      <a:r>
                        <a:rPr lang="pt-BR" sz="1600" b="1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</a:rPr>
                        <a:t> PROCESSADOS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14.836.297,73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12.359.853,07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83,31%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51520" y="3861048"/>
            <a:ext cx="8568952" cy="2780928"/>
          </a:xfrm>
          <a:prstGeom prst="rect">
            <a:avLst/>
          </a:prstGeom>
          <a:extLst/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O saldo remanescente em sua quase totalidade origina-se de restituições de tributos aos contribuintes e refere-se à devolução de ordens bancária pela instituição financeira, por inconsistências nas contas correntes desses contribuintes, os quais são regularizados à medida em que são ajustadas essas inconsistências.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b="1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pt-BR" altLang="pt-BR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827584" y="1412776"/>
          <a:ext cx="7200800" cy="2304256"/>
        </p:xfrm>
        <a:graphic>
          <a:graphicData uri="http://schemas.openxmlformats.org/drawingml/2006/table">
            <a:tbl>
              <a:tblPr/>
              <a:tblGrid>
                <a:gridCol w="2161796"/>
                <a:gridCol w="1941886"/>
                <a:gridCol w="1548559"/>
                <a:gridCol w="1548559"/>
              </a:tblGrid>
              <a:tr h="874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RESTOS</a:t>
                      </a:r>
                      <a:r>
                        <a:rPr lang="pt-BR" sz="1600" b="1" baseline="0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 A PAGAR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2015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VALOR PAGO EM 2016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PERCENTUAL PAGO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7151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</a:rPr>
                        <a:t>PROCESSADOS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22.673.866,78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21.381.456,37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94,30%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1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</a:rPr>
                        <a:t>NÃO</a:t>
                      </a:r>
                      <a:r>
                        <a:rPr lang="pt-BR" sz="1600" b="1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</a:rPr>
                        <a:t> PROCESSADOS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12.785.305,02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6.101.147,56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47,72%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43991"/>
            <a:ext cx="7543800" cy="908745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RESTOS A PAGAR </a:t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ANO - 2015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7543800" cy="1124744"/>
          </a:xfrm>
          <a:extLst/>
        </p:spPr>
        <p:txBody>
          <a:bodyPr>
            <a:noAutofit/>
          </a:bodyPr>
          <a:lstStyle/>
          <a:p>
            <a:pPr algn="ctr">
              <a:defRPr/>
            </a:pPr>
            <a: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0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DESPESAS DE EXERCÍCIOS ANTERIORES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altLang="pt-BR" sz="4000" dirty="0" smtClean="0">
                <a:effectLst/>
                <a:cs typeface="Times New Roman" charset="0"/>
              </a:rPr>
              <a:t/>
            </a:r>
            <a:br>
              <a:rPr lang="pt-BR" altLang="pt-BR" sz="4000" dirty="0" smtClean="0">
                <a:effectLst/>
                <a:cs typeface="Times New Roman" charset="0"/>
              </a:rPr>
            </a:br>
            <a:endParaRPr lang="pt-BR" altLang="pt-BR" sz="4000" b="0" dirty="0" smtClean="0">
              <a:effectLst/>
              <a:cs typeface="Times New Roman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827584" y="1916832"/>
          <a:ext cx="7344816" cy="2880320"/>
        </p:xfrm>
        <a:graphic>
          <a:graphicData uri="http://schemas.openxmlformats.org/drawingml/2006/table">
            <a:tbl>
              <a:tblPr/>
              <a:tblGrid>
                <a:gridCol w="2809150"/>
                <a:gridCol w="2523388"/>
                <a:gridCol w="2012278"/>
              </a:tblGrid>
              <a:tr h="833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DÍVIDA</a:t>
                      </a:r>
                      <a:r>
                        <a:rPr lang="pt-BR" sz="1600" b="1" baseline="0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 EXERCÍCIOS ANTERIORES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6100"/>
                          </a:solidFill>
                          <a:latin typeface="Calibri" pitchFamily="34" charset="0"/>
                          <a:ea typeface="Times New Roman"/>
                        </a:rPr>
                        <a:t>2015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2016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6821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</a:rPr>
                        <a:t>EMPENHADAS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11.044.276,43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1.051.790,48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latin typeface="Calibri" pitchFamily="34" charset="0"/>
                          <a:ea typeface="Times New Roman"/>
                        </a:rPr>
                        <a:t>VALORES</a:t>
                      </a:r>
                      <a:r>
                        <a:rPr lang="pt-BR" sz="1600" b="1" baseline="0" dirty="0" smtClean="0">
                          <a:latin typeface="Calibri" pitchFamily="34" charset="0"/>
                          <a:ea typeface="Times New Roman"/>
                        </a:rPr>
                        <a:t> PARA RECONHECIMENTO DE DÍVIDA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6.476.495,62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 pitchFamily="34" charset="0"/>
                          <a:ea typeface="Times New Roman"/>
                        </a:rPr>
                        <a:t>561.358,71</a:t>
                      </a:r>
                      <a:endParaRPr lang="pt-BR" sz="1600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latin typeface="Calibri" pitchFamily="34" charset="0"/>
                          <a:ea typeface="Times New Roman"/>
                        </a:rPr>
                        <a:t>TOTAL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latin typeface="Calibri" pitchFamily="34" charset="0"/>
                          <a:ea typeface="Times New Roman"/>
                        </a:rPr>
                        <a:t>17.520.772,05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latin typeface="Calibri" pitchFamily="34" charset="0"/>
                          <a:ea typeface="Times New Roman"/>
                        </a:rPr>
                        <a:t>1.613.149,19</a:t>
                      </a:r>
                      <a:endParaRPr lang="pt-BR" sz="1600" b="1" dirty="0"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5192" y="404664"/>
            <a:ext cx="8435280" cy="5472608"/>
          </a:xfrm>
        </p:spPr>
        <p:txBody>
          <a:bodyPr vert="horz" anchor="t">
            <a:normAutofit/>
          </a:bodyPr>
          <a:lstStyle/>
          <a:p>
            <a:pPr algn="ctr">
              <a:buNone/>
            </a:pPr>
            <a:endParaRPr lang="pt-BR" sz="2800" dirty="0" smtClean="0"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itchFamily="34" charset="0"/>
              <a:ea typeface="+mj-ea"/>
              <a:cs typeface="+mj-cs"/>
            </a:endParaRPr>
          </a:p>
          <a:p>
            <a:pPr algn="ctr">
              <a:buNone/>
            </a:pPr>
            <a:endParaRPr lang="pt-BR" sz="2800" dirty="0" smtClean="0"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itchFamily="34" charset="0"/>
              <a:ea typeface="+mj-ea"/>
              <a:cs typeface="+mj-cs"/>
            </a:endParaRPr>
          </a:p>
          <a:p>
            <a:pPr algn="ctr">
              <a:buNone/>
            </a:pPr>
            <a:r>
              <a:rPr lang="pt-BR" sz="4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AUDITORIAS E INSPEÇÕES REALIZADAS NO ÂMBITO DA SEF</a:t>
            </a:r>
            <a:r>
              <a:rPr lang="pt-BR" sz="4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/>
            </a:r>
            <a:br>
              <a:rPr lang="pt-BR" sz="4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</a:br>
            <a:endParaRPr lang="pt-BR" sz="4000" dirty="0" smtClean="0"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libri" pitchFamily="34" charset="0"/>
              <a:ea typeface="+mj-ea"/>
              <a:cs typeface="+mj-cs"/>
            </a:endParaRPr>
          </a:p>
          <a:p>
            <a:pPr algn="ctr">
              <a:buNone/>
            </a:pPr>
            <a:r>
              <a:rPr lang="pt-BR" sz="4000" dirty="0" smtClean="0">
                <a:solidFill>
                  <a:schemeClr val="bg2">
                    <a:lumMod val="2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ea typeface="+mj-ea"/>
                <a:cs typeface="+mj-cs"/>
              </a:rPr>
              <a:t>EXERCÍCIO DE 2015</a:t>
            </a:r>
          </a:p>
          <a:p>
            <a:pPr marL="109728" indent="0" algn="ctr">
              <a:buNone/>
            </a:pPr>
            <a:endParaRPr lang="pt-BR" sz="2000" b="1" dirty="0">
              <a:solidFill>
                <a:schemeClr val="bg2">
                  <a:lumMod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109728" indent="0" algn="ctr">
              <a:buNone/>
            </a:pPr>
            <a:endParaRPr lang="pt-BR" sz="32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109728" indent="0" algn="ctr">
              <a:buNone/>
            </a:pPr>
            <a:endParaRPr lang="pt-BR" sz="16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109728" indent="0" algn="ctr">
              <a:buNone/>
            </a:pPr>
            <a:endParaRPr lang="pt-BR" sz="16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109728" indent="0" algn="ctr">
              <a:buNone/>
            </a:pPr>
            <a:endParaRPr lang="pt-BR" sz="16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4334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991952"/>
            <a:ext cx="8229600" cy="4461384"/>
          </a:xfrm>
        </p:spPr>
        <p:txBody>
          <a:bodyPr vert="horz" anchor="t">
            <a:normAutofit/>
          </a:bodyPr>
          <a:lstStyle/>
          <a:p>
            <a:pPr algn="just">
              <a:buNone/>
            </a:pPr>
            <a:r>
              <a:rPr lang="pt-BR" sz="2400" b="1" dirty="0" smtClean="0"/>
              <a:t>  Assunto</a:t>
            </a:r>
            <a:r>
              <a:rPr lang="pt-BR" sz="2400" dirty="0" smtClean="0"/>
              <a:t>: Auditoria Operacional</a:t>
            </a:r>
          </a:p>
          <a:p>
            <a:pPr algn="just">
              <a:buNone/>
            </a:pPr>
            <a:r>
              <a:rPr lang="pt-BR" sz="2400" b="1" dirty="0" smtClean="0"/>
              <a:t>  Processo</a:t>
            </a:r>
            <a:r>
              <a:rPr lang="pt-BR" sz="2400" dirty="0" smtClean="0"/>
              <a:t>: 9188/2015-e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r>
              <a:rPr lang="pt-BR" sz="2400" b="1" dirty="0" smtClean="0"/>
              <a:t>  Resumo</a:t>
            </a:r>
            <a:r>
              <a:rPr lang="pt-BR" sz="2400" dirty="0" smtClean="0"/>
              <a:t>: Auditoria operacional realizada no âmbito da Secretaria de Estado de Fazenda do Distrito Federal, com o objetivo de avaliar a gestão da fiscalização e da cobrança de tributos e Dívida Ativa no âmbito do Distrito Federal.</a:t>
            </a:r>
          </a:p>
          <a:p>
            <a:pPr algn="just">
              <a:buNone/>
            </a:pPr>
            <a:endParaRPr lang="pt-BR" sz="3200" dirty="0" smtClean="0"/>
          </a:p>
          <a:p>
            <a:pPr lvl="0" algn="just">
              <a:buNone/>
            </a:pPr>
            <a:r>
              <a:rPr lang="pt-BR" sz="3600" b="1" dirty="0" smtClean="0">
                <a:solidFill>
                  <a:srgbClr val="2B614F"/>
                </a:solidFill>
              </a:rPr>
              <a:t>→ Aguardando decisão de mérito</a:t>
            </a:r>
            <a:r>
              <a:rPr lang="pt-BR" sz="3600" dirty="0" smtClean="0">
                <a:solidFill>
                  <a:srgbClr val="2B614F"/>
                </a:solidFill>
              </a:rPr>
              <a:t>.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8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2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152128"/>
          </a:xfrm>
        </p:spPr>
        <p:txBody>
          <a:bodyPr vert="horz" anchor="t">
            <a:noAutofit/>
          </a:bodyPr>
          <a:lstStyle/>
          <a:p>
            <a:pPr indent="-256032">
              <a:spcBef>
                <a:spcPts val="0"/>
              </a:spcBef>
              <a:buClr>
                <a:schemeClr val="accent1"/>
              </a:buClr>
              <a:buFont typeface="Wingdings" pitchFamily="2" charset="2"/>
            </a:pP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1 - Despacho Singular nº 414/2015  </a:t>
            </a:r>
            <a:b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      </a:t>
            </a:r>
            <a:r>
              <a:rPr lang="pt-BR" altLang="pt-BR" sz="28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Conselheiro Manoel de Andrade</a:t>
            </a:r>
            <a:endParaRPr lang="pt-BR" altLang="pt-BR" sz="36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1424"/>
          </a:xfrm>
        </p:spPr>
        <p:txBody>
          <a:bodyPr vert="horz" anchor="t">
            <a:normAutofit/>
          </a:bodyPr>
          <a:lstStyle/>
          <a:p>
            <a:pPr algn="just">
              <a:buNone/>
            </a:pPr>
            <a:r>
              <a:rPr lang="pt-BR" sz="2400" b="1" dirty="0" smtClean="0"/>
              <a:t>  Assunto</a:t>
            </a:r>
            <a:r>
              <a:rPr lang="pt-BR" sz="2400" dirty="0" smtClean="0"/>
              <a:t>: Auditoria Operacional</a:t>
            </a:r>
          </a:p>
          <a:p>
            <a:pPr algn="just">
              <a:buNone/>
            </a:pPr>
            <a:r>
              <a:rPr lang="pt-BR" sz="2400" b="1" dirty="0" smtClean="0"/>
              <a:t>  Processo</a:t>
            </a:r>
            <a:r>
              <a:rPr lang="pt-BR" sz="2400" dirty="0" smtClean="0"/>
              <a:t>: 998/2014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r>
              <a:rPr lang="pt-BR" sz="2400" b="1" dirty="0" smtClean="0"/>
              <a:t>  Resumo</a:t>
            </a:r>
            <a:r>
              <a:rPr lang="pt-BR" sz="2400" dirty="0" smtClean="0"/>
              <a:t>: Auditoria operacional realizada no âmbito da Secretaria de Estado de Fazenda do Distrito Federal, com o objetivo de avaliar a concepção, a operacionalização e o monitoramento de desempenho do Programa Nota Legal.</a:t>
            </a:r>
          </a:p>
          <a:p>
            <a:pPr algn="just">
              <a:buNone/>
            </a:pPr>
            <a:endParaRPr lang="pt-BR" sz="2400" dirty="0" smtClean="0"/>
          </a:p>
          <a:p>
            <a:pPr lvl="0" algn="just">
              <a:buNone/>
            </a:pPr>
            <a:r>
              <a:rPr lang="pt-BR" sz="3600" b="1" dirty="0" smtClean="0">
                <a:solidFill>
                  <a:srgbClr val="2B614F"/>
                </a:solidFill>
              </a:rPr>
              <a:t>→ Aguardando decisão de mérito</a:t>
            </a:r>
            <a:r>
              <a:rPr lang="pt-BR" sz="3600" dirty="0" smtClean="0">
                <a:solidFill>
                  <a:srgbClr val="2B614F"/>
                </a:solidFill>
              </a:rPr>
              <a:t>.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8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2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152128"/>
          </a:xfrm>
        </p:spPr>
        <p:txBody>
          <a:bodyPr vert="horz" anchor="t">
            <a:noAutofit/>
          </a:bodyPr>
          <a:lstStyle/>
          <a:p>
            <a:pPr indent="-256032">
              <a:spcBef>
                <a:spcPts val="0"/>
              </a:spcBef>
              <a:buClr>
                <a:schemeClr val="accent1"/>
              </a:buClr>
              <a:buFont typeface="Wingdings" pitchFamily="2" charset="2"/>
            </a:pP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 2 - Decisão nº 1462/2015 – TCDF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1424"/>
          </a:xfrm>
        </p:spPr>
        <p:txBody>
          <a:bodyPr vert="horz" anchor="t">
            <a:noAutofit/>
          </a:bodyPr>
          <a:lstStyle/>
          <a:p>
            <a:pPr algn="just">
              <a:buNone/>
            </a:pPr>
            <a:r>
              <a:rPr lang="pt-BR" sz="2400" b="1" dirty="0" smtClean="0"/>
              <a:t>  Assunto</a:t>
            </a:r>
            <a:r>
              <a:rPr lang="pt-BR" sz="2400" dirty="0" smtClean="0"/>
              <a:t>: Auditoria de Regularidade</a:t>
            </a:r>
          </a:p>
          <a:p>
            <a:pPr algn="just">
              <a:buNone/>
            </a:pPr>
            <a:r>
              <a:rPr lang="pt-BR" sz="2400" b="1" dirty="0" smtClean="0"/>
              <a:t>  Processo</a:t>
            </a:r>
            <a:r>
              <a:rPr lang="pt-BR" sz="2400" dirty="0" smtClean="0"/>
              <a:t>: 8700/2006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r>
              <a:rPr lang="pt-BR" sz="2400" b="1" dirty="0" smtClean="0"/>
              <a:t>  Resumo</a:t>
            </a:r>
            <a:r>
              <a:rPr lang="pt-BR" sz="2400" dirty="0" smtClean="0"/>
              <a:t>: Auditoria de regularidade realizada na então Secretaria de Estado de Ação Social do Distrito Federal, atual Secretaria de Estado de Desenvolvimento Humano e Social, para verificar pagamentos na área de pessoal ativo e a execução de contratos de terceirização de vigilância e limpeza no âmbito da jurisdicionada.</a:t>
            </a:r>
          </a:p>
          <a:p>
            <a:pPr lvl="0" algn="just">
              <a:buNone/>
            </a:pPr>
            <a:endParaRPr lang="pt-BR" sz="1400" b="1" dirty="0" smtClean="0">
              <a:solidFill>
                <a:srgbClr val="2B614F"/>
              </a:solidFill>
            </a:endParaRPr>
          </a:p>
          <a:p>
            <a:pPr lvl="0" algn="just">
              <a:buNone/>
            </a:pPr>
            <a:r>
              <a:rPr lang="pt-BR" sz="3600" b="1" dirty="0" smtClean="0">
                <a:solidFill>
                  <a:srgbClr val="2B614F"/>
                </a:solidFill>
              </a:rPr>
              <a:t>→ Aguardando decisão de mérito</a:t>
            </a:r>
            <a:r>
              <a:rPr lang="pt-BR" sz="3600" dirty="0" smtClean="0">
                <a:solidFill>
                  <a:srgbClr val="2B614F"/>
                </a:solidFill>
              </a:rPr>
              <a:t>.</a:t>
            </a:r>
          </a:p>
          <a:p>
            <a:pPr algn="just">
              <a:buNone/>
            </a:pPr>
            <a:endParaRPr lang="pt-BR" sz="2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0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4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152128"/>
          </a:xfrm>
        </p:spPr>
        <p:txBody>
          <a:bodyPr vert="horz" anchor="t">
            <a:noAutofit/>
          </a:bodyPr>
          <a:lstStyle/>
          <a:p>
            <a:pPr indent="-256032">
              <a:spcBef>
                <a:spcPts val="0"/>
              </a:spcBef>
              <a:buClr>
                <a:schemeClr val="accent1"/>
              </a:buClr>
              <a:buFont typeface="Wingdings" pitchFamily="2" charset="2"/>
            </a:pP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3 - Decisão nº 1748/2015 – TCDF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4821424"/>
          </a:xfrm>
        </p:spPr>
        <p:txBody>
          <a:bodyPr vert="horz" anchor="t">
            <a:noAutofit/>
          </a:bodyPr>
          <a:lstStyle/>
          <a:p>
            <a:pPr algn="just"/>
            <a:r>
              <a:rPr lang="pt-BR" sz="2400" b="1" dirty="0" smtClean="0"/>
              <a:t>Assunto</a:t>
            </a:r>
            <a:r>
              <a:rPr lang="pt-BR" sz="2400" dirty="0" smtClean="0"/>
              <a:t>: Auditoria de Regularidade na área de pessoal, relativamente ao período de 01/01/2014 a 31/12/2014, envolvendo vários órgãos e entidades do Distrito Federal.</a:t>
            </a:r>
          </a:p>
          <a:p>
            <a:pPr algn="just"/>
            <a:r>
              <a:rPr lang="pt-BR" sz="2400" b="1" dirty="0" smtClean="0"/>
              <a:t>Processo</a:t>
            </a:r>
            <a:r>
              <a:rPr lang="pt-BR" sz="2400" dirty="0" smtClean="0"/>
              <a:t>: 560/2015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b="1" dirty="0" smtClean="0"/>
              <a:t>Resumo</a:t>
            </a:r>
            <a:r>
              <a:rPr lang="pt-BR" sz="2400" dirty="0" smtClean="0"/>
              <a:t>: Auditoria de regularidade realizada pela Secretaria de Fiscalização de Pessoal – SEFIPE/TCDF, condensados os apontamentos no Relatório de Auditoria/SEFIPE sob o nº 02/2015.</a:t>
            </a:r>
          </a:p>
          <a:p>
            <a:pPr lvl="0" algn="just">
              <a:buNone/>
            </a:pPr>
            <a:endParaRPr lang="pt-BR" sz="2400" b="1" dirty="0" smtClean="0">
              <a:solidFill>
                <a:srgbClr val="2B614F"/>
              </a:solidFill>
            </a:endParaRPr>
          </a:p>
          <a:p>
            <a:pPr lvl="0" algn="just">
              <a:buNone/>
            </a:pPr>
            <a:r>
              <a:rPr lang="pt-BR" sz="3600" b="1" dirty="0" smtClean="0">
                <a:solidFill>
                  <a:srgbClr val="2B614F"/>
                </a:solidFill>
              </a:rPr>
              <a:t>→ Aguardando decisão de mérito</a:t>
            </a:r>
            <a:r>
              <a:rPr lang="pt-BR" sz="3600" dirty="0" smtClean="0">
                <a:solidFill>
                  <a:srgbClr val="2B614F"/>
                </a:solidFill>
              </a:rPr>
              <a:t>.</a:t>
            </a:r>
          </a:p>
          <a:p>
            <a:pPr algn="just">
              <a:buNone/>
            </a:pPr>
            <a:endParaRPr lang="pt-BR" sz="2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0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4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792088"/>
          </a:xfrm>
        </p:spPr>
        <p:txBody>
          <a:bodyPr vert="horz" anchor="t">
            <a:noAutofit/>
          </a:bodyPr>
          <a:lstStyle/>
          <a:p>
            <a:pPr lvl="0" indent="-256032">
              <a:spcBef>
                <a:spcPts val="0"/>
              </a:spcBef>
              <a:buClr>
                <a:schemeClr val="accent1"/>
              </a:buClr>
            </a:pP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4 - Decisão nº 3191/2015 – TCDF</a:t>
            </a:r>
            <a:b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endParaRPr lang="pt-BR" altLang="pt-BR" sz="36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112568"/>
          </a:xfrm>
        </p:spPr>
        <p:txBody>
          <a:bodyPr vert="horz" anchor="t">
            <a:no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8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Amortização e Encargos da Dívida Pública Contratada – Interna – Serviço da Dívida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Amortização e Encargos da Dívida Pública Relativa ao INSS e PASEP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Amortização e Encargos da Dívida Pública Contratada – Externa</a:t>
            </a:r>
          </a:p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Execução de Sentenças Judiciais – Precatório</a:t>
            </a:r>
          </a:p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Execução de Sentenças Judiciais – RPV</a:t>
            </a:r>
          </a:p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Execução de Sentenças Judiciais – Outras Decisões</a:t>
            </a:r>
          </a:p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Formação do Patrimônio do Servidor Público</a:t>
            </a:r>
          </a:p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Ressarcimentos, Indenizações e Restituições</a:t>
            </a:r>
          </a:p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Ressarcimentos, Indenizações e Restituições – Restituições de Tributos da Secretaria de Fazenda</a:t>
            </a:r>
          </a:p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Restos a Pagar</a:t>
            </a:r>
          </a:p>
          <a:p>
            <a:pPr>
              <a:lnSpc>
                <a:spcPct val="14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t-BR" sz="1800" dirty="0" smtClean="0">
                <a:latin typeface="Calibri" pitchFamily="34" charset="0"/>
              </a:rPr>
              <a:t>Despesas de Exercícios Anteriores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8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800" u="sng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800" u="sng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8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8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800" dirty="0" smtClean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800" dirty="0" smtClean="0">
              <a:latin typeface="Calibri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2029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484784"/>
            <a:ext cx="8496944" cy="4461384"/>
          </a:xfrm>
        </p:spPr>
        <p:txBody>
          <a:bodyPr vert="horz" anchor="t">
            <a:noAutofit/>
          </a:bodyPr>
          <a:lstStyle/>
          <a:p>
            <a:pPr algn="just"/>
            <a:r>
              <a:rPr lang="pt-BR" sz="2400" b="1" dirty="0" smtClean="0"/>
              <a:t>Assunto</a:t>
            </a:r>
            <a:r>
              <a:rPr lang="pt-BR" sz="2400" dirty="0" smtClean="0"/>
              <a:t>: Auditoria de Pessoal.</a:t>
            </a:r>
          </a:p>
          <a:p>
            <a:pPr algn="just"/>
            <a:r>
              <a:rPr lang="pt-BR" sz="2400" b="1" dirty="0" smtClean="0"/>
              <a:t>Processo</a:t>
            </a:r>
            <a:r>
              <a:rPr lang="pt-BR" sz="2400" dirty="0" smtClean="0"/>
              <a:t>: 480.000.110/2015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b="1" dirty="0" smtClean="0"/>
              <a:t>Resumo</a:t>
            </a:r>
            <a:r>
              <a:rPr lang="pt-BR" sz="2400" dirty="0" smtClean="0"/>
              <a:t>: Exames realizados sobre a Folha de Pagamento do Governo do Distrito Federal, em ação integrada com o Tribunal de Contas do Distrito Federal.</a:t>
            </a:r>
          </a:p>
          <a:p>
            <a:pPr lvl="0" algn="just">
              <a:buNone/>
            </a:pPr>
            <a:endParaRPr lang="pt-BR" sz="3600" b="1" dirty="0" smtClean="0">
              <a:solidFill>
                <a:srgbClr val="2B614F"/>
              </a:solidFill>
            </a:endParaRPr>
          </a:p>
          <a:p>
            <a:pPr algn="just">
              <a:buNone/>
            </a:pPr>
            <a:r>
              <a:rPr lang="pt-BR" sz="3600" b="1" dirty="0" smtClean="0">
                <a:solidFill>
                  <a:srgbClr val="2B614F"/>
                </a:solidFill>
              </a:rPr>
              <a:t>→ </a:t>
            </a:r>
            <a:r>
              <a:rPr lang="pt-BR" sz="3200" b="1" dirty="0" smtClean="0">
                <a:solidFill>
                  <a:srgbClr val="2B614F"/>
                </a:solidFill>
              </a:rPr>
              <a:t>Aguardando o Relatório Final, com os devidos cotejamentos.  </a:t>
            </a:r>
            <a:r>
              <a:rPr lang="pt-BR" sz="3600" dirty="0" smtClean="0"/>
              <a:t>      </a:t>
            </a:r>
          </a:p>
          <a:p>
            <a:pPr lvl="0" algn="just">
              <a:buNone/>
            </a:pPr>
            <a:endParaRPr lang="pt-BR" sz="3600" dirty="0" smtClean="0">
              <a:solidFill>
                <a:srgbClr val="2B614F"/>
              </a:solidFill>
            </a:endParaRPr>
          </a:p>
          <a:p>
            <a:pPr algn="just">
              <a:buNone/>
            </a:pPr>
            <a:endParaRPr lang="pt-BR" sz="2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0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4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152128"/>
          </a:xfrm>
        </p:spPr>
        <p:txBody>
          <a:bodyPr vert="horz" anchor="t">
            <a:noAutofit/>
          </a:bodyPr>
          <a:lstStyle/>
          <a:p>
            <a:pPr indent="-256032">
              <a:spcBef>
                <a:spcPts val="0"/>
              </a:spcBef>
              <a:buClr>
                <a:schemeClr val="accent1"/>
              </a:buClr>
            </a:pP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5 - Relatório Preliminar de Auditoria nº 4/2015 – DIRPA/CONAP/SUBCI/CGDF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endParaRPr lang="pt-BR" altLang="pt-BR" sz="36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896544"/>
          </a:xfrm>
        </p:spPr>
        <p:txBody>
          <a:bodyPr vert="horz" anchor="t">
            <a:noAutofit/>
          </a:bodyPr>
          <a:lstStyle/>
          <a:p>
            <a:pPr algn="just"/>
            <a:r>
              <a:rPr lang="pt-BR" sz="2000" b="1" dirty="0" smtClean="0"/>
              <a:t>Assunto</a:t>
            </a:r>
            <a:r>
              <a:rPr lang="pt-BR" sz="2000" dirty="0" smtClean="0"/>
              <a:t>: Auditoria Especial objetivando a análise da conformidade/legalidade das Despesas de Exercícios Anteriores do Governo do Distrito Federal</a:t>
            </a:r>
          </a:p>
          <a:p>
            <a:pPr algn="just"/>
            <a:r>
              <a:rPr lang="pt-BR" sz="2000" b="1" dirty="0" smtClean="0"/>
              <a:t>Processo</a:t>
            </a:r>
            <a:r>
              <a:rPr lang="pt-BR" sz="2000" dirty="0" smtClean="0"/>
              <a:t>: 480.000.438/2015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b="1" dirty="0" smtClean="0"/>
              <a:t>Resumo</a:t>
            </a:r>
            <a:r>
              <a:rPr lang="pt-BR" sz="2000" dirty="0" smtClean="0"/>
              <a:t>: Auditoria realizada pela Subcontroladoria de Controle Interno da </a:t>
            </a:r>
            <a:r>
              <a:rPr lang="pt-BR" sz="2000" dirty="0" err="1" smtClean="0"/>
              <a:t>Controladoria-Geral</a:t>
            </a:r>
            <a:r>
              <a:rPr lang="pt-BR" sz="2000" dirty="0" smtClean="0"/>
              <a:t> do Distrito Federal em 45 Órgãos que integravam a Estrutura Administrativa do Governo do Distrito Federal no exercício de 2014, contemplando Despesas de Exercícios Anteriores relativas a contratos, convênios, pessoal e encargos sociais.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b="1" dirty="0" smtClean="0">
                <a:solidFill>
                  <a:srgbClr val="2B614F"/>
                </a:solidFill>
              </a:rPr>
              <a:t>→ Encaminhado pela CGDF à SEF para pronunciamento acerca dos achados</a:t>
            </a:r>
            <a:r>
              <a:rPr lang="pt-BR" sz="2800" b="1" dirty="0" smtClean="0">
                <a:solidFill>
                  <a:srgbClr val="2B614F"/>
                </a:solidFill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0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4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Calibri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936104"/>
          </a:xfrm>
        </p:spPr>
        <p:txBody>
          <a:bodyPr vert="horz" anchor="t">
            <a:noAutofit/>
          </a:bodyPr>
          <a:lstStyle/>
          <a:p>
            <a:pPr lvl="0" indent="-256032">
              <a:spcBef>
                <a:spcPts val="0"/>
              </a:spcBef>
              <a:buClr>
                <a:schemeClr val="accent1"/>
              </a:buClr>
            </a:pPr>
            <a:r>
              <a:rPr lang="pt-BR" altLang="pt-BR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6 - Relatório de Auditoria Especial nº 02/2016 – CONEX/SUBCI/CGDF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endParaRPr lang="pt-BR" altLang="pt-BR" sz="36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0" y="1268760"/>
            <a:ext cx="8820472" cy="4821424"/>
          </a:xfrm>
        </p:spPr>
        <p:txBody>
          <a:bodyPr vert="horz" anchor="t">
            <a:normAutofit fontScale="25000" lnSpcReduction="20000"/>
          </a:bodyPr>
          <a:lstStyle/>
          <a:p>
            <a:pPr algn="just"/>
            <a:r>
              <a:rPr lang="pt-BR" sz="7200" b="1" dirty="0" smtClean="0"/>
              <a:t>Assunto</a:t>
            </a:r>
            <a:r>
              <a:rPr lang="pt-BR" sz="7200" dirty="0" smtClean="0"/>
              <a:t>: Manifestação da Subcontroladoria de Controle Interno/CGDF quanto à execução física, financeira, orçamentária e patrimonial do Fundo Constitucional do Distrito Federal – FCDF - exercício de 2015, em atendimento à Instrução Normativa TCU nº 63, de 01/09/2010.</a:t>
            </a:r>
          </a:p>
          <a:p>
            <a:pPr algn="just"/>
            <a:endParaRPr lang="pt-BR" sz="7200" dirty="0" smtClean="0"/>
          </a:p>
          <a:p>
            <a:pPr algn="just">
              <a:spcAft>
                <a:spcPts val="600"/>
              </a:spcAft>
            </a:pPr>
            <a:r>
              <a:rPr lang="pt-BR" sz="7200" b="1" dirty="0" smtClean="0"/>
              <a:t>Resumo</a:t>
            </a:r>
            <a:r>
              <a:rPr lang="pt-BR" sz="7200" dirty="0" smtClean="0"/>
              <a:t>: Com base nas consultas realizadas no SIAFI, dos relatórios de execução orçamentária extraídos do Portal do Senado/Orçamento, das auditorias especiais realizadas pela então Secretaria de Estado de Transparência, atual </a:t>
            </a:r>
            <a:r>
              <a:rPr lang="pt-BR" sz="7200" dirty="0" err="1" smtClean="0"/>
              <a:t>Controladoria-Geral</a:t>
            </a:r>
            <a:r>
              <a:rPr lang="pt-BR" sz="7200" dirty="0" smtClean="0"/>
              <a:t> do DF, e dos demais documentos examinados, relativos ao exercício de 2015, o corpo técnico da CGDF concluiu que os recursos do FCDF foram aplicados nas áreas de educação, saúde e segurança, em conformidade com as finalidades estabelecidas pela Lei Federal nº 10.633/2002 (instituidora do FCDF).</a:t>
            </a:r>
          </a:p>
          <a:p>
            <a:pPr algn="just">
              <a:buNone/>
            </a:pPr>
            <a:endParaRPr lang="pt-BR" sz="7200" dirty="0" smtClean="0"/>
          </a:p>
          <a:p>
            <a:pPr lvl="0" algn="just">
              <a:buNone/>
            </a:pPr>
            <a:r>
              <a:rPr lang="pt-BR" sz="7200" b="1" dirty="0" smtClean="0">
                <a:solidFill>
                  <a:srgbClr val="2B614F"/>
                </a:solidFill>
              </a:rPr>
              <a:t>→ Em desfecho aos trabalhos, a Subcontroladoria de Controle Interno/CGDF destacou que realizará ao longo do exercício de 2016 as auditorias de conformidade dos órgãos que compõem o Fundo Constitucional do Distrito Federal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8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9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200" u="sng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1900" dirty="0" smtClean="0">
              <a:latin typeface="Calibri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152128"/>
          </a:xfrm>
        </p:spPr>
        <p:txBody>
          <a:bodyPr vert="horz" anchor="t">
            <a:noAutofit/>
          </a:bodyPr>
          <a:lstStyle/>
          <a:p>
            <a:pPr lvl="0" indent="-256032">
              <a:spcBef>
                <a:spcPts val="0"/>
              </a:spcBef>
              <a:buClr>
                <a:schemeClr val="accent1"/>
              </a:buClr>
            </a:pP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7 - Relatório de Auditoria nº 01/2016 – DIGEF/COAPG/SUBCI/CGDF</a:t>
            </a:r>
            <a:r>
              <a:rPr lang="pt-BR" sz="3600" dirty="0" smtClean="0"/>
              <a:t/>
            </a:r>
            <a:br>
              <a:rPr lang="pt-BR" sz="3600" dirty="0" smtClean="0"/>
            </a:br>
            <a:endParaRPr lang="pt-BR" altLang="pt-BR" sz="36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055848"/>
            <a:ext cx="8568952" cy="5469496"/>
          </a:xfrm>
        </p:spPr>
        <p:txBody>
          <a:bodyPr vert="horz" anchor="t">
            <a:noAutofit/>
          </a:bodyPr>
          <a:lstStyle/>
          <a:p>
            <a:pPr algn="just"/>
            <a:r>
              <a:rPr lang="pt-BR" sz="1800" b="1" dirty="0" smtClean="0">
                <a:latin typeface="+mj-lt"/>
              </a:rPr>
              <a:t>Assunto</a:t>
            </a:r>
            <a:r>
              <a:rPr lang="pt-BR" sz="1800" dirty="0" smtClean="0">
                <a:latin typeface="+mj-lt"/>
              </a:rPr>
              <a:t>: Representação formulada pela então 2ª Secretaria de Controle Externo (2ª </a:t>
            </a:r>
            <a:r>
              <a:rPr lang="pt-BR" sz="1800" dirty="0" err="1" smtClean="0">
                <a:latin typeface="+mj-lt"/>
              </a:rPr>
              <a:t>Secex</a:t>
            </a:r>
            <a:r>
              <a:rPr lang="pt-BR" sz="1800" dirty="0" smtClean="0">
                <a:latin typeface="+mj-lt"/>
              </a:rPr>
              <a:t>), questionando a apropriação, pelo Distrito Federal, dos valores correspondentes ao Imposto de Renda Retido na Fonte – IRRF – devido pelos servidores da segurança pública do Distrito Federal (membros da Polícia Civil, Polícia Militar e Corpo de Bombeiros Militar).</a:t>
            </a:r>
          </a:p>
          <a:p>
            <a:pPr algn="just"/>
            <a:r>
              <a:rPr lang="pt-BR" sz="1800" b="1" dirty="0" smtClean="0">
                <a:latin typeface="+mj-lt"/>
              </a:rPr>
              <a:t>Processo TCU</a:t>
            </a:r>
            <a:r>
              <a:rPr lang="pt-BR" sz="1800" dirty="0" smtClean="0">
                <a:latin typeface="+mj-lt"/>
              </a:rPr>
              <a:t>: TC 011.359/2006-1</a:t>
            </a:r>
          </a:p>
          <a:p>
            <a:pPr algn="just"/>
            <a:endParaRPr lang="pt-BR" sz="1800" dirty="0" smtClean="0">
              <a:latin typeface="+mj-lt"/>
            </a:endParaRPr>
          </a:p>
          <a:p>
            <a:pPr algn="just"/>
            <a:r>
              <a:rPr lang="pt-BR" sz="1800" b="1" dirty="0" smtClean="0">
                <a:latin typeface="+mj-lt"/>
              </a:rPr>
              <a:t>Resumo</a:t>
            </a:r>
            <a:r>
              <a:rPr lang="pt-BR" sz="1800" dirty="0" smtClean="0">
                <a:latin typeface="+mj-lt"/>
              </a:rPr>
              <a:t>: O Relator do processo de Representação, Ministro Raimundo Carreiro, determinou a oitiva da Secretaria de Estado de Fazenda do Distrito Federal, na pessoa de seu representante legal, para colher informações atualizadas sobre a eventual superveniência de fatos novos que possam afetar o desfecho dos recursos, justificada pela mudança de governo no Distrito Federal, em virtude das eleições havidas em 2014.</a:t>
            </a:r>
          </a:p>
          <a:p>
            <a:pPr algn="just"/>
            <a:endParaRPr lang="pt-BR" sz="1800" dirty="0" smtClean="0">
              <a:latin typeface="+mj-lt"/>
            </a:endParaRPr>
          </a:p>
          <a:p>
            <a:pPr algn="just">
              <a:buNone/>
            </a:pPr>
            <a:r>
              <a:rPr lang="pt-BR" sz="1800" b="1" dirty="0" smtClean="0">
                <a:solidFill>
                  <a:srgbClr val="2B614F"/>
                </a:solidFill>
                <a:latin typeface="+mj-lt"/>
              </a:rPr>
              <a:t>→ Em 06/10/2015, a SEF/DF encaminhou informações pertinentes ao TCU, por intermédio do  Ofício  nº 717/2015 – GAB/SEF.</a:t>
            </a:r>
          </a:p>
          <a:p>
            <a:pPr lvl="0" algn="just">
              <a:buNone/>
            </a:pPr>
            <a:endParaRPr lang="pt-BR" sz="2000" b="1" dirty="0" smtClean="0">
              <a:solidFill>
                <a:srgbClr val="2B614F"/>
              </a:solidFill>
              <a:latin typeface="+mj-lt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b="1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u="sng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u="sng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+mj-lt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pt-BR" sz="2000" dirty="0" smtClean="0">
              <a:latin typeface="+mj-lt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152128"/>
          </a:xfrm>
        </p:spPr>
        <p:txBody>
          <a:bodyPr vert="horz" anchor="t">
            <a:noAutofit/>
          </a:bodyPr>
          <a:lstStyle/>
          <a:p>
            <a:pPr indent="-256032">
              <a:spcBef>
                <a:spcPts val="0"/>
              </a:spcBef>
              <a:buClr>
                <a:schemeClr val="accent1"/>
              </a:buClr>
            </a:pPr>
            <a:r>
              <a:rPr lang="pt-BR" altLang="pt-BR" sz="36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8 - Ofício nº 90/2015 – TCU/SERUR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endParaRPr lang="pt-BR" altLang="pt-BR" sz="36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858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07646" y="2204864"/>
            <a:ext cx="8229600" cy="867551"/>
          </a:xfrm>
        </p:spPr>
        <p:txBody>
          <a:bodyPr>
            <a:normAutofit fontScale="25000" lnSpcReduction="20000"/>
          </a:bodyPr>
          <a:lstStyle/>
          <a:p>
            <a:pPr marL="109728" indent="0" algn="ctr">
              <a:buNone/>
            </a:pPr>
            <a:endParaRPr lang="pt-BR" sz="4500" dirty="0" smtClean="0"/>
          </a:p>
          <a:p>
            <a:pPr marL="109728" indent="0" algn="ctr">
              <a:buNone/>
            </a:pPr>
            <a:r>
              <a:rPr lang="pt-BR" sz="176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Muito Obrigado.</a:t>
            </a:r>
          </a:p>
          <a:p>
            <a:pPr marL="109728" indent="0" algn="ctr">
              <a:buNone/>
            </a:pPr>
            <a:endParaRPr lang="pt-BR" sz="48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109728" indent="0" algn="ctr">
              <a:buNone/>
            </a:pPr>
            <a:endParaRPr lang="pt-BR" sz="9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buNone/>
            </a:pPr>
            <a:r>
              <a:rPr lang="pt-BR" sz="9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João Antônio Fleury Teixeira</a:t>
            </a:r>
          </a:p>
          <a:p>
            <a:pPr algn="ctr">
              <a:buNone/>
            </a:pPr>
            <a:r>
              <a:rPr lang="pt-BR" sz="9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Secretário de Fazenda do Distrito Federal</a:t>
            </a:r>
          </a:p>
          <a:p>
            <a:pPr marL="109728" indent="0" algn="ctr">
              <a:buNone/>
            </a:pPr>
            <a:r>
              <a:rPr lang="pt-BR" sz="126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109728" indent="0" algn="ctr">
              <a:buNone/>
            </a:pPr>
            <a:endParaRPr lang="pt-BR" sz="12600" b="1" dirty="0">
              <a:solidFill>
                <a:schemeClr val="bg2">
                  <a:lumMod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Espaço Reservado para Conteúdo 4"/>
          <p:cNvSpPr txBox="1">
            <a:spLocks/>
          </p:cNvSpPr>
          <p:nvPr/>
        </p:nvSpPr>
        <p:spPr>
          <a:xfrm>
            <a:off x="457200" y="4293096"/>
            <a:ext cx="8229600" cy="11521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endParaRPr lang="pt-BR" sz="2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32934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208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188640"/>
            <a:ext cx="7543800" cy="764704"/>
          </a:xfrm>
          <a:extLst/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DOTAÇÃO 2015</a:t>
            </a:r>
            <a:b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INICIAL E AUTORIZADA</a:t>
            </a:r>
            <a:r>
              <a:rPr lang="pt-BR" altLang="pt-BR" sz="3600" dirty="0" smtClean="0">
                <a:effectLst/>
                <a:cs typeface="Times New Roman" charset="0"/>
              </a:rPr>
              <a:t/>
            </a:r>
            <a:br>
              <a:rPr lang="pt-BR" altLang="pt-BR" sz="3600" dirty="0" smtClean="0">
                <a:effectLst/>
                <a:cs typeface="Times New Roman" charset="0"/>
              </a:rPr>
            </a:br>
            <a:endParaRPr lang="pt-BR" altLang="pt-BR" sz="3600" b="0" dirty="0" smtClean="0">
              <a:effectLst/>
              <a:cs typeface="Times New Roman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971602" y="1097361"/>
          <a:ext cx="7200798" cy="2448271"/>
        </p:xfrm>
        <a:graphic>
          <a:graphicData uri="http://schemas.openxmlformats.org/drawingml/2006/table">
            <a:tbl>
              <a:tblPr/>
              <a:tblGrid>
                <a:gridCol w="1376810"/>
                <a:gridCol w="1482891"/>
                <a:gridCol w="1482891"/>
                <a:gridCol w="1429103"/>
                <a:gridCol w="1429103"/>
              </a:tblGrid>
              <a:tr h="995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DOTAÇÃO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DOTAÇÃO INICIAL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CREDITOS ADICIONAIS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CONTIGENCIADO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DOTAÇÃO AUTORIZADA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</a:tr>
              <a:tr h="72618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1.182.707.376,00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473.999.643,00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1.614.794,02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1.655.092.224,98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1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71,46%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28,63%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-0,09%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100,00%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144016" y="3689648"/>
            <a:ext cx="8892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dirty="0" smtClean="0"/>
              <a:t>Conforme preceitua a Lei nº 5.442/2014, que estima a receita e fixa a despesa do Distrito Federal para o exercício financeiro de 2015, no art. 7º, que limita a abertura de crédito suplementar em 25% do valor total de cada unidade orçamentária, a SEF ultrapassou esse limite em </a:t>
            </a:r>
            <a:r>
              <a:rPr lang="pt-BR" b="1" dirty="0" smtClean="0"/>
              <a:t>3,54%, </a:t>
            </a:r>
            <a:r>
              <a:rPr lang="pt-BR" dirty="0" smtClean="0"/>
              <a:t>respaldada no inciso I do §2º do mesmo artigo, que autoriza o remanejamento sem a incidência do limite para suprir insuficiências nas dotações orçamentárias com pessoal e encargos sociais.</a:t>
            </a:r>
          </a:p>
          <a:p>
            <a:pPr algn="just"/>
            <a:endParaRPr lang="pt-BR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700608" y="-27384"/>
            <a:ext cx="7543800" cy="620713"/>
          </a:xfrm>
          <a:extLst/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defRPr/>
            </a:pPr>
            <a:r>
              <a:rPr lang="pt-BR" altLang="pt-BR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Administração de Pessoal </a:t>
            </a:r>
            <a:br>
              <a:rPr lang="pt-BR" altLang="pt-BR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endParaRPr lang="pt-BR" altLang="pt-BR" b="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1558" y="620689"/>
          <a:ext cx="7848872" cy="4680521"/>
        </p:xfrm>
        <a:graphic>
          <a:graphicData uri="http://schemas.openxmlformats.org/drawingml/2006/table">
            <a:tbl>
              <a:tblPr/>
              <a:tblGrid>
                <a:gridCol w="1992193"/>
                <a:gridCol w="2258825"/>
                <a:gridCol w="1256021"/>
                <a:gridCol w="1199005"/>
                <a:gridCol w="1142828"/>
              </a:tblGrid>
              <a:tr h="514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6319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31.90.11 – Vencimentos e Vantagens Fixas – Pessoal Civil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252.362.182,00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252.350.702,76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252.350.702,76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9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31.90.11 – Vencimentos e Vantagens Fixas – Pessoal Civil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101 – Cota parte do Fundo de Participação dos Estados e do DF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38.184.083,00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38.182.450,98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38.182.450,98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31.90.13 – Obrigações Patronais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290.292,00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290.260,53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288.846,71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31.90.16 – Outras Despesas Variáveis – Pessoal Civil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1.758.079,00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1.758.078,21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1.758.078,21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31.90.92 – Despesas de Exercícios Anteriores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162.189,00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161.987,16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161.987,16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9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31.91.13 – Obrigações Patronais – Aplicações Diretas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52.127.430,00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52.122.695,14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52.122.395,14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19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31.91.13 – Obrigações Patronais – Aplicações Diretas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101 – Cota parte do Fundo de Participação dos Estados e do DF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4.701.855,00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4.701.854,87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4.701.854,87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58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349.586.110,00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349.568.029,65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349.566.315,83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611560" y="5373216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Este programa trata essencialmente de pagamentos vinculados à folha de pessoal e dos encargos e contribuições sociais. A dotação autorizada desta rubrica monta em           </a:t>
            </a:r>
            <a:r>
              <a:rPr lang="pt-BR" sz="1400" b="1" dirty="0" smtClean="0"/>
              <a:t>R$349.586.110,00</a:t>
            </a:r>
            <a:r>
              <a:rPr lang="pt-BR" sz="1400" dirty="0" smtClean="0"/>
              <a:t> o que representou </a:t>
            </a:r>
            <a:r>
              <a:rPr lang="pt-BR" sz="1400" b="1" dirty="0" smtClean="0"/>
              <a:t>21,12% </a:t>
            </a:r>
            <a:r>
              <a:rPr lang="pt-BR" sz="1400" dirty="0" smtClean="0"/>
              <a:t>do total das despesas autorizadas no período. </a:t>
            </a:r>
            <a:endParaRPr lang="pt-BR" sz="14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836712"/>
            <a:ext cx="8352928" cy="5472608"/>
          </a:xfrm>
          <a:extLst/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Arial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Tx/>
              <a:buChar char="-"/>
              <a:defRPr/>
            </a:pPr>
            <a:endParaRPr lang="pt-BR" altLang="pt-BR" sz="2800" dirty="0"/>
          </a:p>
          <a:p>
            <a:pPr marL="457200" indent="-457200" algn="just" eaLnBrk="1" fontAlgn="auto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pt-BR" altLang="pt-BR" sz="2800" dirty="0" smtClean="0">
              <a:latin typeface="Calibri" panose="020F0502020204030204" pitchFamily="34" charset="0"/>
              <a:cs typeface="Times New Roman" charset="0"/>
            </a:endParaRP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endParaRPr lang="pt-BR" altLang="pt-BR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7543800" cy="620713"/>
          </a:xfrm>
          <a:extLst/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Concessão de Benefícios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539553" y="764704"/>
          <a:ext cx="8136903" cy="2592289"/>
        </p:xfrm>
        <a:graphic>
          <a:graphicData uri="http://schemas.openxmlformats.org/drawingml/2006/table">
            <a:tbl>
              <a:tblPr/>
              <a:tblGrid>
                <a:gridCol w="2046178"/>
                <a:gridCol w="2320035"/>
                <a:gridCol w="1290056"/>
                <a:gridCol w="1231496"/>
                <a:gridCol w="1249138"/>
              </a:tblGrid>
              <a:tr h="69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5689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33.90.08 – Outros Benefícios Assistenciais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166.052,64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165.785,19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165.785,19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9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33.90.46 – Auxílio Alimentação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6.144.866,06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6.144.267,51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6.144.267,51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33.90.49 – Auxílio Transporte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15.863,10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8.524,44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8.524,44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47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6.326.781,80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6.318.577,14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6.318.577,14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539552" y="3429000"/>
            <a:ext cx="8208912" cy="1918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Neste programa temos os pagamentos de benefícios assistenciais, tais como Auxílio Funeral, Auxílio Acidente de Trabalho, Auxílio Natalidade e Auxílio Creche, entre outros, bem como Auxílio Alimentação e Auxílio Transporte, cuja dotação autorizada foi de      </a:t>
            </a:r>
            <a:r>
              <a:rPr lang="pt-BR" sz="1400" b="1" dirty="0" smtClean="0"/>
              <a:t>R$6.326.781,80</a:t>
            </a:r>
            <a:r>
              <a:rPr lang="pt-BR" sz="1400" dirty="0" smtClean="0"/>
              <a:t>, o que representou </a:t>
            </a:r>
            <a:r>
              <a:rPr lang="pt-BR" sz="1400" b="1" dirty="0" smtClean="0"/>
              <a:t>0,38%</a:t>
            </a:r>
            <a:r>
              <a:rPr lang="pt-BR" sz="1400" dirty="0" smtClean="0"/>
              <a:t> do total das despesas autorizadas no período.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pt-BR" sz="1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pt-BR" sz="1400" dirty="0" smtClean="0"/>
              <a:t>A maior representatividade de liquidação neste programa foi relacionada ao Auxílio Alimentação, na ordem de </a:t>
            </a:r>
            <a:r>
              <a:rPr lang="pt-BR" sz="1400" b="1" dirty="0" smtClean="0"/>
              <a:t>R$6.144.267,51.</a:t>
            </a:r>
            <a:endParaRPr lang="pt-BR" sz="1400" dirty="0" smtClean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5301208"/>
            <a:ext cx="8640960" cy="1008112"/>
          </a:xfrm>
          <a:extLst/>
        </p:spPr>
        <p:txBody>
          <a:bodyPr>
            <a:normAutofit/>
          </a:bodyPr>
          <a:lstStyle/>
          <a:p>
            <a:pPr lvl="0" algn="just" fontAlgn="base"/>
            <a:r>
              <a:rPr lang="pt-BR" sz="1400" dirty="0" smtClean="0"/>
              <a:t>A dotação autorizada foi de </a:t>
            </a:r>
            <a:r>
              <a:rPr lang="pt-BR" sz="1400" b="1" dirty="0" smtClean="0"/>
              <a:t>R$25.841.802,22</a:t>
            </a:r>
            <a:r>
              <a:rPr lang="pt-BR" sz="1400" dirty="0" smtClean="0"/>
              <a:t>, representando </a:t>
            </a:r>
            <a:r>
              <a:rPr lang="pt-BR" sz="1400" b="1" dirty="0" smtClean="0"/>
              <a:t>1,56%</a:t>
            </a:r>
            <a:r>
              <a:rPr lang="pt-BR" sz="1400" dirty="0" smtClean="0"/>
              <a:t> do total das despesas autorizadas no período.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892480" cy="692696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3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Manutenção de Serviços Administrativos Gerais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323528" y="692696"/>
          <a:ext cx="8640961" cy="4514634"/>
        </p:xfrm>
        <a:graphic>
          <a:graphicData uri="http://schemas.openxmlformats.org/drawingml/2006/table">
            <a:tbl>
              <a:tblPr/>
              <a:tblGrid>
                <a:gridCol w="2193241"/>
                <a:gridCol w="2486781"/>
                <a:gridCol w="1382775"/>
                <a:gridCol w="1320005"/>
                <a:gridCol w="1258159"/>
              </a:tblGrid>
              <a:tr h="3631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971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33.90.14 – Diárias – Pessoal Civil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24.130,66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24.126.71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22.815,66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33.90.30 – Material de Consumo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1.136.578,50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1.136.568,91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977.484,85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33.90.33 – Passagens e Despesas com Locomoção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40.000,00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40.000,00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36.723,78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33.90.35 – Serviços de Consultoria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34.044,43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34.044,43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33.90.36 – Outros Serviços de Terceiros – Pessoa Física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803.436,05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803,436,05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803.436,05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33.90.37 – Locação de Mão de Obra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4.817.230,55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4.817.230,55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4.426.706,07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6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33.90.39 – Outros Serviços de Terceiros – Pessoa Jurídica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13.581.363,77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13.581.363,20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12.011.015,85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33.90.47 – Obrigações Tributárias e Contributivas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3.828.320,05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3.828.320,05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2.628.678,70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33.90.92 – Despesas de Exercícios Anteriores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1.543.587,71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1.543.587,71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1.543.587,71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33.90.93 – Indenizações e Restituições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1.835,59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1.835,59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1.835,59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44.90.52 – Equipamentos e Material Permanente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31.274,91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28.726,91</a:t>
                      </a:r>
                      <a:endParaRPr lang="pt-BR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10.533,00</a:t>
                      </a:r>
                      <a:endParaRPr lang="pt-BR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2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25.841.802,22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25.839.240,11</a:t>
                      </a:r>
                      <a:endParaRPr lang="pt-BR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22.462.817,26</a:t>
                      </a:r>
                      <a:endParaRPr lang="pt-B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60015"/>
            <a:ext cx="7543800" cy="620713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altLang="pt-BR" sz="4600" b="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Modernização da Gestão Pública</a:t>
            </a:r>
            <a:r>
              <a:rPr lang="pt-BR" altLang="pt-BR" dirty="0" smtClean="0">
                <a:effectLst/>
                <a:cs typeface="Times New Roman" charset="0"/>
              </a:rPr>
              <a:t/>
            </a:r>
            <a:br>
              <a:rPr lang="pt-BR" altLang="pt-BR" dirty="0" smtClean="0">
                <a:effectLst/>
                <a:cs typeface="Times New Roman" charset="0"/>
              </a:rPr>
            </a:br>
            <a:endParaRPr lang="pt-BR" altLang="pt-BR" b="0" dirty="0" smtClean="0">
              <a:effectLst/>
              <a:cs typeface="Times New Roman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23528" y="1628800"/>
          <a:ext cx="8280919" cy="2736304"/>
        </p:xfrm>
        <a:graphic>
          <a:graphicData uri="http://schemas.openxmlformats.org/drawingml/2006/table">
            <a:tbl>
              <a:tblPr/>
              <a:tblGrid>
                <a:gridCol w="2101855"/>
                <a:gridCol w="2383164"/>
                <a:gridCol w="1325160"/>
                <a:gridCol w="1265004"/>
                <a:gridCol w="1205736"/>
              </a:tblGrid>
              <a:tr h="7631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NATUREZA DA DESPESA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FONTE DE RECURSOS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AUTORIZADA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EMPENHADA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LIQUIDADA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6100"/>
                          </a:solidFill>
                          <a:latin typeface="Calibri"/>
                          <a:ea typeface="Times New Roman"/>
                        </a:rPr>
                        <a:t>R$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907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33.90.39 – Outros Serviços de Terceiros – Pessoa Jurídica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1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44.90.52 – Equipamentos e Material Permanente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100 – Ordinário Não Vinculado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TOTAIS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0,00</a:t>
                      </a:r>
                      <a:endParaRPr lang="pt-B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4653136"/>
            <a:ext cx="8173416" cy="1008112"/>
          </a:xfrm>
          <a:extLst/>
        </p:spPr>
        <p:txBody>
          <a:bodyPr>
            <a:normAutofit/>
          </a:bodyPr>
          <a:lstStyle/>
          <a:p>
            <a:pPr algn="just" fontAlgn="base"/>
            <a:r>
              <a:rPr lang="pt-BR" sz="1400" dirty="0" smtClean="0"/>
              <a:t>Crédito orçamentário cancelado pelo Decreto nº 36.515 de 27/05/2015 e pela Lei nº 5.442 de 22/07/2015.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pt-BR" sz="1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60629" y="6309320"/>
            <a:ext cx="2047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349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8166</TotalTime>
  <Words>4193</Words>
  <Application>Microsoft Office PowerPoint</Application>
  <PresentationFormat>Apresentação na tela (4:3)</PresentationFormat>
  <Paragraphs>1183</Paragraphs>
  <Slides>44</Slides>
  <Notes>44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53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Concurso</vt:lpstr>
      <vt:lpstr>Apresentação do PowerPoint</vt:lpstr>
      <vt:lpstr>Sumário</vt:lpstr>
      <vt:lpstr>Apresentação do PowerPoint</vt:lpstr>
      <vt:lpstr>Apresentação do PowerPoint</vt:lpstr>
      <vt:lpstr> DOTAÇÃO 2015 INICIAL E AUTORIZADA </vt:lpstr>
      <vt:lpstr> Administração de Pessoal  </vt:lpstr>
      <vt:lpstr> Concessão de Benefícios </vt:lpstr>
      <vt:lpstr> Manutenção de Serviços Administrativos Gerais </vt:lpstr>
      <vt:lpstr> Modernização da Gestão Pública </vt:lpstr>
      <vt:lpstr> Programa Nacional de Apoio à Gestão Administrativa e Fiscal dos Municípios Brasileiros - PNAFM  </vt:lpstr>
      <vt:lpstr> Programa de Desenvolvimento Fazendário do Distrito Federal – PRODEFAZ – PROFISCO </vt:lpstr>
      <vt:lpstr>Programa de Desenvolvimento Fazendário do Distrito Federal – PRODEFAZ – PROFISCO – PROCRED</vt:lpstr>
      <vt:lpstr>Modernização de Sistema de Informação</vt:lpstr>
      <vt:lpstr>Gestão da Informação e dos Sistemas de Tecnologia da Informação</vt:lpstr>
      <vt:lpstr> Capacitação de Servidores </vt:lpstr>
      <vt:lpstr> Ação de Incentivo a Arrecadação e Educação Tributária – PINAT   Programa Nota Legal </vt:lpstr>
      <vt:lpstr> Ação de Incentivo a Arrecadação e Educação Tributária – PINAT  Educação Tributária  </vt:lpstr>
      <vt:lpstr> Ação de Incentivo a Arrecadação e Educação Tributária – PINAT Fortalecimento e Modernização da SUREC  </vt:lpstr>
      <vt:lpstr> Reintegra Cidadão </vt:lpstr>
      <vt:lpstr> Reforma de Prédios e Próprios </vt:lpstr>
      <vt:lpstr> Participação Acionária em Empresas do Distrito Federal </vt:lpstr>
      <vt:lpstr> Amortização e Encargos da Dívida Pública Contratada – Interna - Refinanciada </vt:lpstr>
      <vt:lpstr> Amortização e Encargos da Dívida Pública Contratada – Interna – Serviço da Dívida </vt:lpstr>
      <vt:lpstr> Amortização e Encargos da Dívida Pública Relativa ao INSS e PASEP </vt:lpstr>
      <vt:lpstr> Amortização e Encargos da Dívida Pública Contratada – Externa  </vt:lpstr>
      <vt:lpstr> Execução de Sentenças Judiciais - Precatório  </vt:lpstr>
      <vt:lpstr> Execução de Sentenças Judiciais - RPV  </vt:lpstr>
      <vt:lpstr> Execução de Sentenças Judiciais – Outras Decisões  </vt:lpstr>
      <vt:lpstr> Formação do Patrimônio do Servidor Público  </vt:lpstr>
      <vt:lpstr>  Ressarcimentos, Indenizações e Restituições   </vt:lpstr>
      <vt:lpstr> Ressarcimentos, Indenizações e Restituições – Restituições de Tributos da SEF  </vt:lpstr>
      <vt:lpstr>  RESTOS A PAGAR  ANO - 2014  </vt:lpstr>
      <vt:lpstr>  RESTOS A PAGAR  ANO - 2015  </vt:lpstr>
      <vt:lpstr>   DESPESAS DE EXERCÍCIOS ANTERIORES  </vt:lpstr>
      <vt:lpstr>Apresentação do PowerPoint</vt:lpstr>
      <vt:lpstr>1 - Despacho Singular nº 414/2015         Conselheiro Manoel de Andrade</vt:lpstr>
      <vt:lpstr> 2 - Decisão nº 1462/2015 – TCDF</vt:lpstr>
      <vt:lpstr>3 - Decisão nº 1748/2015 – TCDF</vt:lpstr>
      <vt:lpstr>4 - Decisão nº 3191/2015 – TCDF </vt:lpstr>
      <vt:lpstr>5 - Relatório Preliminar de Auditoria nº 4/2015 – DIRPA/CONAP/SUBCI/CGDF  </vt:lpstr>
      <vt:lpstr>6 - Relatório de Auditoria Especial nº 02/2016 – CONEX/SUBCI/CGDF   </vt:lpstr>
      <vt:lpstr>7 - Relatório de Auditoria nº 01/2016 – DIGEF/COAPG/SUBCI/CGDF </vt:lpstr>
      <vt:lpstr>8 - Ofício nº 90/2015 – TCU/SERUR  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Priscila R de Souza</dc:creator>
  <cp:lastModifiedBy>Rafaela de Andrade</cp:lastModifiedBy>
  <cp:revision>496</cp:revision>
  <cp:lastPrinted>2015-11-03T12:12:48Z</cp:lastPrinted>
  <dcterms:created xsi:type="dcterms:W3CDTF">2013-02-20T19:47:06Z</dcterms:created>
  <dcterms:modified xsi:type="dcterms:W3CDTF">2016-04-27T14:05:12Z</dcterms:modified>
</cp:coreProperties>
</file>