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Imagem 3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Imagem 3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1200" strike="noStrike">
                <a:solidFill>
                  <a:srgbClr val="8B8B8B"/>
                </a:solidFill>
                <a:latin typeface="Calibri"/>
              </a:rPr>
              <a:t>12/04/16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2BD71A0-E328-4560-AC23-95F02C051D49}" type="slidenum">
              <a:rPr lang="pt-BR" sz="1200" strike="noStrike">
                <a:solidFill>
                  <a:srgbClr val="8B8B8B"/>
                </a:solidFill>
                <a:latin typeface="Calibri"/>
              </a:rPr>
              <a:t>‹nº›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t-BR">
                <a:latin typeface="Calibri"/>
              </a:rPr>
              <a:t>Clique para editar o formato do texto do título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400"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000"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 sz="2000">
                <a:latin typeface="Calibri"/>
              </a:rPr>
              <a:t>7.º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m 3"/>
          <p:cNvPicPr/>
          <p:nvPr/>
        </p:nvPicPr>
        <p:blipFill>
          <a:blip r:embed="rId2"/>
          <a:srcRect l="2342" t="29007" r="10935" b="29007"/>
          <a:stretch/>
        </p:blipFill>
        <p:spPr>
          <a:xfrm>
            <a:off x="2214720" y="292320"/>
            <a:ext cx="4571640" cy="1564920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1224360" y="2565000"/>
            <a:ext cx="6897240" cy="17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600" b="1" strike="noStrike">
                <a:solidFill>
                  <a:srgbClr val="000000"/>
                </a:solidFill>
                <a:latin typeface="Calibri"/>
              </a:rPr>
              <a:t>Relatório de Gestão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36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3600" b="1" strike="noStrike">
                <a:solidFill>
                  <a:srgbClr val="000000"/>
                </a:solidFill>
                <a:latin typeface="Calibri"/>
              </a:rPr>
              <a:t>Exercício 2015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95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96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7" name="CustomShape 3"/>
          <p:cNvSpPr/>
          <p:nvPr/>
        </p:nvSpPr>
        <p:spPr>
          <a:xfrm>
            <a:off x="467640" y="1853640"/>
            <a:ext cx="8136720" cy="702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   6222 -  PROMOÇÃO DOS  DIREITOS  HUMANOS  E            DA CIDADANIA</a:t>
            </a:r>
            <a:endParaRPr/>
          </a:p>
        </p:txBody>
      </p:sp>
      <p:sp>
        <p:nvSpPr>
          <p:cNvPr id="98" name="CustomShape 4"/>
          <p:cNvSpPr/>
          <p:nvPr/>
        </p:nvSpPr>
        <p:spPr>
          <a:xfrm>
            <a:off x="467640" y="249408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EXECUÇÃO ORÇAMENTÁRIA E FINANCEIRA</a:t>
            </a:r>
            <a:endParaRPr/>
          </a:p>
        </p:txBody>
      </p:sp>
      <p:graphicFrame>
        <p:nvGraphicFramePr>
          <p:cNvPr id="99" name="Table 5"/>
          <p:cNvGraphicFramePr/>
          <p:nvPr/>
        </p:nvGraphicFramePr>
        <p:xfrm>
          <a:off x="395640" y="2997000"/>
          <a:ext cx="8143560" cy="1962720"/>
        </p:xfrm>
        <a:graphic>
          <a:graphicData uri="http://schemas.openxmlformats.org/drawingml/2006/table">
            <a:tbl>
              <a:tblPr/>
              <a:tblGrid>
                <a:gridCol w="4176360"/>
                <a:gridCol w="936000"/>
                <a:gridCol w="1008000"/>
                <a:gridCol w="1080000"/>
                <a:gridCol w="943200"/>
              </a:tblGrid>
              <a:tr h="566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Ação/Subtítulo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Dotação Inicial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Autorizado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Empenhado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Liquidado</a:t>
                      </a:r>
                      <a:endParaRPr/>
                    </a:p>
                  </a:txBody>
                  <a:tcPr/>
                </a:tc>
              </a:tr>
              <a:tr h="263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2426 - REINTEGRA CIDADÃO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</a:tr>
              <a:tr h="56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6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8514 - REINTEGRA CIDADÃO-SECRETARIA DE MOBILIDADE-DISTRITO FEDERAL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</a:tr>
              <a:tr h="566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6222 - PROMOÇÃO DOS DIREITOS HUMANOS E DA CIDADANIA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6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48.009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" name="CustomShape 6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1" name="CustomShape 7"/>
          <p:cNvSpPr/>
          <p:nvPr/>
        </p:nvSpPr>
        <p:spPr>
          <a:xfrm>
            <a:off x="539640" y="1342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  <p:sp>
        <p:nvSpPr>
          <p:cNvPr id="102" name="CustomShape 8"/>
          <p:cNvSpPr/>
          <p:nvPr/>
        </p:nvSpPr>
        <p:spPr>
          <a:xfrm>
            <a:off x="467640" y="5162760"/>
            <a:ext cx="8136720" cy="13118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Realizações: </a:t>
            </a: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Em 2015 a Secretaria de Estado de Mobilidade promoveu a reinserção social de 25 pessoas, por meio do Contrato nº 15/2014, celebrado com a FUNAP, sendo 09 para apoio na área administrativa e 16 atuando na implantação de sinalização de endereçamento.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104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105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6" name="CustomShape 3"/>
          <p:cNvSpPr/>
          <p:nvPr/>
        </p:nvSpPr>
        <p:spPr>
          <a:xfrm>
            <a:off x="500040" y="1931400"/>
            <a:ext cx="8286480" cy="702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 6010  -  GESTÃO,  MANUTENÇÃO  E  SERVIÇOS  AO ESTADO - TRANSPORTE</a:t>
            </a:r>
            <a:endParaRPr/>
          </a:p>
        </p:txBody>
      </p:sp>
      <p:sp>
        <p:nvSpPr>
          <p:cNvPr id="107" name="CustomShape 4"/>
          <p:cNvSpPr/>
          <p:nvPr/>
        </p:nvSpPr>
        <p:spPr>
          <a:xfrm>
            <a:off x="539640" y="271008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EXECUÇÃO ORÇAMENTÁRIA E FINANCEIRA</a:t>
            </a:r>
            <a:endParaRPr/>
          </a:p>
        </p:txBody>
      </p:sp>
      <p:sp>
        <p:nvSpPr>
          <p:cNvPr id="108" name="CustomShape 5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109" name="Table 6"/>
          <p:cNvGraphicFramePr/>
          <p:nvPr/>
        </p:nvGraphicFramePr>
        <p:xfrm>
          <a:off x="539640" y="3213000"/>
          <a:ext cx="8136720" cy="687240"/>
        </p:xfrm>
        <a:graphic>
          <a:graphicData uri="http://schemas.openxmlformats.org/drawingml/2006/table">
            <a:tbl>
              <a:tblPr/>
              <a:tblGrid>
                <a:gridCol w="3041640"/>
                <a:gridCol w="1520640"/>
                <a:gridCol w="1292760"/>
                <a:gridCol w="1216440"/>
                <a:gridCol w="1065240"/>
              </a:tblGrid>
              <a:tr h="39492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Dotação Inicial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Autorizado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Empenhado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Liquidado</a:t>
                      </a:r>
                      <a:endParaRPr/>
                    </a:p>
                  </a:txBody>
                  <a:tcPr/>
                </a:tc>
              </a:tr>
              <a:tr h="292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TOTAL DO PROGRAMA 6010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33.719.275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53.016.564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52.715.991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48.127.182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0" name="CustomShape 7"/>
          <p:cNvSpPr/>
          <p:nvPr/>
        </p:nvSpPr>
        <p:spPr>
          <a:xfrm>
            <a:off x="539640" y="4532760"/>
            <a:ext cx="8143560" cy="100692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Realizações: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Gestão da informação e dos sistemas de tecnologia da informação;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Remuneração e pagamento de benefícios de servidores.</a:t>
            </a:r>
            <a:endParaRPr/>
          </a:p>
        </p:txBody>
      </p:sp>
      <p:sp>
        <p:nvSpPr>
          <p:cNvPr id="111" name="CustomShape 8"/>
          <p:cNvSpPr/>
          <p:nvPr/>
        </p:nvSpPr>
        <p:spPr>
          <a:xfrm>
            <a:off x="539640" y="1342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113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114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3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" name="CustomShape 4"/>
          <p:cNvSpPr/>
          <p:nvPr/>
        </p:nvSpPr>
        <p:spPr>
          <a:xfrm>
            <a:off x="539640" y="1342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AUDITORIAS E/OU INSPEÇÕES</a:t>
            </a:r>
            <a:endParaRPr/>
          </a:p>
        </p:txBody>
      </p:sp>
      <p:sp>
        <p:nvSpPr>
          <p:cNvPr id="117" name="CustomShape 5"/>
          <p:cNvSpPr/>
          <p:nvPr/>
        </p:nvSpPr>
        <p:spPr>
          <a:xfrm>
            <a:off x="611640" y="1917000"/>
            <a:ext cx="7848360" cy="4205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b="1" strike="noStrike">
                <a:solidFill>
                  <a:srgbClr val="000000"/>
                </a:solidFill>
                <a:latin typeface="Calibri"/>
              </a:rPr>
              <a:t>1 - Auditoria Especial relativo à execução da Obra do Brt-Eixo Sul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Conforme e-mail recebido da Controladoria Geral do DF, a fase de trabalho de campo da Auditoria do BRT-Eixo Sul foi concluída, estando, no momento, na etapa de correção do Relatório final, conforme Processo nº 480.000.766/2015.</a:t>
            </a:r>
            <a:endParaRPr/>
          </a:p>
          <a:p>
            <a:pPr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pt-BR" b="1" strike="noStrike">
                <a:solidFill>
                  <a:srgbClr val="000000"/>
                </a:solidFill>
                <a:latin typeface="Calibri"/>
              </a:rPr>
              <a:t>2 - Auditoria nas Despesas de Exercícios Anteriores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Os resultados das inspeções nos processos de Despesas de Exercícios Anteriores estão apresentados nos Relatórios de Inspeção, em anexo.</a:t>
            </a:r>
            <a:endParaRPr/>
          </a:p>
          <a:p>
            <a:pPr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pt-BR" b="1" strike="noStrike">
                <a:solidFill>
                  <a:srgbClr val="000000"/>
                </a:solidFill>
                <a:latin typeface="Calibri"/>
              </a:rPr>
              <a:t>3 - Auditoria no Programa 6216-Transporte Integrado e Mobilidade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A fase de trabalho de campo da Auditoria no Programa 6216-Transporte Integrado e Mobilidade foi concluída, estando, no momento, na etapa de elaboração do Relatório final, com conclusão prevista para abril/2016, conforme Processo  TCDF nº 32.174/2015.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119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120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3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4"/>
          <p:cNvSpPr/>
          <p:nvPr/>
        </p:nvSpPr>
        <p:spPr>
          <a:xfrm>
            <a:off x="539640" y="1202040"/>
            <a:ext cx="7929360" cy="13118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Secretário de Estado de Mobilidade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strike="noStrike">
                <a:solidFill>
                  <a:srgbClr val="000000"/>
                </a:solidFill>
                <a:latin typeface="Calibri"/>
              </a:rPr>
              <a:t>Marcos de Alencar Dantas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strike="noStrike">
                <a:solidFill>
                  <a:srgbClr val="000000"/>
                </a:solidFill>
                <a:latin typeface="Calibri"/>
              </a:rPr>
              <a:t>Telefone: (61) 3441-3401 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strike="noStrike">
                <a:solidFill>
                  <a:srgbClr val="000000"/>
                </a:solidFill>
                <a:latin typeface="Calibri"/>
              </a:rPr>
              <a:t>e-mail da Instituição: mobilidade.gab@gmail.com</a:t>
            </a:r>
            <a:endParaRPr/>
          </a:p>
        </p:txBody>
      </p:sp>
      <p:sp>
        <p:nvSpPr>
          <p:cNvPr id="123" name="CustomShape 5"/>
          <p:cNvSpPr/>
          <p:nvPr/>
        </p:nvSpPr>
        <p:spPr>
          <a:xfrm>
            <a:off x="539640" y="2637000"/>
            <a:ext cx="7920360" cy="3930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b="1" strike="noStrike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b="1" strike="noStrike">
                <a:solidFill>
                  <a:srgbClr val="000000"/>
                </a:solidFill>
                <a:latin typeface="Calibri"/>
              </a:rPr>
              <a:t>Responsáveis pela elaboração: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Nome: Maurílio de Freitas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Telefone: (61) 3441-3469 / 3441-3476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mfreitas222@gmail.com</a:t>
            </a:r>
            <a:r>
              <a:rPr lang="pt-BR" b="1" strike="noStrike">
                <a:solidFill>
                  <a:srgbClr val="000000"/>
                </a:solidFill>
                <a:latin typeface="Calibri"/>
              </a:rPr>
              <a:t>	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Nome: Graziela Maria Fernandes das Neves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Telefone: (61) 3441-3469 / 3441-3476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grazielafneves@gmail.com	_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 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Nome: Aurélia Regina da Silva Freitas Ribeiro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Telefone: (61) 3441-3469 / 3441-3476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trike="noStrike">
                <a:solidFill>
                  <a:srgbClr val="000000"/>
                </a:solidFill>
                <a:latin typeface="Calibri"/>
              </a:rPr>
              <a:t>aureliaregina@gmail.com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42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43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3"/>
          <p:cNvSpPr/>
          <p:nvPr/>
        </p:nvSpPr>
        <p:spPr>
          <a:xfrm>
            <a:off x="539640" y="2493000"/>
            <a:ext cx="8352720" cy="3382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I - sistemas de transporte de passageiros;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II - sistema viário;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III - planejamento e gestão de trânsito;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IV - estacionamentos públicos;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V - carga e descarga em áreas urbanas;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VI – calçadas e ciclovias;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VII – regulação e normatização dos serviços e das infraestruturas de transportes;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VIII – fiscalização dos serviços e das infraestruturas de transporte. </a:t>
            </a:r>
            <a:endParaRPr/>
          </a:p>
        </p:txBody>
      </p:sp>
      <p:sp>
        <p:nvSpPr>
          <p:cNvPr id="45" name="CustomShape 4"/>
          <p:cNvSpPr/>
          <p:nvPr/>
        </p:nvSpPr>
        <p:spPr>
          <a:xfrm>
            <a:off x="683640" y="1628640"/>
            <a:ext cx="8064360" cy="4561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COMPETÊNCIAS (Decreto nº 36.236,01/01/2015)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47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48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49" name="Table 3"/>
          <p:cNvGraphicFramePr/>
          <p:nvPr/>
        </p:nvGraphicFramePr>
        <p:xfrm>
          <a:off x="1043640" y="2421000"/>
          <a:ext cx="7385040" cy="3529440"/>
        </p:xfrm>
        <a:graphic>
          <a:graphicData uri="http://schemas.openxmlformats.org/drawingml/2006/table">
            <a:tbl>
              <a:tblPr/>
              <a:tblGrid>
                <a:gridCol w="1413000"/>
                <a:gridCol w="1385640"/>
                <a:gridCol w="959760"/>
                <a:gridCol w="959760"/>
                <a:gridCol w="959760"/>
                <a:gridCol w="959040"/>
                <a:gridCol w="748080"/>
              </a:tblGrid>
              <a:tr h="232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Servidores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Atividade-Meio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Atividade-Fim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/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64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Com cargo em comissão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Sem cargo em comissão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Com cargo em comissão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Sem cargo em comissão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2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Efetivos (Quadro do GDF)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145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182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Comissionados(Sem vínculo efetivo)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53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53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2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243F60"/>
                          </a:solidFill>
                          <a:latin typeface="Arial Narrow"/>
                          <a:ea typeface="Times New Roman"/>
                        </a:rPr>
                        <a:t>Requisitados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Órgãos do GDF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45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66</a:t>
                      </a:r>
                      <a:endParaRPr/>
                    </a:p>
                  </a:txBody>
                  <a:tcPr/>
                </a:tc>
              </a:tr>
              <a:tr h="232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Órgãos Estaduais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2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Órgãos do Governo Federal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0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243F60"/>
                          </a:solidFill>
                          <a:latin typeface="Arial Narrow"/>
                          <a:ea typeface="Times New Roman"/>
                        </a:rPr>
                        <a:t>Outros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243F60"/>
                          </a:solidFill>
                          <a:latin typeface="Arial Narrow"/>
                          <a:ea typeface="Times New Roman"/>
                        </a:rPr>
                        <a:t>Estagiários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</a:t>
                      </a:r>
                      <a:endParaRPr/>
                    </a:p>
                  </a:txBody>
                  <a:tcPr/>
                </a:tc>
              </a:tr>
              <a:tr h="392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243F60"/>
                          </a:solidFill>
                          <a:latin typeface="Arial Narrow"/>
                          <a:ea typeface="Times New Roman"/>
                        </a:rPr>
                        <a:t>Terceirizados (FUNAP)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2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Subtotal (Força de Trabalho)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103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60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145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324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2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FF0000"/>
                          </a:solidFill>
                          <a:latin typeface="Arial Narrow"/>
                          <a:ea typeface="Times New Roman"/>
                        </a:rPr>
                        <a:t>(-) Cedidos para outros órgãos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FF0000"/>
                          </a:solidFill>
                          <a:latin typeface="Arial Narrow"/>
                          <a:ea typeface="Times New Roman"/>
                        </a:rPr>
                        <a:t>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FF0000"/>
                          </a:solidFill>
                          <a:latin typeface="Arial Narrow"/>
                          <a:ea typeface="Times New Roman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FF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FF0000"/>
                          </a:solidFill>
                          <a:latin typeface="Arial Narrow"/>
                          <a:ea typeface="Times New Roman"/>
                        </a:rPr>
                        <a:t>-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strike="noStrike">
                          <a:solidFill>
                            <a:srgbClr val="FF0000"/>
                          </a:solidFill>
                          <a:latin typeface="Arial Narrow"/>
                          <a:ea typeface="Times New Roman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Total Geral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108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62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145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200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CustomShape 4"/>
          <p:cNvSpPr/>
          <p:nvPr/>
        </p:nvSpPr>
        <p:spPr>
          <a:xfrm>
            <a:off x="1115640" y="5950080"/>
            <a:ext cx="2071440" cy="27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pt-BR" sz="1200" b="1" strike="noStrike">
                <a:solidFill>
                  <a:srgbClr val="000000"/>
                </a:solidFill>
                <a:latin typeface="Arial Narrow"/>
                <a:ea typeface="Calibri"/>
              </a:rPr>
              <a:t>Obs.: </a:t>
            </a:r>
            <a:r>
              <a:rPr lang="pt-BR" sz="1200" b="1" strike="noStrike">
                <a:solidFill>
                  <a:srgbClr val="000000"/>
                </a:solidFill>
                <a:latin typeface="Arial Narrow"/>
                <a:ea typeface="바탕"/>
              </a:rPr>
              <a:t>Dados de 31/12/2015</a:t>
            </a:r>
            <a:r>
              <a:rPr lang="pt-BR" sz="1200" strike="noStrike">
                <a:solidFill>
                  <a:srgbClr val="0000FF"/>
                </a:solidFill>
                <a:latin typeface="Arial Narrow"/>
                <a:ea typeface="바탕"/>
              </a:rPr>
              <a:t>.</a:t>
            </a:r>
            <a:r>
              <a:rPr lang="pt-BR" sz="1200" strike="noStrike">
                <a:solidFill>
                  <a:srgbClr val="000000"/>
                </a:solidFill>
                <a:latin typeface="Arial Narrow"/>
                <a:ea typeface="바탕"/>
              </a:rPr>
              <a:t> </a:t>
            </a:r>
            <a:endParaRPr/>
          </a:p>
        </p:txBody>
      </p:sp>
      <p:sp>
        <p:nvSpPr>
          <p:cNvPr id="51" name="CustomShape 5"/>
          <p:cNvSpPr/>
          <p:nvPr/>
        </p:nvSpPr>
        <p:spPr>
          <a:xfrm>
            <a:off x="1115640" y="1663200"/>
            <a:ext cx="7416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  <a:ea typeface="Times New Roman"/>
              </a:rPr>
              <a:t>FORÇA DE TRABALHO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53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54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3"/>
          <p:cNvSpPr/>
          <p:nvPr/>
        </p:nvSpPr>
        <p:spPr>
          <a:xfrm>
            <a:off x="683640" y="1270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EXECUÇÃO ORÇAMENTÁRIA E FINANCEIRA 2015</a:t>
            </a:r>
            <a:endParaRPr/>
          </a:p>
        </p:txBody>
      </p:sp>
      <p:sp>
        <p:nvSpPr>
          <p:cNvPr id="56" name="CustomShape 4"/>
          <p:cNvSpPr/>
          <p:nvPr/>
        </p:nvSpPr>
        <p:spPr>
          <a:xfrm>
            <a:off x="683640" y="1917000"/>
            <a:ext cx="7848360" cy="3260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Valor de Lei:                        R$ 1.181.535.293,00</a:t>
            </a:r>
            <a:endParaRPr/>
          </a:p>
          <a:p>
            <a:pPr algn="ctr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 Despesa Autorizada:        R$ 1.190.773.414,47</a:t>
            </a:r>
            <a:endParaRPr/>
          </a:p>
          <a:p>
            <a:pPr algn="ctr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 Liquidado:                                R$ 82.197.036,89</a:t>
            </a:r>
            <a:endParaRPr/>
          </a:p>
          <a:p>
            <a:pPr algn="ctr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 Pessoal:                                    R$ 49.334.010,67</a:t>
            </a:r>
            <a:endParaRPr/>
          </a:p>
          <a:p>
            <a:pPr algn="ctr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 Investimentos:                        R$ 27.859.527,92</a:t>
            </a:r>
            <a:endParaRPr/>
          </a:p>
          <a:p>
            <a:pPr algn="ctr">
              <a:lnSpc>
                <a:spcPct val="100000"/>
              </a:lnSpc>
              <a:buFont typeface="Arial"/>
              <a:buChar char="•"/>
            </a:pPr>
            <a:r>
              <a:rPr lang="pt-BR" sz="2400" strike="noStrike">
                <a:solidFill>
                  <a:srgbClr val="000000"/>
                </a:solidFill>
                <a:latin typeface="Calibri"/>
              </a:rPr>
              <a:t>Despesas Correntes:                 R$ 5.003.498,30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7" name="CustomShape 5"/>
          <p:cNvSpPr/>
          <p:nvPr/>
        </p:nvSpPr>
        <p:spPr>
          <a:xfrm>
            <a:off x="683640" y="5301360"/>
            <a:ext cx="7848360" cy="1005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t-BR" sz="2000" strike="noStrike">
                <a:solidFill>
                  <a:srgbClr val="000000"/>
                </a:solidFill>
                <a:latin typeface="Calibri"/>
              </a:rPr>
              <a:t>Do orçamento autorizado para 2015, não foram empenhados o total de R$ 1.092.632.682,13 em razão da não execução dos programas de trabalho previstos na LOA.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59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60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611640" y="199008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6216 – TRANSPORTE INTEGRADO E MOBILIDADE</a:t>
            </a:r>
            <a:endParaRPr/>
          </a:p>
        </p:txBody>
      </p:sp>
      <p:sp>
        <p:nvSpPr>
          <p:cNvPr id="62" name="CustomShape 4"/>
          <p:cNvSpPr/>
          <p:nvPr/>
        </p:nvSpPr>
        <p:spPr>
          <a:xfrm>
            <a:off x="571320" y="2647080"/>
            <a:ext cx="8000640" cy="100692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OBJETIVO GERAL: </a:t>
            </a: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Melhorar as condições de mobilidade e de acessibilidade da população do Distrito Federal a partir da implantação de um sistema de transportes moderno e eficiente.</a:t>
            </a:r>
            <a:endParaRPr/>
          </a:p>
        </p:txBody>
      </p:sp>
      <p:graphicFrame>
        <p:nvGraphicFramePr>
          <p:cNvPr id="63" name="Table 5"/>
          <p:cNvGraphicFramePr/>
          <p:nvPr/>
        </p:nvGraphicFramePr>
        <p:xfrm>
          <a:off x="611640" y="4429080"/>
          <a:ext cx="7808400" cy="1297440"/>
        </p:xfrm>
        <a:graphic>
          <a:graphicData uri="http://schemas.openxmlformats.org/drawingml/2006/table">
            <a:tbl>
              <a:tblPr/>
              <a:tblGrid>
                <a:gridCol w="2530800"/>
                <a:gridCol w="1590480"/>
                <a:gridCol w="1301400"/>
                <a:gridCol w="1194840"/>
                <a:gridCol w="1190880"/>
              </a:tblGrid>
              <a:tr h="68796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Dotação Inicial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Autorizado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Empenhado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Liquidado</a:t>
                      </a:r>
                      <a:endParaRPr/>
                    </a:p>
                  </a:txBody>
                  <a:tcPr/>
                </a:tc>
              </a:tr>
              <a:tr h="609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TOTAL DO PROGRAMA 6216 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1.143.056.817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1.087.906.935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35.770.596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b="1" strike="noStrike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</a:rPr>
                        <a:t>29.805.230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4" name="CustomShape 6"/>
          <p:cNvSpPr/>
          <p:nvPr/>
        </p:nvSpPr>
        <p:spPr>
          <a:xfrm>
            <a:off x="500040" y="398628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EXECUÇÃO ORÇAMENTÁRIA E FINANCEIRA</a:t>
            </a:r>
            <a:endParaRPr/>
          </a:p>
        </p:txBody>
      </p:sp>
      <p:sp>
        <p:nvSpPr>
          <p:cNvPr id="65" name="CustomShape 7"/>
          <p:cNvSpPr/>
          <p:nvPr/>
        </p:nvSpPr>
        <p:spPr>
          <a:xfrm>
            <a:off x="539640" y="1342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67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68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3"/>
          <p:cNvSpPr/>
          <p:nvPr/>
        </p:nvSpPr>
        <p:spPr>
          <a:xfrm>
            <a:off x="611640" y="177372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6216 – TRANSPORTE INTEGRADO E MOBILIDADE</a:t>
            </a:r>
            <a:endParaRPr/>
          </a:p>
        </p:txBody>
      </p:sp>
      <p:sp>
        <p:nvSpPr>
          <p:cNvPr id="70" name="CustomShape 4"/>
          <p:cNvSpPr/>
          <p:nvPr/>
        </p:nvSpPr>
        <p:spPr>
          <a:xfrm>
            <a:off x="323640" y="2354400"/>
            <a:ext cx="8640720" cy="13118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i="1" strike="noStrike">
                <a:solidFill>
                  <a:srgbClr val="000000"/>
                </a:solidFill>
                <a:latin typeface="Calibri"/>
                <a:ea typeface="Times New Roman"/>
              </a:rPr>
              <a:t>OBJETIVO ESPECÍFICO 1: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i="1" strike="noStrike">
                <a:solidFill>
                  <a:srgbClr val="000000"/>
                </a:solidFill>
                <a:latin typeface="Calibri"/>
                <a:ea typeface="Times New Roman"/>
              </a:rPr>
              <a:t>Implantar e manter a infraestrutura de transporte rodoviário, visando soluções que priorizem o transporte coletivo e a melhoria da mobilidade e acessibilidade da população, além da expansão e modernização dos equipamentos de apoio. </a:t>
            </a:r>
            <a:endParaRPr/>
          </a:p>
        </p:txBody>
      </p:sp>
      <p:sp>
        <p:nvSpPr>
          <p:cNvPr id="71" name="CustomShape 5"/>
          <p:cNvSpPr/>
          <p:nvPr/>
        </p:nvSpPr>
        <p:spPr>
          <a:xfrm>
            <a:off x="539640" y="1198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  <p:sp>
        <p:nvSpPr>
          <p:cNvPr id="72" name="CustomShape 6"/>
          <p:cNvSpPr/>
          <p:nvPr/>
        </p:nvSpPr>
        <p:spPr>
          <a:xfrm>
            <a:off x="323640" y="3872880"/>
            <a:ext cx="8640720" cy="25610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b="1" strike="noStrike">
                <a:solidFill>
                  <a:srgbClr val="000000"/>
                </a:solidFill>
                <a:latin typeface="Calibri"/>
                <a:ea typeface="Times New Roman"/>
              </a:rPr>
              <a:t>Realizações: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b="1" strike="noStrike">
                <a:solidFill>
                  <a:srgbClr val="000000"/>
                </a:solidFill>
                <a:latin typeface="Calibri"/>
                <a:ea typeface="Times New Roman"/>
              </a:rPr>
              <a:t> Corredor Oeste </a:t>
            </a:r>
            <a:r>
              <a:rPr lang="pt-BR" strike="noStrike">
                <a:solidFill>
                  <a:srgbClr val="000000"/>
                </a:solidFill>
                <a:latin typeface="Calibri"/>
                <a:ea typeface="Times New Roman"/>
              </a:rPr>
              <a:t>– Acompanhamento técnico das definições operacionais junto à SINESP;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b="1" strike="noStrike">
                <a:solidFill>
                  <a:srgbClr val="000000"/>
                </a:solidFill>
                <a:latin typeface="Calibri"/>
                <a:ea typeface="Times New Roman"/>
              </a:rPr>
              <a:t> Corredor Sul </a:t>
            </a:r>
            <a:r>
              <a:rPr lang="pt-BR" strike="noStrike">
                <a:solidFill>
                  <a:srgbClr val="000000"/>
                </a:solidFill>
                <a:latin typeface="Calibri"/>
                <a:ea typeface="Times New Roman"/>
              </a:rPr>
              <a:t>– Avaliação de contratos firmados com o Consórcio BRT-Sul e com a Supervisora; Visita Técnica de Inspeção por parte da CAIXA; Acompanhamento técnico</a:t>
            </a:r>
            <a:r>
              <a:rPr lang="pt-BR" b="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lang="pt-BR" strike="noStrike">
                <a:solidFill>
                  <a:srgbClr val="000000"/>
                </a:solidFill>
                <a:latin typeface="Calibri"/>
                <a:ea typeface="Times New Roman"/>
              </a:rPr>
              <a:t>das próximas etapas (trecho 3 e 4); elaboração de referencial técnico para o BRT Sul; Trabalho em comissão para recebimento dos equipamentos do Sistema Inteligente de Transporte (ITS);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lang="pt-BR" b="1" strike="noStrike">
                <a:solidFill>
                  <a:srgbClr val="000000"/>
                </a:solidFill>
                <a:latin typeface="Calibri"/>
                <a:ea typeface="Times New Roman"/>
              </a:rPr>
              <a:t>Corredor Norte </a:t>
            </a:r>
            <a:r>
              <a:rPr lang="pt-BR" strike="noStrike">
                <a:solidFill>
                  <a:srgbClr val="000000"/>
                </a:solidFill>
                <a:latin typeface="Calibri"/>
                <a:ea typeface="Times New Roman"/>
              </a:rPr>
              <a:t>- Avanço físico acumulado do Projeto Executivo de Engenharia do Eixo Norte em 94,23%.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74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75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CustomShape 3"/>
          <p:cNvSpPr/>
          <p:nvPr/>
        </p:nvSpPr>
        <p:spPr>
          <a:xfrm>
            <a:off x="611640" y="199008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6216 – TRANSPORTE INTEGRADO E MOBILIDADE</a:t>
            </a:r>
            <a:endParaRPr/>
          </a:p>
        </p:txBody>
      </p:sp>
      <p:sp>
        <p:nvSpPr>
          <p:cNvPr id="77" name="CustomShape 4"/>
          <p:cNvSpPr/>
          <p:nvPr/>
        </p:nvSpPr>
        <p:spPr>
          <a:xfrm>
            <a:off x="467640" y="2498400"/>
            <a:ext cx="8000640" cy="13118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i="1" strike="noStrike">
                <a:solidFill>
                  <a:srgbClr val="000000"/>
                </a:solidFill>
                <a:latin typeface="Calibri"/>
                <a:ea typeface="Times New Roman"/>
              </a:rPr>
              <a:t>OBJETIVO ESPECÍFICO 2: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i="1" strike="noStrike">
                <a:solidFill>
                  <a:srgbClr val="000000"/>
                </a:solidFill>
                <a:latin typeface="Calibri"/>
                <a:ea typeface="Times New Roman"/>
              </a:rPr>
              <a:t>Desenvolver e estimular o uso de modos não motorizados de transporte, a partir da implantação de infraestrutura adequada e com acessibilidade universal. </a:t>
            </a:r>
            <a:endParaRPr/>
          </a:p>
        </p:txBody>
      </p:sp>
      <p:sp>
        <p:nvSpPr>
          <p:cNvPr id="78" name="CustomShape 5"/>
          <p:cNvSpPr/>
          <p:nvPr/>
        </p:nvSpPr>
        <p:spPr>
          <a:xfrm>
            <a:off x="539640" y="1342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  <p:sp>
        <p:nvSpPr>
          <p:cNvPr id="79" name="CustomShape 6"/>
          <p:cNvSpPr/>
          <p:nvPr/>
        </p:nvSpPr>
        <p:spPr>
          <a:xfrm>
            <a:off x="467640" y="3791880"/>
            <a:ext cx="8000640" cy="28364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Realizações: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  </a:t>
            </a: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Elaborado Termo de Referência para contratação de consultoria a fim de realizar diagnóstico que subsidiará a revisão do Plano Cicloviário do DF;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  Criada Câmara de Mobilidade por Bicicleta do DF, Decreto nº 36.772, de 25/09/2015;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 Criada Comissão Técnica de Articulação Interinstitucional para Política Cicloviária do DF, Decreto nº 36.794, de 05/10/2015;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 Construída ciclovia no trecho entre a DF 001 e a Vila Basevi com extensão de 1km e 462m.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81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82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CustomShape 3"/>
          <p:cNvSpPr/>
          <p:nvPr/>
        </p:nvSpPr>
        <p:spPr>
          <a:xfrm>
            <a:off x="611640" y="199008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6216 – TRANSPORTE INTEGRADO E MOBILIDADE</a:t>
            </a:r>
            <a:endParaRPr/>
          </a:p>
        </p:txBody>
      </p:sp>
      <p:sp>
        <p:nvSpPr>
          <p:cNvPr id="84" name="CustomShape 4"/>
          <p:cNvSpPr/>
          <p:nvPr/>
        </p:nvSpPr>
        <p:spPr>
          <a:xfrm>
            <a:off x="611640" y="2642400"/>
            <a:ext cx="8000640" cy="13118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i="1" strike="noStrike">
                <a:solidFill>
                  <a:srgbClr val="000000"/>
                </a:solidFill>
                <a:latin typeface="Calibri"/>
                <a:ea typeface="Times New Roman"/>
              </a:rPr>
              <a:t>OBJETIVO ESPECÍFICO 3: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i="1" strike="noStrike">
                <a:solidFill>
                  <a:srgbClr val="000000"/>
                </a:solidFill>
                <a:latin typeface="Calibri"/>
                <a:ea typeface="Times New Roman"/>
              </a:rPr>
              <a:t>Modernizar o transporte público individual e de pequenas cargas, visando proporcionar à população usuária serviços eficazes, eficientes, seguros e de qualidade.</a:t>
            </a:r>
            <a:endParaRPr/>
          </a:p>
        </p:txBody>
      </p:sp>
      <p:sp>
        <p:nvSpPr>
          <p:cNvPr id="85" name="CustomShape 5"/>
          <p:cNvSpPr/>
          <p:nvPr/>
        </p:nvSpPr>
        <p:spPr>
          <a:xfrm>
            <a:off x="539640" y="1342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  <p:sp>
        <p:nvSpPr>
          <p:cNvPr id="86" name="CustomShape 6"/>
          <p:cNvSpPr/>
          <p:nvPr/>
        </p:nvSpPr>
        <p:spPr>
          <a:xfrm>
            <a:off x="611640" y="4226400"/>
            <a:ext cx="8000640" cy="131184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Realizações: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  </a:t>
            </a: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Iniciado o processo para outorga de novas autorizações para o serviço de táxi no Distrito Federal;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 Capacitação de 1.816 taxistas, pelo SEST/SENAT.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-468720" y="476640"/>
            <a:ext cx="578628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Secretaria de Estado de Mobilidade</a:t>
            </a:r>
            <a:endParaRPr/>
          </a:p>
        </p:txBody>
      </p:sp>
      <p:pic>
        <p:nvPicPr>
          <p:cNvPr id="88" name="Imagem 3"/>
          <p:cNvPicPr/>
          <p:nvPr/>
        </p:nvPicPr>
        <p:blipFill>
          <a:blip r:embed="rId2"/>
          <a:srcRect l="2334" t="29000" r="10935" b="29000"/>
          <a:stretch/>
        </p:blipFill>
        <p:spPr>
          <a:xfrm>
            <a:off x="5214960" y="138240"/>
            <a:ext cx="3142800" cy="1075680"/>
          </a:xfrm>
          <a:prstGeom prst="rect">
            <a:avLst/>
          </a:prstGeom>
          <a:ln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1403640" y="1917000"/>
            <a:ext cx="5976360" cy="36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611640" y="1701720"/>
            <a:ext cx="7929360" cy="39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</a:rPr>
              <a:t>PROGRAMA TEMÁTICO: 6216 – TRANSPORTE INTEGRADO E MOBILIDADE</a:t>
            </a:r>
            <a:endParaRPr/>
          </a:p>
        </p:txBody>
      </p:sp>
      <p:sp>
        <p:nvSpPr>
          <p:cNvPr id="91" name="CustomShape 4"/>
          <p:cNvSpPr/>
          <p:nvPr/>
        </p:nvSpPr>
        <p:spPr>
          <a:xfrm>
            <a:off x="467640" y="2154960"/>
            <a:ext cx="8424720" cy="100692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000" b="1" i="1" strike="noStrike">
                <a:solidFill>
                  <a:srgbClr val="000000"/>
                </a:solidFill>
                <a:latin typeface="Calibri"/>
                <a:ea typeface="Times New Roman"/>
              </a:rPr>
              <a:t>OBJETIVO ESPECÍFICO 4: 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000" i="1" strike="noStrike">
                <a:solidFill>
                  <a:srgbClr val="000000"/>
                </a:solidFill>
                <a:latin typeface="Calibri"/>
                <a:ea typeface="Times New Roman"/>
              </a:rPr>
              <a:t>Aprimorar a gestão dos serviços de transporte visando proporcionar à população usuária um serviço seguro integrado e de qualidade.</a:t>
            </a:r>
            <a:endParaRPr/>
          </a:p>
        </p:txBody>
      </p:sp>
      <p:sp>
        <p:nvSpPr>
          <p:cNvPr id="92" name="CustomShape 5"/>
          <p:cNvSpPr/>
          <p:nvPr/>
        </p:nvSpPr>
        <p:spPr>
          <a:xfrm>
            <a:off x="611640" y="1126080"/>
            <a:ext cx="7929360" cy="4579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pt-BR" sz="2400" b="1" strike="noStrike">
                <a:solidFill>
                  <a:srgbClr val="000000"/>
                </a:solidFill>
                <a:latin typeface="Calibri"/>
              </a:rPr>
              <a:t>REALIZAÇÕES POR PROGRAMA TEMÁTICO</a:t>
            </a:r>
            <a:endParaRPr/>
          </a:p>
        </p:txBody>
      </p:sp>
      <p:sp>
        <p:nvSpPr>
          <p:cNvPr id="93" name="CustomShape 6"/>
          <p:cNvSpPr/>
          <p:nvPr/>
        </p:nvSpPr>
        <p:spPr>
          <a:xfrm>
            <a:off x="467640" y="3299040"/>
            <a:ext cx="8424720" cy="314136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Realizações: 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b="1" strike="noStrike">
                <a:solidFill>
                  <a:srgbClr val="000000"/>
                </a:solidFill>
                <a:latin typeface="Calibri"/>
                <a:ea typeface="Times New Roman"/>
              </a:rPr>
              <a:t>  </a:t>
            </a: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Construídos e entregues 4 novos terminais de ônibus urbanos nas seguintes regiões: Riacho Fundo II, Sobradinho II, Ceilândia e Gama Leste;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 Em execução as obras de construção de 4 novos terminais nas seguintes regiões: Recanto das Emas I, Recanto das Emas II, Samambaia Sul e Samambaia Norte;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000" strike="noStrike">
                <a:solidFill>
                  <a:srgbClr val="000000"/>
                </a:solidFill>
                <a:latin typeface="Calibri"/>
                <a:ea typeface="Times New Roman"/>
              </a:rPr>
              <a:t> Em execução as obras de reforma de 9 terminais de ônibus urbanos nas seguintes localidades: P Sul Ceilândia, Guará I, Guará II, Paranoá, M Norte Taguatinga, Taguatinga Sul, Cruzeiro Novo, Planaltina e Núcleo Bandeirante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1104</Words>
  <Application>Microsoft Office PowerPoint</Application>
  <PresentationFormat>Apresentação na tela (4:3)</PresentationFormat>
  <Paragraphs>213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바탕</vt:lpstr>
      <vt:lpstr>Arial</vt:lpstr>
      <vt:lpstr>Arial Narrow</vt:lpstr>
      <vt:lpstr>Calibri</vt:lpstr>
      <vt:lpstr>DejaVu Sans</vt:lpstr>
      <vt:lpstr>StarSymbol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Governo do Distrito Federal</dc:title>
  <dc:creator>emiliano.abreu</dc:creator>
  <cp:lastModifiedBy>Rafaela de Andrade</cp:lastModifiedBy>
  <cp:revision>70</cp:revision>
  <dcterms:created xsi:type="dcterms:W3CDTF">2016-02-16T17:41:15Z</dcterms:created>
  <dcterms:modified xsi:type="dcterms:W3CDTF">2016-04-12T19:47:55Z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