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  <p:sldMasterId id="2147483674" r:id="rId5"/>
  </p:sldMasterIdLst>
  <p:notesMasterIdLst>
    <p:notesMasterId r:id="rId30"/>
  </p:notesMasterIdLst>
  <p:sldIdLst>
    <p:sldId id="317" r:id="rId6"/>
    <p:sldId id="319" r:id="rId7"/>
    <p:sldId id="318" r:id="rId8"/>
    <p:sldId id="323" r:id="rId9"/>
    <p:sldId id="324" r:id="rId10"/>
    <p:sldId id="322" r:id="rId11"/>
    <p:sldId id="328" r:id="rId12"/>
    <p:sldId id="321" r:id="rId13"/>
    <p:sldId id="256" r:id="rId14"/>
    <p:sldId id="257" r:id="rId15"/>
    <p:sldId id="325" r:id="rId16"/>
    <p:sldId id="258" r:id="rId17"/>
    <p:sldId id="274" r:id="rId18"/>
    <p:sldId id="270" r:id="rId19"/>
    <p:sldId id="271" r:id="rId20"/>
    <p:sldId id="272" r:id="rId21"/>
    <p:sldId id="259" r:id="rId22"/>
    <p:sldId id="326" r:id="rId23"/>
    <p:sldId id="327" r:id="rId24"/>
    <p:sldId id="260" r:id="rId25"/>
    <p:sldId id="265" r:id="rId26"/>
    <p:sldId id="266" r:id="rId27"/>
    <p:sldId id="261" r:id="rId28"/>
    <p:sldId id="267" r:id="rId29"/>
  </p:sldIdLst>
  <p:sldSz cx="12192000" cy="6858000"/>
  <p:notesSz cx="7010400" cy="9296400"/>
  <p:embeddedFontLs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Poppins" panose="00000500000000000000" pitchFamily="2" charset="0"/>
      <p:regular r:id="rId35"/>
      <p:bold r:id="rId36"/>
      <p:italic r:id="rId37"/>
      <p:boldItalic r:id="rId38"/>
    </p:embeddedFont>
    <p:embeddedFont>
      <p:font typeface="Poppins ExtraBold" panose="00000900000000000000" pitchFamily="2" charset="0"/>
      <p:bold r:id="rId39"/>
      <p:boldItalic r:id="rId40"/>
    </p:embeddedFont>
    <p:embeddedFont>
      <p:font typeface="Poppins SemiBold" panose="00000700000000000000" pitchFamily="2" charset="0"/>
      <p:bold r:id="rId41"/>
      <p:boldItalic r:id="rId42"/>
    </p:embeddedFont>
    <p:embeddedFont>
      <p:font typeface="Tw Cen MT" panose="020B0602020104020603" pitchFamily="34" charset="0"/>
      <p:regular r:id="rId43"/>
      <p:bold r:id="rId44"/>
      <p:italic r:id="rId45"/>
      <p:boldItalic r:id="rId46"/>
    </p:embeddedFont>
    <p:embeddedFont>
      <p:font typeface="Tw Cen MT Condensed" panose="020B0606020104020203" pitchFamily="34" charset="0"/>
      <p:regular r:id="rId47"/>
      <p:bold r:id="rId48"/>
    </p:embeddedFont>
    <p:embeddedFont>
      <p:font typeface="Wingdings 3" panose="05040102010807070707" pitchFamily="18" charset="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9D83F-64D6-68FE-FFA3-AE79F7B43B69}" v="4" dt="2026-05-21T12:10:31.422"/>
    <p1510:client id="{22749D14-7EBC-16C1-C158-19E57FF03991}" v="2" dt="2026-05-21T12:08:49.860"/>
    <p1510:client id="{68061EE3-B5FF-8AC0-688E-FB50F5DB41AA}" v="1" dt="2026-05-21T14:24:20.453"/>
    <p1510:client id="{9A4B81B8-9FB3-A8E0-E506-D7C33BB61D9E}" v="6" dt="2026-05-21T14:23:54.376"/>
    <p1510:client id="{DFA70612-CD95-49FD-5854-0C08E469A85D}" v="3" dt="2026-05-21T12:42:28.702"/>
  </p1510:revLst>
</p1510:revInfo>
</file>

<file path=ppt/tableStyles.xml><?xml version="1.0" encoding="utf-8"?>
<a:tblStyleLst xmlns:a="http://schemas.openxmlformats.org/drawingml/2006/main" def="{897B2218-F82A-4E9C-8232-93BA9FCB6419}">
  <a:tblStyle styleId="{897B2218-F82A-4E9C-8232-93BA9FCB641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5.xml"/><Relationship Id="rId41" Type="http://schemas.openxmlformats.org/officeDocument/2006/relationships/font" Target="fonts/font11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defTabSz="947867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97082632-C89F-4A6D-956A-8F4375958F4D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312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A01F1217-BB44-160A-E137-236CEB75A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71371900-D22B-AE57-8386-93C10FA9B5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613E5BCA-7037-5B81-AB49-DDC5F0F97A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69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6CFFC239-524D-F2E0-7B84-1D6CBA5F1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>
            <a:extLst>
              <a:ext uri="{FF2B5EF4-FFF2-40B4-BE49-F238E27FC236}">
                <a16:creationId xmlns:a16="http://schemas.microsoft.com/office/drawing/2014/main" id="{C006BD69-E49A-EA24-6EFC-EB9055619A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7" name="Google Shape;127;p4:notes">
            <a:extLst>
              <a:ext uri="{FF2B5EF4-FFF2-40B4-BE49-F238E27FC236}">
                <a16:creationId xmlns:a16="http://schemas.microsoft.com/office/drawing/2014/main" id="{E85A78AB-1BE7-85FF-5F53-1A999693C0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152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A229DC1-1D38-18FD-B0E1-BB7AAF1C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C650B2E6-39A7-81DB-67DD-AB92DD1DBD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9D07237D-642B-4BC8-02EA-605501033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25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A6022-B6F6-0189-897F-6E4228B1F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6DAA3F-6D80-2040-FE4D-86C39C519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61E561-02E3-DB0F-097E-F37C170C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ECF92A-ABAB-F8D5-135E-1FFD2CF2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618E27-AC3E-3D78-F1AB-4CBECAF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04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8AF65-2963-1EE3-B1BD-B66BB579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8C9705-97A2-F7CB-F95C-DB36648A6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23F108-2282-7BC2-DC11-E09BA02A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84EB11-3E79-BE1E-9D2C-E2FC485F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BABC43-1422-907B-09FE-DF4F9317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6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A6D7C-10C9-649B-1CDD-5FEDD4ED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EBBC07-95DF-6A8C-0358-2151921D1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DE02A9-F2AB-F038-D157-72A7F9EE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153781-E2FE-E1AE-0A05-3E7CDDE6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00DFA8-1914-5866-95B1-7D724FE0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82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290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11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0382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21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3927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076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73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8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F8B7E-5A52-4726-C276-AD4C1819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1D378-95B8-3379-C244-E5925615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5F1C5F-9DE2-DDCF-3427-69BB83F5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FBE06D-10BE-C6DD-DCA7-E20902D7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FC778E-668D-6B6F-73ED-36842492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014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4509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165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0696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7BF33F5-3E6C-464B-9956-2C5841518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" y="179294"/>
            <a:ext cx="11793069" cy="6696636"/>
          </a:xfrm>
          <a:prstGeom prst="rect">
            <a:avLst/>
          </a:prstGeom>
        </p:spPr>
      </p:pic>
      <p:grpSp>
        <p:nvGrpSpPr>
          <p:cNvPr id="2" name="Grupo 1"/>
          <p:cNvGrpSpPr/>
          <p:nvPr userDrawn="1"/>
        </p:nvGrpSpPr>
        <p:grpSpPr>
          <a:xfrm flipH="1">
            <a:off x="5855243" y="-17928"/>
            <a:ext cx="6354686" cy="950258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" name="Freeform 6"/>
            <p:cNvSpPr/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" name="Freeform 7"/>
            <p:cNvSpPr/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" name="Freeform 8"/>
            <p:cNvSpPr/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7" name="Freeform 9"/>
            <p:cNvSpPr/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8" name="Freeform 10"/>
            <p:cNvSpPr/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9" name="Freeform 11"/>
            <p:cNvSpPr/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0" name="Freeform 12"/>
            <p:cNvSpPr/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" name="Freeform 13"/>
            <p:cNvSpPr/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" name="Freeform 14"/>
            <p:cNvSpPr/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3" name="Freeform 15"/>
            <p:cNvSpPr/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4" name="Freeform 16"/>
            <p:cNvSpPr/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5" name="Freeform 17"/>
            <p:cNvSpPr/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6" name="Freeform 18"/>
            <p:cNvSpPr/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699730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E949D-DC65-1402-1A8F-7B39A48E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17C8F2-06F2-7CAE-22B1-A7D80206D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507C5B-03EE-541E-8AB3-30798A5D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8A8CFB-0A69-E6BE-561E-C983D67D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7B00B7-5DD0-FF78-6DE6-42AB48DD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22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450FE-AA7C-AC94-1722-466EB667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9062F3-C534-1B2E-7A72-46A86B3E2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39DB00-50AC-7F64-7AD4-B0F90FBA4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4AF6C7-5A40-5ADC-07B7-45070C8F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A6DC1E-7F84-151A-D7EC-C94B0C3A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4CB6DA-1A61-9DFB-FA2D-ACED8719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89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FA1B7-70F8-57B7-FFE0-9F2006012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AD1718-6702-6B33-961A-69BDC2388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D7F251-8D17-540F-4E81-6810F1A76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07A3740-7AD9-DAFF-0C9A-66357E607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367277-DECB-0653-42C7-0C22FF41D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BE6FDE-682D-2C8D-0021-B6DA5526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D988D11-C4C3-7BB8-7C45-B9074AFE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0277263-20C7-EF1C-5A2C-D2579A9D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25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9F39A-3C68-69C6-2CB1-18CA1838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D38E69-09E0-5316-FB75-5F441D78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07970A-BECD-4A79-5E2C-8CC93C69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60566E-5DAE-2E9E-8C8A-7D0D6E84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7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AF9C6E5-ECA6-34C4-E1FE-9F068063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ACF5D58-62FE-DD9F-A1A2-1BE8CA78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A91FCD-97DD-3294-5B79-9030A5EB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70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E5D33-40E9-5AA1-3C0A-F0EC0672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AD051-5A04-AED1-F8B8-21EE9DB2C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F69746-94EC-EC5A-C60E-469147AAA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AFFF74-BF4E-3932-613B-3483C6BE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BAB423-0C58-3A5C-DFBF-2B356D38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B5D26B-EF5D-C024-1605-D06D337A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7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6AEFE-F322-C305-7FFE-A1691BFA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609C23-244A-8C40-7D95-6154F6912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4E09C0-0EE5-3069-78C6-3E8E205C1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61F82A-D43F-1C64-D6D9-C2837E40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1DAE77-97A3-CFD3-EB40-39DB4954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5B1F4-56BF-8F09-2EBB-610D0510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67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EDFC675-599A-ED60-275F-AC0CE38E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92A71A-3A37-459F-1CDC-165A9ABAB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D07925-CA6A-4A37-60C4-EEA2BA6FC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00CA2-E671-4B64-8792-D97C52DADA6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E089E9-DB4C-1901-03CB-40FADBD30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77853B-4E3E-0F71-8654-6ED24A2AA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CE4F07-72FF-4538-842E-B638E83EE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55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hyperlink" Target="https://mobilidadetransparente.semob.df.gov.br/extensions/mobilidadetransparente/mobilidadetransparente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50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53.png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5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hyperlink" Target="https://www.cl.df.gov.br/ctmu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390617" y="1077368"/>
            <a:ext cx="8572313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pt-BR" sz="4000" b="1" noProof="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 SEMINÁRIO TARIFA ZERO NO DF</a:t>
            </a:r>
            <a:endParaRPr lang="pt-BR" sz="4000" b="1" noProof="0" dirty="0">
              <a:solidFill>
                <a:srgbClr val="FFFF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BA88030E-6A29-49F2-BA00-EF7A018D8B89}"/>
              </a:ext>
            </a:extLst>
          </p:cNvPr>
          <p:cNvSpPr/>
          <p:nvPr/>
        </p:nvSpPr>
        <p:spPr>
          <a:xfrm>
            <a:off x="252073" y="5217343"/>
            <a:ext cx="11640081" cy="1640657"/>
          </a:xfrm>
          <a:custGeom>
            <a:avLst/>
            <a:gdLst>
              <a:gd name="connsiteX0" fmla="*/ 4531659 w 9063318"/>
              <a:gd name="connsiteY0" fmla="*/ 0 h 1089212"/>
              <a:gd name="connsiteX1" fmla="*/ 9063318 w 9063318"/>
              <a:gd name="connsiteY1" fmla="*/ 1042147 h 1089212"/>
              <a:gd name="connsiteX2" fmla="*/ 9052984 w 9063318"/>
              <a:gd name="connsiteY2" fmla="*/ 1089212 h 1089212"/>
              <a:gd name="connsiteX3" fmla="*/ 10334 w 9063318"/>
              <a:gd name="connsiteY3" fmla="*/ 1089212 h 1089212"/>
              <a:gd name="connsiteX4" fmla="*/ 0 w 9063318"/>
              <a:gd name="connsiteY4" fmla="*/ 1042147 h 1089212"/>
              <a:gd name="connsiteX5" fmla="*/ 4531659 w 9063318"/>
              <a:gd name="connsiteY5" fmla="*/ 0 h 10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3318" h="1089212">
                <a:moveTo>
                  <a:pt x="4531659" y="0"/>
                </a:moveTo>
                <a:cubicBezTo>
                  <a:pt x="7034425" y="0"/>
                  <a:pt x="9063318" y="466585"/>
                  <a:pt x="9063318" y="1042147"/>
                </a:cubicBezTo>
                <a:lnTo>
                  <a:pt x="9052984" y="1089212"/>
                </a:lnTo>
                <a:lnTo>
                  <a:pt x="10334" y="1089212"/>
                </a:lnTo>
                <a:lnTo>
                  <a:pt x="0" y="1042147"/>
                </a:lnTo>
                <a:cubicBezTo>
                  <a:pt x="0" y="466585"/>
                  <a:pt x="2028893" y="0"/>
                  <a:pt x="45316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pt-BR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900754-8EA6-4BDC-A2EA-093C3B71C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1" t="17154" r="5058" b="18514"/>
          <a:stretch>
            <a:fillRect/>
          </a:stretch>
        </p:blipFill>
        <p:spPr>
          <a:xfrm>
            <a:off x="4310888" y="3317595"/>
            <a:ext cx="7699384" cy="354297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8FA808E-991D-9207-E048-C46FAE2D21D4}"/>
              </a:ext>
            </a:extLst>
          </p:cNvPr>
          <p:cNvSpPr/>
          <p:nvPr/>
        </p:nvSpPr>
        <p:spPr>
          <a:xfrm>
            <a:off x="390618" y="2123549"/>
            <a:ext cx="6130252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300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Cenário Nacional e Avaliação do 1º Ano do Vai de Graça/DF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F6A3F1-54E1-6444-D529-8F0FBE3F5DA2}"/>
              </a:ext>
            </a:extLst>
          </p:cNvPr>
          <p:cNvSpPr txBox="1"/>
          <p:nvPr/>
        </p:nvSpPr>
        <p:spPr>
          <a:xfrm>
            <a:off x="2100905" y="6439702"/>
            <a:ext cx="441996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800" b="1" noProof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SUBCOMISSÃO SOBRE TARIFA ZERO</a:t>
            </a:r>
            <a:br>
              <a:rPr lang="pt-BR" sz="800" b="1" noProof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BR" sz="800" b="1" noProof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COMISSÃO DE TRANSPORTE E MOBILIDADE URBANA - CTMU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F98F48A-C271-5A1A-81CB-1313AC6B1AA4}"/>
              </a:ext>
            </a:extLst>
          </p:cNvPr>
          <p:cNvSpPr/>
          <p:nvPr/>
        </p:nvSpPr>
        <p:spPr>
          <a:xfrm>
            <a:off x="9559636" y="5698836"/>
            <a:ext cx="277091" cy="1156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A0A3506E-4A22-8A29-80C6-0141B534A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461" y="5574108"/>
            <a:ext cx="1717432" cy="7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FONTE DOS DADOS</a:t>
            </a:r>
            <a:endParaRPr lang="pt-BR" noProof="0"/>
          </a:p>
        </p:txBody>
      </p:sp>
      <p:sp>
        <p:nvSpPr>
          <p:cNvPr id="106" name="Google Shape;106;p14"/>
          <p:cNvSpPr/>
          <p:nvPr/>
        </p:nvSpPr>
        <p:spPr>
          <a:xfrm>
            <a:off x="571500" y="571500"/>
            <a:ext cx="7620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5;p14">
            <a:extLst>
              <a:ext uri="{FF2B5EF4-FFF2-40B4-BE49-F238E27FC236}">
                <a16:creationId xmlns:a16="http://schemas.microsoft.com/office/drawing/2014/main" id="{DCA6A22F-A9FF-62B7-5402-83FA6699C059}"/>
              </a:ext>
            </a:extLst>
          </p:cNvPr>
          <p:cNvSpPr txBox="1"/>
          <p:nvPr/>
        </p:nvSpPr>
        <p:spPr>
          <a:xfrm>
            <a:off x="1741704" y="6372033"/>
            <a:ext cx="7800790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https://mobilidadetransparente.semob.df.gov.br/extensions/mobilidadetransparente/mobilidadetransparente.html</a:t>
            </a:r>
            <a:r>
              <a:rPr lang="pt-BR" sz="1200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pt-BR" sz="1200" noProof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95C7DF-6540-BF5D-CEE1-35C0E0562A4F}"/>
              </a:ext>
            </a:extLst>
          </p:cNvPr>
          <p:cNvSpPr txBox="1"/>
          <p:nvPr/>
        </p:nvSpPr>
        <p:spPr>
          <a:xfrm>
            <a:off x="647700" y="1166900"/>
            <a:ext cx="10030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A avaliação foi baseada nos dados do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painel</a:t>
            </a:r>
            <a:r>
              <a:rPr lang="pt-BR" sz="1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1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Mobilidade Transparente </a:t>
            </a:r>
            <a:r>
              <a:rPr lang="pt-BR" sz="1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implementado pela SEMOB em </a:t>
            </a:r>
            <a:r>
              <a:rPr lang="pt-BR" sz="1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decorrência da Lei nº 7.836/2024</a:t>
            </a:r>
            <a:r>
              <a:rPr lang="pt-BR" sz="1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pt-BR" sz="1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autoria do Deputado Max Maciel presidente da CTMU</a:t>
            </a:r>
            <a:r>
              <a:rPr lang="pt-BR" sz="1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endParaRPr lang="pt-BR" sz="1400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4CF7EEE-CC6E-09FD-73FD-26CD7C37B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1910239"/>
            <a:ext cx="9802596" cy="45018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>
          <a:extLst>
            <a:ext uri="{FF2B5EF4-FFF2-40B4-BE49-F238E27FC236}">
              <a16:creationId xmlns:a16="http://schemas.microsoft.com/office/drawing/2014/main" id="{7999D691-7BB6-AAC7-DCA0-61BC80D7B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>
            <a:extLst>
              <a:ext uri="{FF2B5EF4-FFF2-40B4-BE49-F238E27FC236}">
                <a16:creationId xmlns:a16="http://schemas.microsoft.com/office/drawing/2014/main" id="{16CD3706-4858-46C7-7D2D-2D15506943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>
            <a:extLst>
              <a:ext uri="{FF2B5EF4-FFF2-40B4-BE49-F238E27FC236}">
                <a16:creationId xmlns:a16="http://schemas.microsoft.com/office/drawing/2014/main" id="{4E8581B1-3643-51B4-F0B5-C107837518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776412"/>
            <a:ext cx="52387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>
            <a:extLst>
              <a:ext uri="{FF2B5EF4-FFF2-40B4-BE49-F238E27FC236}">
                <a16:creationId xmlns:a16="http://schemas.microsoft.com/office/drawing/2014/main" id="{65473912-0408-8098-8A09-A20D1E382499}"/>
              </a:ext>
            </a:extLst>
          </p:cNvPr>
          <p:cNvSpPr txBox="1"/>
          <p:nvPr/>
        </p:nvSpPr>
        <p:spPr>
          <a:xfrm>
            <a:off x="609600" y="2156698"/>
            <a:ext cx="55245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 programa estabelece a isenção de tarifa aos domingos, feriados e em outras datas específicas.</a:t>
            </a:r>
            <a:endParaRPr lang="pt-BR" noProof="0"/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C96458FD-AA61-62D9-4A19-7373C32C188F}"/>
              </a:ext>
            </a:extLst>
          </p:cNvPr>
          <p:cNvSpPr txBox="1"/>
          <p:nvPr/>
        </p:nvSpPr>
        <p:spPr>
          <a:xfrm>
            <a:off x="609600" y="3317209"/>
            <a:ext cx="5238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3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Início:</a:t>
            </a:r>
            <a:r>
              <a:rPr lang="pt-BR" sz="15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1º de Março de 2025</a:t>
            </a:r>
            <a:endParaRPr lang="pt-BR" noProof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14EE7644-9112-3F99-A7C9-8DAB88CC0442}"/>
              </a:ext>
            </a:extLst>
          </p:cNvPr>
          <p:cNvSpPr txBox="1"/>
          <p:nvPr/>
        </p:nvSpPr>
        <p:spPr>
          <a:xfrm>
            <a:off x="571500" y="3814762"/>
            <a:ext cx="5524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9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Sistema Rodoviário:</a:t>
            </a:r>
            <a:r>
              <a:rPr lang="pt-BR" sz="15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Linhas Urbanas (STPC) e Rurais (STPCR)</a:t>
            </a:r>
            <a:endParaRPr lang="pt-BR" noProof="0"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9EC4B7E-4981-6518-12B0-7E1D3DC6FABA}"/>
              </a:ext>
            </a:extLst>
          </p:cNvPr>
          <p:cNvSpPr txBox="1"/>
          <p:nvPr/>
        </p:nvSpPr>
        <p:spPr>
          <a:xfrm>
            <a:off x="610525" y="4303930"/>
            <a:ext cx="5238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3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Sistema Metroviário</a:t>
            </a:r>
            <a:endParaRPr lang="pt-BR" noProof="0"/>
          </a:p>
        </p:txBody>
      </p:sp>
      <p:sp>
        <p:nvSpPr>
          <p:cNvPr id="100" name="Google Shape;100;p14">
            <a:extLst>
              <a:ext uri="{FF2B5EF4-FFF2-40B4-BE49-F238E27FC236}">
                <a16:creationId xmlns:a16="http://schemas.microsoft.com/office/drawing/2014/main" id="{58665E84-63BD-7CA9-6E72-2801ED284F34}"/>
              </a:ext>
            </a:extLst>
          </p:cNvPr>
          <p:cNvSpPr txBox="1"/>
          <p:nvPr/>
        </p:nvSpPr>
        <p:spPr>
          <a:xfrm>
            <a:off x="593382" y="4839533"/>
            <a:ext cx="5238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3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Norma instituidora:</a:t>
            </a:r>
            <a:r>
              <a:rPr lang="pt-BR" sz="15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Decreto nº 46.924/2025</a:t>
            </a:r>
            <a:endParaRPr lang="pt-BR" noProof="0"/>
          </a:p>
        </p:txBody>
      </p:sp>
      <p:pic>
        <p:nvPicPr>
          <p:cNvPr id="101" name="Google Shape;101;p14" descr="image.png">
            <a:extLst>
              <a:ext uri="{FF2B5EF4-FFF2-40B4-BE49-F238E27FC236}">
                <a16:creationId xmlns:a16="http://schemas.microsoft.com/office/drawing/2014/main" id="{A71B3CF6-1E67-F006-317E-46481DE323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381375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image.png">
            <a:extLst>
              <a:ext uri="{FF2B5EF4-FFF2-40B4-BE49-F238E27FC236}">
                <a16:creationId xmlns:a16="http://schemas.microsoft.com/office/drawing/2014/main" id="{BE5C7F0B-4282-D996-5FE0-0816FDBF9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876675"/>
            <a:ext cx="219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>
            <a:extLst>
              <a:ext uri="{FF2B5EF4-FFF2-40B4-BE49-F238E27FC236}">
                <a16:creationId xmlns:a16="http://schemas.microsoft.com/office/drawing/2014/main" id="{6909625B-5BEE-A3D6-7811-8036FCA3CD9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39586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image.png">
            <a:extLst>
              <a:ext uri="{FF2B5EF4-FFF2-40B4-BE49-F238E27FC236}">
                <a16:creationId xmlns:a16="http://schemas.microsoft.com/office/drawing/2014/main" id="{44ED65E8-B9E6-0FC7-D26A-CB6A726FFFF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1975" y="4924186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>
            <a:extLst>
              <a:ext uri="{FF2B5EF4-FFF2-40B4-BE49-F238E27FC236}">
                <a16:creationId xmlns:a16="http://schemas.microsoft.com/office/drawing/2014/main" id="{AC60718A-3021-91D7-E983-2958D7B03F94}"/>
              </a:ext>
            </a:extLst>
          </p:cNvPr>
          <p:cNvSpPr txBox="1"/>
          <p:nvPr/>
        </p:nvSpPr>
        <p:spPr>
          <a:xfrm>
            <a:off x="762000" y="571500"/>
            <a:ext cx="11401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CONTEXTO E ABRANGÊNCIA</a:t>
            </a:r>
            <a:endParaRPr lang="pt-BR" noProof="0"/>
          </a:p>
        </p:txBody>
      </p:sp>
      <p:sp>
        <p:nvSpPr>
          <p:cNvPr id="106" name="Google Shape;106;p14">
            <a:extLst>
              <a:ext uri="{FF2B5EF4-FFF2-40B4-BE49-F238E27FC236}">
                <a16:creationId xmlns:a16="http://schemas.microsoft.com/office/drawing/2014/main" id="{24566DE6-3336-4E6C-BB79-2333B485452D}"/>
              </a:ext>
            </a:extLst>
          </p:cNvPr>
          <p:cNvSpPr/>
          <p:nvPr/>
        </p:nvSpPr>
        <p:spPr>
          <a:xfrm>
            <a:off x="571500" y="571500"/>
            <a:ext cx="7620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74558F-D465-DF0B-2FFF-6CFA7BB33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3877" y="1980566"/>
            <a:ext cx="4422374" cy="36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81175"/>
            <a:ext cx="349240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1781175"/>
            <a:ext cx="3492549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950" y="1781175"/>
            <a:ext cx="34924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571350" y="5528786"/>
            <a:ext cx="11049000" cy="130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i="0" u="none" strike="noStrike" cap="none" noProof="0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Total: 82 dias de benefício: 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0" u="none" strike="noStrike" cap="none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12 em meio período: </a:t>
            </a:r>
            <a:r>
              <a:rPr lang="pt-BR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Festividades Nossa Sra. Aparecida (18h às 24h) e Evento Nosso Natal (18h às 23h); 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e </a:t>
            </a:r>
            <a:r>
              <a:rPr lang="pt-BR" b="1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70 em período integral.</a:t>
            </a:r>
            <a:endParaRPr lang="pt-BR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6" name="Google Shape;116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00" y="2219325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952500" y="2867025"/>
            <a:ext cx="286692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52 Domingos</a:t>
            </a:r>
            <a:endParaRPr lang="pt-BR" noProof="0"/>
          </a:p>
        </p:txBody>
      </p:sp>
      <p:sp>
        <p:nvSpPr>
          <p:cNvPr id="118" name="Google Shape;118;p15"/>
          <p:cNvSpPr txBox="1"/>
          <p:nvPr/>
        </p:nvSpPr>
        <p:spPr>
          <a:xfrm>
            <a:off x="952500" y="3390900"/>
            <a:ext cx="27304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Cobertura integral de todos os domingos do ciclo anual.</a:t>
            </a:r>
            <a:endParaRPr lang="pt-BR" noProof="0"/>
          </a:p>
        </p:txBody>
      </p:sp>
      <p:pic>
        <p:nvPicPr>
          <p:cNvPr id="119" name="Google Shape;119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0650" y="2219325"/>
            <a:ext cx="514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730650" y="2867025"/>
            <a:ext cx="286707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07 Feriados</a:t>
            </a:r>
            <a:endParaRPr lang="pt-BR" noProof="0"/>
          </a:p>
        </p:txBody>
      </p:sp>
      <p:sp>
        <p:nvSpPr>
          <p:cNvPr id="121" name="Google Shape;121;p15"/>
          <p:cNvSpPr txBox="1"/>
          <p:nvPr/>
        </p:nvSpPr>
        <p:spPr>
          <a:xfrm>
            <a:off x="4730650" y="3390900"/>
            <a:ext cx="28256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Datas nacionais e locais, incluindo Tiradentes, Dia do Trabalhador e Consciência Negra.</a:t>
            </a:r>
            <a:endParaRPr lang="pt-BR" noProof="0"/>
          </a:p>
        </p:txBody>
      </p:sp>
      <p:pic>
        <p:nvPicPr>
          <p:cNvPr id="122" name="Google Shape;122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08950" y="2219325"/>
            <a:ext cx="514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8508950" y="2867025"/>
            <a:ext cx="28669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23 Dias específicos</a:t>
            </a:r>
            <a:endParaRPr lang="pt-BR" noProof="0"/>
          </a:p>
        </p:txBody>
      </p:sp>
      <p:sp>
        <p:nvSpPr>
          <p:cNvPr id="124" name="Google Shape;124;p15"/>
          <p:cNvSpPr txBox="1"/>
          <p:nvPr/>
        </p:nvSpPr>
        <p:spPr>
          <a:xfrm>
            <a:off x="8508950" y="3390900"/>
            <a:ext cx="273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Extensão para eventos como Carnaval, Aniversário de Brasília e festividades de fim de ano.</a:t>
            </a:r>
            <a:endParaRPr lang="pt-BR" noProof="0"/>
          </a:p>
        </p:txBody>
      </p:sp>
      <p:sp>
        <p:nvSpPr>
          <p:cNvPr id="125" name="Google Shape;125;p15"/>
          <p:cNvSpPr txBox="1"/>
          <p:nvPr/>
        </p:nvSpPr>
        <p:spPr>
          <a:xfrm>
            <a:off x="762000" y="571500"/>
            <a:ext cx="11401425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DIAS CONTEMPLADOS</a:t>
            </a:r>
            <a:br>
              <a:rPr lang="pt-BR" sz="3150" b="1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3150" b="1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BR" sz="1600" b="1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(01/03/25 a 28/02/26)</a:t>
            </a:r>
            <a:endParaRPr lang="pt-BR" sz="1600" noProof="0"/>
          </a:p>
        </p:txBody>
      </p:sp>
      <p:sp>
        <p:nvSpPr>
          <p:cNvPr id="126" name="Google Shape;126;p15"/>
          <p:cNvSpPr/>
          <p:nvPr/>
        </p:nvSpPr>
        <p:spPr>
          <a:xfrm>
            <a:off x="571500" y="571500"/>
            <a:ext cx="7620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780BCC01-8EE2-0F85-9FAB-E6B680E9C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 descr="image.png">
            <a:extLst>
              <a:ext uri="{FF2B5EF4-FFF2-40B4-BE49-F238E27FC236}">
                <a16:creationId xmlns:a16="http://schemas.microsoft.com/office/drawing/2014/main" id="{71B99C1A-B1E8-2E88-57CF-99C3B2E1CD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image.png">
            <a:extLst>
              <a:ext uri="{FF2B5EF4-FFF2-40B4-BE49-F238E27FC236}">
                <a16:creationId xmlns:a16="http://schemas.microsoft.com/office/drawing/2014/main" id="{171E2552-C6D4-CA1F-B934-549797B0E7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52575"/>
            <a:ext cx="11049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>
            <a:extLst>
              <a:ext uri="{FF2B5EF4-FFF2-40B4-BE49-F238E27FC236}">
                <a16:creationId xmlns:a16="http://schemas.microsoft.com/office/drawing/2014/main" id="{05D835F2-70D0-0A27-0BED-D6253589663B}"/>
              </a:ext>
            </a:extLst>
          </p:cNvPr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PASSAGEIROS TRANSPORTADOS</a:t>
            </a:r>
            <a:endParaRPr lang="pt-BR" noProof="0"/>
          </a:p>
        </p:txBody>
      </p:sp>
      <p:sp>
        <p:nvSpPr>
          <p:cNvPr id="132" name="Google Shape;132;p16">
            <a:extLst>
              <a:ext uri="{FF2B5EF4-FFF2-40B4-BE49-F238E27FC236}">
                <a16:creationId xmlns:a16="http://schemas.microsoft.com/office/drawing/2014/main" id="{6CE29628-0AF4-5B72-EF8A-7393FC820DB5}"/>
              </a:ext>
            </a:extLst>
          </p:cNvPr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61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59351" y="3370007"/>
            <a:ext cx="2381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59351" y="4013561"/>
            <a:ext cx="2381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68876" y="3379532"/>
            <a:ext cx="1393626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8401" y="4042059"/>
            <a:ext cx="2362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571500" y="2337956"/>
            <a:ext cx="52387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 b="0" i="0" u="none" strike="noStrike" cap="none" noProof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70%</a:t>
            </a:r>
            <a:endParaRPr lang="pt-BR" noProof="0"/>
          </a:p>
        </p:txBody>
      </p:sp>
      <p:sp>
        <p:nvSpPr>
          <p:cNvPr id="163" name="Google Shape;163;p18"/>
          <p:cNvSpPr txBox="1"/>
          <p:nvPr/>
        </p:nvSpPr>
        <p:spPr>
          <a:xfrm>
            <a:off x="571500" y="3957206"/>
            <a:ext cx="52387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noProof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Aumento de Demanda</a:t>
            </a:r>
          </a:p>
        </p:txBody>
      </p:sp>
      <p:sp>
        <p:nvSpPr>
          <p:cNvPr id="164" name="Google Shape;164;p18"/>
          <p:cNvSpPr txBox="1"/>
          <p:nvPr/>
        </p:nvSpPr>
        <p:spPr>
          <a:xfrm>
            <a:off x="6372225" y="2572351"/>
            <a:ext cx="55416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Comparativo da média de usuários transportados aos domingos:</a:t>
            </a:r>
            <a:endParaRPr lang="pt-BR" noProof="0"/>
          </a:p>
        </p:txBody>
      </p:sp>
      <p:sp>
        <p:nvSpPr>
          <p:cNvPr id="165" name="Google Shape;165;p18"/>
          <p:cNvSpPr txBox="1"/>
          <p:nvPr/>
        </p:nvSpPr>
        <p:spPr>
          <a:xfrm>
            <a:off x="6257463" y="3481111"/>
            <a:ext cx="2667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Média sem o benefício</a:t>
            </a:r>
            <a:endParaRPr lang="pt-BR" noProof="0"/>
          </a:p>
        </p:txBody>
      </p:sp>
      <p:sp>
        <p:nvSpPr>
          <p:cNvPr id="166" name="Google Shape;166;p18"/>
          <p:cNvSpPr txBox="1"/>
          <p:nvPr/>
        </p:nvSpPr>
        <p:spPr>
          <a:xfrm>
            <a:off x="6324600" y="4180171"/>
            <a:ext cx="2667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Média com Vai de Graça</a:t>
            </a:r>
            <a:endParaRPr lang="pt-BR" noProof="0"/>
          </a:p>
        </p:txBody>
      </p:sp>
      <p:sp>
        <p:nvSpPr>
          <p:cNvPr id="167" name="Google Shape;167;p18"/>
          <p:cNvSpPr txBox="1"/>
          <p:nvPr/>
        </p:nvSpPr>
        <p:spPr>
          <a:xfrm>
            <a:off x="762000" y="571500"/>
            <a:ext cx="11401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IMPACTO AOS DOMINGOS</a:t>
            </a:r>
            <a:endParaRPr lang="pt-BR" noProof="0"/>
          </a:p>
        </p:txBody>
      </p:sp>
      <p:sp>
        <p:nvSpPr>
          <p:cNvPr id="168" name="Google Shape;168;p18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3;p18">
            <a:extLst>
              <a:ext uri="{FF2B5EF4-FFF2-40B4-BE49-F238E27FC236}">
                <a16:creationId xmlns:a16="http://schemas.microsoft.com/office/drawing/2014/main" id="{3FB63DD6-FC16-0C92-7736-755B145523E9}"/>
              </a:ext>
            </a:extLst>
          </p:cNvPr>
          <p:cNvSpPr txBox="1"/>
          <p:nvPr/>
        </p:nvSpPr>
        <p:spPr>
          <a:xfrm>
            <a:off x="3843337" y="5957456"/>
            <a:ext cx="52387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noProof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Média Geral: ônibus + metrô</a:t>
            </a:r>
            <a:endParaRPr lang="pt-BR" sz="1800" b="1" i="0" u="none" strike="noStrike" cap="none" noProof="0">
              <a:solidFill>
                <a:srgbClr val="64748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2571750"/>
            <a:ext cx="78105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3257550"/>
            <a:ext cx="78105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3943350"/>
            <a:ext cx="78105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4629150"/>
            <a:ext cx="78105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9525" y="2581275"/>
            <a:ext cx="7791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9525" y="3267075"/>
            <a:ext cx="701218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19525" y="3952875"/>
            <a:ext cx="4908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19525" y="4638675"/>
            <a:ext cx="4830663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571500" y="1835002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u="none" strike="noStrike" cap="none" noProof="0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Comparativo de acessos entre feriados com e sem o benefício Vai de Graça no sistema rodoviário.</a:t>
            </a:r>
          </a:p>
        </p:txBody>
      </p:sp>
      <p:sp>
        <p:nvSpPr>
          <p:cNvPr id="183" name="Google Shape;183;p19"/>
          <p:cNvSpPr txBox="1"/>
          <p:nvPr/>
        </p:nvSpPr>
        <p:spPr>
          <a:xfrm>
            <a:off x="571500" y="5600700"/>
            <a:ext cx="11049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u="none" strike="noStrike" cap="none" noProof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Média geral de acréscimo nos feriados: 73%</a:t>
            </a:r>
            <a:endParaRPr lang="pt-BR" noProof="0"/>
          </a:p>
        </p:txBody>
      </p:sp>
      <p:sp>
        <p:nvSpPr>
          <p:cNvPr id="184" name="Google Shape;184;p19"/>
          <p:cNvSpPr txBox="1"/>
          <p:nvPr/>
        </p:nvSpPr>
        <p:spPr>
          <a:xfrm>
            <a:off x="571500" y="2700337"/>
            <a:ext cx="304800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25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Tiradentes / </a:t>
            </a:r>
            <a:r>
              <a:rPr lang="pt-BR" sz="1425" b="1" i="0" u="none" strike="noStrike" cap="none" noProof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Aniv</a:t>
            </a:r>
            <a:r>
              <a:rPr lang="pt-BR" sz="1425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 Brasília</a:t>
            </a:r>
            <a:endParaRPr lang="pt-BR" noProof="0"/>
          </a:p>
        </p:txBody>
      </p:sp>
      <p:sp>
        <p:nvSpPr>
          <p:cNvPr id="185" name="Google Shape;185;p19"/>
          <p:cNvSpPr txBox="1"/>
          <p:nvPr/>
        </p:nvSpPr>
        <p:spPr>
          <a:xfrm>
            <a:off x="571500" y="3386137"/>
            <a:ext cx="304800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25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Ano Novo</a:t>
            </a:r>
            <a:endParaRPr lang="pt-BR" noProof="0"/>
          </a:p>
        </p:txBody>
      </p:sp>
      <p:sp>
        <p:nvSpPr>
          <p:cNvPr id="186" name="Google Shape;186;p19"/>
          <p:cNvSpPr txBox="1"/>
          <p:nvPr/>
        </p:nvSpPr>
        <p:spPr>
          <a:xfrm>
            <a:off x="571500" y="4071937"/>
            <a:ext cx="304800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25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Proclamação República</a:t>
            </a:r>
            <a:endParaRPr lang="pt-BR" noProof="0"/>
          </a:p>
        </p:txBody>
      </p:sp>
      <p:sp>
        <p:nvSpPr>
          <p:cNvPr id="187" name="Google Shape;187;p19"/>
          <p:cNvSpPr txBox="1"/>
          <p:nvPr/>
        </p:nvSpPr>
        <p:spPr>
          <a:xfrm>
            <a:off x="571500" y="4757737"/>
            <a:ext cx="304800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25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Natal</a:t>
            </a:r>
            <a:endParaRPr lang="pt-BR" noProof="0"/>
          </a:p>
        </p:txBody>
      </p:sp>
      <p:sp>
        <p:nvSpPr>
          <p:cNvPr id="188" name="Google Shape;188;p19"/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DESTAQUES EM FERIADOS</a:t>
            </a:r>
            <a:endParaRPr lang="pt-BR" noProof="0"/>
          </a:p>
        </p:txBody>
      </p:sp>
      <p:sp>
        <p:nvSpPr>
          <p:cNvPr id="189" name="Google Shape;189;p19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26337"/>
            <a:ext cx="5524500" cy="7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564537"/>
            <a:ext cx="5524500" cy="7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402737"/>
            <a:ext cx="5524500" cy="78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571500" y="1855894"/>
            <a:ext cx="610450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noProof="0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Aumento da demanda* nos períodos carnavalescos. </a:t>
            </a:r>
            <a:endParaRPr lang="pt-BR" noProof="0" dirty="0"/>
          </a:p>
        </p:txBody>
      </p:sp>
      <p:sp>
        <p:nvSpPr>
          <p:cNvPr id="202" name="Google Shape;202;p20"/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CARNAVAL</a:t>
            </a:r>
            <a:endParaRPr lang="pt-BR" noProof="0"/>
          </a:p>
        </p:txBody>
      </p:sp>
      <p:sp>
        <p:nvSpPr>
          <p:cNvPr id="203" name="Google Shape;203;p20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Foto: Divulgação/Semob-DF">
            <a:extLst>
              <a:ext uri="{FF2B5EF4-FFF2-40B4-BE49-F238E27FC236}">
                <a16:creationId xmlns:a16="http://schemas.microsoft.com/office/drawing/2014/main" id="{82A2B96B-F27A-94E8-7773-F9090868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09" y="1378804"/>
            <a:ext cx="4732168" cy="47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B4ACA1C-94C0-070E-85FC-DFAE4A1D193A}"/>
              </a:ext>
            </a:extLst>
          </p:cNvPr>
          <p:cNvSpPr txBox="1"/>
          <p:nvPr/>
        </p:nvSpPr>
        <p:spPr>
          <a:xfrm>
            <a:off x="571500" y="5957083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noProof="0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*Ônibus + Metrô</a:t>
            </a:r>
            <a:endParaRPr lang="pt-BR" noProof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25" y="1171575"/>
            <a:ext cx="11049000" cy="54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5864486" y="1922340"/>
            <a:ext cx="623297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noProof="0">
                <a:solidFill>
                  <a:schemeClr val="bg1">
                    <a:lumMod val="50000"/>
                  </a:schemeClr>
                </a:solidFill>
                <a:latin typeface="Poppins"/>
                <a:cs typeface="Poppins"/>
                <a:sym typeface="Poppins"/>
              </a:rPr>
              <a:t>E TRAJETÓRIA NO INÍCIO DO 2º ANO (MAR/26 A MAIO/26)</a:t>
            </a:r>
            <a:endParaRPr lang="pt-BR" sz="1600" noProof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0" name="Google Shape;120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775" y="2409825"/>
            <a:ext cx="11020426" cy="344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995475" y="5932538"/>
            <a:ext cx="1524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 b="1" i="0" u="none" strike="noStrike" cap="none" noProof="0" err="1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Fev</a:t>
            </a:r>
            <a:r>
              <a:rPr lang="pt-BR" sz="1650" b="1" i="0" u="none" strike="noStrike" cap="none" noProof="0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/2025 (base)</a:t>
            </a:r>
            <a:endParaRPr lang="pt-BR" noProof="0"/>
          </a:p>
        </p:txBody>
      </p:sp>
      <p:sp>
        <p:nvSpPr>
          <p:cNvPr id="122" name="Google Shape;122;p16"/>
          <p:cNvSpPr txBox="1"/>
          <p:nvPr/>
        </p:nvSpPr>
        <p:spPr>
          <a:xfrm>
            <a:off x="5889718" y="5932538"/>
            <a:ext cx="9717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 b="1" i="0" u="none" strike="noStrike" cap="none" noProof="0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Mar/2026</a:t>
            </a:r>
            <a:endParaRPr lang="pt-BR" noProof="0"/>
          </a:p>
        </p:txBody>
      </p:sp>
      <p:sp>
        <p:nvSpPr>
          <p:cNvPr id="123" name="Google Shape;123;p16"/>
          <p:cNvSpPr txBox="1"/>
          <p:nvPr/>
        </p:nvSpPr>
        <p:spPr>
          <a:xfrm>
            <a:off x="9969623" y="5925915"/>
            <a:ext cx="1075211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 b="1" i="0" u="none" strike="noStrike" cap="none" noProof="0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Mai/2026</a:t>
            </a:r>
            <a:endParaRPr lang="pt-BR" noProof="0"/>
          </a:p>
        </p:txBody>
      </p:sp>
      <p:sp>
        <p:nvSpPr>
          <p:cNvPr id="124" name="Google Shape;124;p16"/>
          <p:cNvSpPr txBox="1"/>
          <p:nvPr/>
        </p:nvSpPr>
        <p:spPr>
          <a:xfrm>
            <a:off x="762000" y="571500"/>
            <a:ext cx="11401425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EVOLUÇÃO DE DEMANDA POR MODAL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b="1" noProof="0">
              <a:solidFill>
                <a:schemeClr val="bg1">
                  <a:lumMod val="50000"/>
                </a:schemeClr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618" y="955018"/>
            <a:ext cx="108585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895720" y="406161"/>
            <a:ext cx="11201400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50" b="1" i="0" u="none" strike="noStrike" cap="none" noProof="0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RANKING 20 </a:t>
            </a:r>
            <a:r>
              <a:rPr lang="pt-BR" sz="2550" b="1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LINHAS MAIS UTILIZADAS</a:t>
            </a:r>
            <a:r>
              <a:rPr lang="pt-BR" sz="2550" b="1" i="0" u="none" strike="noStrike" cap="none" noProof="0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 (1-10)</a:t>
            </a:r>
            <a:endParaRPr lang="pt-BR" noProof="0" dirty="0"/>
          </a:p>
        </p:txBody>
      </p:sp>
      <p:sp>
        <p:nvSpPr>
          <p:cNvPr id="87" name="Google Shape;87;p13"/>
          <p:cNvSpPr/>
          <p:nvPr/>
        </p:nvSpPr>
        <p:spPr>
          <a:xfrm>
            <a:off x="679882" y="406160"/>
            <a:ext cx="95250" cy="4857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AE1F7F-F829-6370-2473-7F1519D842CC}"/>
              </a:ext>
            </a:extLst>
          </p:cNvPr>
          <p:cNvSpPr txBox="1"/>
          <p:nvPr/>
        </p:nvSpPr>
        <p:spPr>
          <a:xfrm>
            <a:off x="1238620" y="5902982"/>
            <a:ext cx="108585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dirty="0">
                <a:solidFill>
                  <a:schemeClr val="accent2">
                    <a:lumMod val="75000"/>
                  </a:schemeClr>
                </a:solidFill>
              </a:rPr>
              <a:t>As 20 linhas mais utilizadas (2% de 951) concentraram 21% da demanda, enquanto 760 linhas menos utilizadas (80% das 951) atenderam o mesmo percentual de passageiros (21%) do STPC com o Vai de Graça, no período de 01/03/2025 a 10/05/2026.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052561"/>
            <a:ext cx="11201400" cy="500200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876300" y="425899"/>
            <a:ext cx="11201400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50" b="1" i="0" u="none" strike="noStrike" cap="none" noProof="0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RANKING 20 </a:t>
            </a:r>
            <a:r>
              <a:rPr lang="pt-BR" sz="2550" b="1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LINHAS MAIS UTILIZADAS</a:t>
            </a:r>
            <a:r>
              <a:rPr lang="pt-BR" sz="2550" b="1" i="0" u="none" strike="noStrike" cap="none" noProof="0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 (11-20)</a:t>
            </a:r>
            <a:endParaRPr lang="pt-BR" noProof="0" dirty="0"/>
          </a:p>
        </p:txBody>
      </p:sp>
      <p:sp>
        <p:nvSpPr>
          <p:cNvPr id="95" name="Google Shape;95;p14"/>
          <p:cNvSpPr/>
          <p:nvPr/>
        </p:nvSpPr>
        <p:spPr>
          <a:xfrm>
            <a:off x="666750" y="354415"/>
            <a:ext cx="95250" cy="4857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066" y="4633168"/>
            <a:ext cx="195262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1823" y="2351930"/>
            <a:ext cx="1952625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2580" y="4633168"/>
            <a:ext cx="1952625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83337" y="2351930"/>
            <a:ext cx="1952625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4094" y="4633168"/>
            <a:ext cx="1952625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05788" y="2170955"/>
            <a:ext cx="2190750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42566" y="3680668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13323" y="3680668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84080" y="3680668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54837" y="3680668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25594" y="3680668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96351" y="3680668"/>
            <a:ext cx="80962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852041" y="4766518"/>
            <a:ext cx="172021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Pioneirismo</a:t>
            </a:r>
            <a:endParaRPr lang="pt-BR" noProof="0"/>
          </a:p>
        </p:txBody>
      </p:sp>
      <p:sp>
        <p:nvSpPr>
          <p:cNvPr id="98" name="Google Shape;98;p13"/>
          <p:cNvSpPr txBox="1"/>
          <p:nvPr/>
        </p:nvSpPr>
        <p:spPr>
          <a:xfrm>
            <a:off x="852040" y="4985593"/>
            <a:ext cx="2814438" cy="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Luiza Erundina propõe gratuidade em São Paulo/SP.  Conchas/SP torna-se a primeira a implantar (1992).</a:t>
            </a:r>
            <a:endParaRPr lang="pt-BR" sz="1100" noProof="0"/>
          </a:p>
        </p:txBody>
      </p:sp>
      <p:sp>
        <p:nvSpPr>
          <p:cNvPr id="99" name="Google Shape;99;p13"/>
          <p:cNvSpPr txBox="1"/>
          <p:nvPr/>
        </p:nvSpPr>
        <p:spPr>
          <a:xfrm>
            <a:off x="2622798" y="2485280"/>
            <a:ext cx="172021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Mobilização</a:t>
            </a:r>
            <a:endParaRPr lang="pt-BR" noProof="0"/>
          </a:p>
        </p:txBody>
      </p:sp>
      <p:sp>
        <p:nvSpPr>
          <p:cNvPr id="100" name="Google Shape;100;p13"/>
          <p:cNvSpPr txBox="1"/>
          <p:nvPr/>
        </p:nvSpPr>
        <p:spPr>
          <a:xfrm>
            <a:off x="2622797" y="2704355"/>
            <a:ext cx="2580383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Consolidação do Movimento Passe Livre (MPL) em Florianópolis e Vitória.</a:t>
            </a:r>
            <a:endParaRPr lang="pt-BR" sz="1100" noProof="0"/>
          </a:p>
        </p:txBody>
      </p:sp>
      <p:sp>
        <p:nvSpPr>
          <p:cNvPr id="101" name="Google Shape;101;p13"/>
          <p:cNvSpPr txBox="1"/>
          <p:nvPr/>
        </p:nvSpPr>
        <p:spPr>
          <a:xfrm>
            <a:off x="2622798" y="3347928"/>
            <a:ext cx="16383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25" b="1" i="0" u="none" strike="noStrike" cap="none" noProof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08 CIDADES COM TARIFA ZERO</a:t>
            </a:r>
            <a:endParaRPr lang="pt-BR" noProof="0"/>
          </a:p>
        </p:txBody>
      </p:sp>
      <p:sp>
        <p:nvSpPr>
          <p:cNvPr id="102" name="Google Shape;102;p13"/>
          <p:cNvSpPr txBox="1"/>
          <p:nvPr/>
        </p:nvSpPr>
        <p:spPr>
          <a:xfrm>
            <a:off x="4393555" y="4766518"/>
            <a:ext cx="172021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Inflexão Nacional</a:t>
            </a:r>
            <a:endParaRPr lang="pt-BR" noProof="0"/>
          </a:p>
        </p:txBody>
      </p:sp>
      <p:sp>
        <p:nvSpPr>
          <p:cNvPr id="103" name="Google Shape;103;p13"/>
          <p:cNvSpPr txBox="1"/>
          <p:nvPr/>
        </p:nvSpPr>
        <p:spPr>
          <a:xfrm>
            <a:off x="4393554" y="4985593"/>
            <a:ext cx="2877257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As Jornadas de Junho impulsionam o debate sobre o acesso universal à mobilidade.</a:t>
            </a:r>
            <a:endParaRPr lang="pt-BR" sz="1100" noProof="0"/>
          </a:p>
        </p:txBody>
      </p:sp>
      <p:sp>
        <p:nvSpPr>
          <p:cNvPr id="104" name="Google Shape;104;p13"/>
          <p:cNvSpPr txBox="1"/>
          <p:nvPr/>
        </p:nvSpPr>
        <p:spPr>
          <a:xfrm>
            <a:off x="4434512" y="5619321"/>
            <a:ext cx="16383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25" b="1" i="0" u="none" strike="noStrike" cap="none" noProof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17 CIDADES COM TARIFA ZERO</a:t>
            </a:r>
            <a:endParaRPr lang="pt-BR" noProof="0"/>
          </a:p>
        </p:txBody>
      </p:sp>
      <p:sp>
        <p:nvSpPr>
          <p:cNvPr id="105" name="Google Shape;105;p13"/>
          <p:cNvSpPr txBox="1"/>
          <p:nvPr/>
        </p:nvSpPr>
        <p:spPr>
          <a:xfrm>
            <a:off x="6164312" y="2485280"/>
            <a:ext cx="172021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Direito Social</a:t>
            </a:r>
            <a:endParaRPr lang="pt-BR" noProof="0"/>
          </a:p>
        </p:txBody>
      </p:sp>
      <p:sp>
        <p:nvSpPr>
          <p:cNvPr id="106" name="Google Shape;106;p13"/>
          <p:cNvSpPr txBox="1"/>
          <p:nvPr/>
        </p:nvSpPr>
        <p:spPr>
          <a:xfrm>
            <a:off x="6164311" y="2704355"/>
            <a:ext cx="2970907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Aprovação da EC 90: Transporte é incluído no Art. 6º da Constituição Federal.</a:t>
            </a:r>
            <a:endParaRPr lang="pt-BR" sz="1100" noProof="0"/>
          </a:p>
        </p:txBody>
      </p:sp>
      <p:sp>
        <p:nvSpPr>
          <p:cNvPr id="107" name="Google Shape;107;p13"/>
          <p:cNvSpPr txBox="1"/>
          <p:nvPr/>
        </p:nvSpPr>
        <p:spPr>
          <a:xfrm>
            <a:off x="6164312" y="3332352"/>
            <a:ext cx="16383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25" b="1" i="0" u="none" strike="noStrike" cap="none" noProof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22 CIDADES COM TARIFA ZERO</a:t>
            </a:r>
            <a:endParaRPr lang="pt-BR" noProof="0"/>
          </a:p>
        </p:txBody>
      </p:sp>
      <p:sp>
        <p:nvSpPr>
          <p:cNvPr id="108" name="Google Shape;108;p13"/>
          <p:cNvSpPr txBox="1"/>
          <p:nvPr/>
        </p:nvSpPr>
        <p:spPr>
          <a:xfrm>
            <a:off x="7935069" y="4766518"/>
            <a:ext cx="172021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Avanço Institucional</a:t>
            </a:r>
            <a:endParaRPr lang="pt-BR" noProof="0"/>
          </a:p>
        </p:txBody>
      </p:sp>
      <p:sp>
        <p:nvSpPr>
          <p:cNvPr id="109" name="Google Shape;109;p13"/>
          <p:cNvSpPr txBox="1"/>
          <p:nvPr/>
        </p:nvSpPr>
        <p:spPr>
          <a:xfrm>
            <a:off x="7935068" y="4985593"/>
            <a:ext cx="3090997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PEC 25/2023 (Sistema Único de Mobilidade) e criação da Subcomissão Tarifa Zeno na CLDF.</a:t>
            </a:r>
            <a:endParaRPr lang="pt-BR" sz="1100" noProof="0"/>
          </a:p>
        </p:txBody>
      </p:sp>
      <p:sp>
        <p:nvSpPr>
          <p:cNvPr id="110" name="Google Shape;110;p13"/>
          <p:cNvSpPr txBox="1"/>
          <p:nvPr/>
        </p:nvSpPr>
        <p:spPr>
          <a:xfrm>
            <a:off x="7935069" y="5619322"/>
            <a:ext cx="16383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25" b="1" i="0" u="none" strike="noStrike" cap="none" noProof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102 CIDADES COM TARIFA ZERO</a:t>
            </a:r>
            <a:endParaRPr lang="pt-BR" noProof="0"/>
          </a:p>
        </p:txBody>
      </p:sp>
      <p:sp>
        <p:nvSpPr>
          <p:cNvPr id="111" name="Google Shape;111;p13"/>
          <p:cNvSpPr txBox="1"/>
          <p:nvPr/>
        </p:nvSpPr>
        <p:spPr>
          <a:xfrm>
            <a:off x="9586763" y="2304305"/>
            <a:ext cx="197024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Grande Expansão</a:t>
            </a:r>
            <a:endParaRPr lang="pt-BR" noProof="0"/>
          </a:p>
        </p:txBody>
      </p:sp>
      <p:sp>
        <p:nvSpPr>
          <p:cNvPr id="112" name="Google Shape;112;p13"/>
          <p:cNvSpPr txBox="1"/>
          <p:nvPr/>
        </p:nvSpPr>
        <p:spPr>
          <a:xfrm>
            <a:off x="9586763" y="2523380"/>
            <a:ext cx="2605237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Tarifa Zero Integral segue em grande expansão por todo o território nacional.</a:t>
            </a:r>
            <a:endParaRPr lang="pt-BR" sz="1100" noProof="0"/>
          </a:p>
        </p:txBody>
      </p:sp>
      <p:sp>
        <p:nvSpPr>
          <p:cNvPr id="113" name="Google Shape;113;p13"/>
          <p:cNvSpPr txBox="1"/>
          <p:nvPr/>
        </p:nvSpPr>
        <p:spPr>
          <a:xfrm>
            <a:off x="9613924" y="3260845"/>
            <a:ext cx="2280345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75" b="1" i="0" u="none" strike="noStrike" cap="none" noProof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148 CIDADES COM TARIFA ZERO</a:t>
            </a:r>
            <a:endParaRPr lang="pt-BR" noProof="0"/>
          </a:p>
        </p:txBody>
      </p:sp>
      <p:sp>
        <p:nvSpPr>
          <p:cNvPr id="115" name="Google Shape;115;p13"/>
          <p:cNvSpPr txBox="1"/>
          <p:nvPr/>
        </p:nvSpPr>
        <p:spPr>
          <a:xfrm>
            <a:off x="1000125" y="903535"/>
            <a:ext cx="10951368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EVOLUÇÃO DA TARIFA ZERO INTEGRAL NO BRASIL</a:t>
            </a:r>
            <a:endParaRPr lang="pt-BR" noProof="0"/>
          </a:p>
        </p:txBody>
      </p:sp>
      <p:sp>
        <p:nvSpPr>
          <p:cNvPr id="116" name="Google Shape;116;p13"/>
          <p:cNvSpPr/>
          <p:nvPr/>
        </p:nvSpPr>
        <p:spPr>
          <a:xfrm>
            <a:off x="762000" y="903535"/>
            <a:ext cx="9525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0" name="Google Shape;140;p17"/>
          <p:cNvGraphicFramePr/>
          <p:nvPr>
            <p:extLst>
              <p:ext uri="{D42A27DB-BD31-4B8C-83A1-F6EECF244321}">
                <p14:modId xmlns:p14="http://schemas.microsoft.com/office/powerpoint/2010/main" val="2823614706"/>
              </p:ext>
            </p:extLst>
          </p:nvPr>
        </p:nvGraphicFramePr>
        <p:xfrm>
          <a:off x="571499" y="1841258"/>
          <a:ext cx="11049000" cy="2286000"/>
        </p:xfrm>
        <a:graphic>
          <a:graphicData uri="http://schemas.openxmlformats.org/drawingml/2006/table">
            <a:tbl>
              <a:tblPr firstRow="1" bandRow="1">
                <a:noFill/>
                <a:tableStyleId>{897B2218-F82A-4E9C-8232-93BA9FCB6419}</a:tableStyleId>
              </a:tblPr>
              <a:tblGrid>
                <a:gridCol w="280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1" i="0" u="none" strike="noStrike" cap="none" noProof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Modal de Transporte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1" i="0" u="none" strike="noStrike" cap="none" noProof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Investimento 1º Ano 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1" i="0" u="none" strike="noStrike" cap="none" noProof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 Participação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1" i="0" u="none" strike="noStrike" cap="none" noProof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Custo por Acesso 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Ônibus 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0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R$ 302.081.125,88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0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86%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0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R$ 9,01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Metrô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0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R$ 49.123.244,80*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0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0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R$ 11,41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 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R$ 351.204.370,68**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100%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R$ 9,28 (Médio)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Google Shape;141;p17"/>
          <p:cNvSpPr txBox="1"/>
          <p:nvPr/>
        </p:nvSpPr>
        <p:spPr>
          <a:xfrm>
            <a:off x="609600" y="4066927"/>
            <a:ext cx="8842473" cy="56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pt-BR" sz="1100" b="0" i="0" u="none" strike="noStrike" cap="none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Dados do metrô baseados no Relatório de Administração do Metrô-DF 2025 (Custo p/ passageiro: R$ 11,41).</a:t>
            </a:r>
          </a:p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**Representou 11% de todo o custo do sistema (R$ 3.167.990.505,78) para o período sob análise (01/03/25 a 28/02/26).</a:t>
            </a:r>
            <a:endParaRPr lang="pt-BR" sz="11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571500" y="3741390"/>
            <a:ext cx="28042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3375719" y="3741390"/>
            <a:ext cx="308848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6464200" y="3741390"/>
            <a:ext cx="20288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8493025" y="3741390"/>
            <a:ext cx="312747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571500" y="4308127"/>
            <a:ext cx="28042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3375719" y="4308127"/>
            <a:ext cx="308848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6464200" y="4308127"/>
            <a:ext cx="20288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8493025" y="4308127"/>
            <a:ext cx="312747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571500" y="4874865"/>
            <a:ext cx="28042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3375719" y="4874865"/>
            <a:ext cx="308848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6464200" y="4874865"/>
            <a:ext cx="20288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8493025" y="4874865"/>
            <a:ext cx="312747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INVESTIMENTO</a:t>
            </a:r>
            <a:endParaRPr lang="pt-BR" noProof="0"/>
          </a:p>
        </p:txBody>
      </p:sp>
      <p:sp>
        <p:nvSpPr>
          <p:cNvPr id="155" name="Google Shape;155;p17"/>
          <p:cNvSpPr/>
          <p:nvPr/>
        </p:nvSpPr>
        <p:spPr>
          <a:xfrm>
            <a:off x="571500" y="571500"/>
            <a:ext cx="7620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17;p15">
            <a:extLst>
              <a:ext uri="{FF2B5EF4-FFF2-40B4-BE49-F238E27FC236}">
                <a16:creationId xmlns:a16="http://schemas.microsoft.com/office/drawing/2014/main" id="{7D7790C0-A954-3666-50E2-B8307A447321}"/>
              </a:ext>
            </a:extLst>
          </p:cNvPr>
          <p:cNvSpPr txBox="1"/>
          <p:nvPr/>
        </p:nvSpPr>
        <p:spPr>
          <a:xfrm>
            <a:off x="859654" y="1282503"/>
            <a:ext cx="28669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noProof="0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R$ 351 milhões</a:t>
            </a:r>
            <a:endParaRPr lang="pt-BR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81F5E7-BACB-749C-DE6E-1376DB83D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16" y="5110922"/>
            <a:ext cx="9456405" cy="13659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4810C1F-9826-6B53-EB67-24B42AB56C33}"/>
              </a:ext>
            </a:extLst>
          </p:cNvPr>
          <p:cNvSpPr txBox="1"/>
          <p:nvPr/>
        </p:nvSpPr>
        <p:spPr>
          <a:xfrm>
            <a:off x="7583840" y="5563417"/>
            <a:ext cx="338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Vai de Graça custou 40% menos que PLE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1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776412"/>
            <a:ext cx="52387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/>
        </p:nvSpPr>
        <p:spPr>
          <a:xfrm>
            <a:off x="609600" y="1909392"/>
            <a:ext cx="5500687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4" b="1" i="0" u="none" strike="noStrike" cap="none" noProof="0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Pesquisa Instituto Fecomércio-DF </a:t>
            </a:r>
            <a:r>
              <a:rPr lang="pt-BR" sz="1404" i="0" u="none" strike="noStrike" cap="none" noProof="0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(entre 1/05 a 10/08/2025)</a:t>
            </a:r>
            <a:endParaRPr lang="pt-BR" noProof="0" dirty="0"/>
          </a:p>
        </p:txBody>
      </p:sp>
      <p:pic>
        <p:nvPicPr>
          <p:cNvPr id="212" name="Google Shape;212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4555" y="1805475"/>
            <a:ext cx="4981574" cy="403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/>
        </p:nvSpPr>
        <p:spPr>
          <a:xfrm>
            <a:off x="740567" y="2319378"/>
            <a:ext cx="58111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1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Varejo:</a:t>
            </a:r>
            <a:r>
              <a:rPr lang="pt-BR" sz="15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96% dos lojistas perceberam aumento no fluxo de clientes.</a:t>
            </a:r>
            <a:endParaRPr lang="pt-BR" noProof="0"/>
          </a:p>
        </p:txBody>
      </p:sp>
      <p:sp>
        <p:nvSpPr>
          <p:cNvPr id="214" name="Google Shape;214;p22"/>
          <p:cNvSpPr txBox="1"/>
          <p:nvPr/>
        </p:nvSpPr>
        <p:spPr>
          <a:xfrm>
            <a:off x="793974" y="2795587"/>
            <a:ext cx="575774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Vendas:</a:t>
            </a:r>
            <a:r>
              <a:rPr lang="pt-BR" sz="1500" b="0" i="0" u="none" strike="noStrike" cap="none" noProof="0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Crescimento entre 10% e 27,2% para metade dos empresários entrevistados.</a:t>
            </a:r>
            <a:endParaRPr lang="pt-BR" noProof="0" dirty="0"/>
          </a:p>
        </p:txBody>
      </p:sp>
      <p:sp>
        <p:nvSpPr>
          <p:cNvPr id="215" name="Google Shape;215;p22"/>
          <p:cNvSpPr txBox="1"/>
          <p:nvPr/>
        </p:nvSpPr>
        <p:spPr>
          <a:xfrm>
            <a:off x="793879" y="3589127"/>
            <a:ext cx="592529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Consumo:</a:t>
            </a:r>
            <a:r>
              <a:rPr lang="pt-BR" sz="15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54,4% reinvestem a economia da passagem em alimentação.</a:t>
            </a:r>
            <a:endParaRPr lang="pt-BR" noProof="0"/>
          </a:p>
        </p:txBody>
      </p:sp>
      <p:sp>
        <p:nvSpPr>
          <p:cNvPr id="216" name="Google Shape;216;p22"/>
          <p:cNvSpPr txBox="1"/>
          <p:nvPr/>
        </p:nvSpPr>
        <p:spPr>
          <a:xfrm>
            <a:off x="740567" y="4519569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1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Social:</a:t>
            </a:r>
            <a:r>
              <a:rPr lang="pt-BR" sz="1500" b="0" i="0" u="none" strike="noStrike" cap="none" noProof="0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Inclusão em atividades de lazer (60%) e cultura.</a:t>
            </a:r>
            <a:endParaRPr lang="pt-BR" noProof="0" dirty="0"/>
          </a:p>
        </p:txBody>
      </p:sp>
      <p:pic>
        <p:nvPicPr>
          <p:cNvPr id="217" name="Google Shape;217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445407"/>
            <a:ext cx="2381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5224" y="297374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705" y="3720921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0020" y="4609303"/>
            <a:ext cx="23812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2"/>
          <p:cNvSpPr txBox="1"/>
          <p:nvPr/>
        </p:nvSpPr>
        <p:spPr>
          <a:xfrm>
            <a:off x="762000" y="571500"/>
            <a:ext cx="11401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IMPACTO SOCIOECONÔMICO</a:t>
            </a:r>
            <a:endParaRPr lang="pt-BR" noProof="0"/>
          </a:p>
        </p:txBody>
      </p:sp>
      <p:sp>
        <p:nvSpPr>
          <p:cNvPr id="222" name="Google Shape;222;p22"/>
          <p:cNvSpPr/>
          <p:nvPr/>
        </p:nvSpPr>
        <p:spPr>
          <a:xfrm>
            <a:off x="571500" y="571500"/>
            <a:ext cx="7620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11;p22">
            <a:extLst>
              <a:ext uri="{FF2B5EF4-FFF2-40B4-BE49-F238E27FC236}">
                <a16:creationId xmlns:a16="http://schemas.microsoft.com/office/drawing/2014/main" id="{1CB5E6BD-93C7-FDE1-9B18-0CD41F9561F3}"/>
              </a:ext>
            </a:extLst>
          </p:cNvPr>
          <p:cNvSpPr txBox="1"/>
          <p:nvPr/>
        </p:nvSpPr>
        <p:spPr>
          <a:xfrm>
            <a:off x="595705" y="5266653"/>
            <a:ext cx="5678346" cy="432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4" b="1" i="0" u="none" strike="noStrike" cap="none" noProof="0" dirty="0">
                <a:solidFill>
                  <a:srgbClr val="0F172A"/>
                </a:solidFill>
                <a:latin typeface="Poppins"/>
                <a:ea typeface="Lato" panose="020F0502020204030203" pitchFamily="34" charset="0"/>
                <a:cs typeface="Poppins"/>
                <a:sym typeface="Poppins"/>
              </a:rPr>
              <a:t>Anál</a:t>
            </a:r>
            <a:r>
              <a:rPr lang="pt-BR" sz="1404" b="1" noProof="0" dirty="0">
                <a:solidFill>
                  <a:srgbClr val="0F172A"/>
                </a:solidFill>
                <a:latin typeface="Poppins"/>
                <a:ea typeface="Lato" panose="020F0502020204030203" pitchFamily="34" charset="0"/>
                <a:cs typeface="Poppins"/>
                <a:sym typeface="Poppins"/>
              </a:rPr>
              <a:t>ise da Secretaria de Economia sobre ICMS Varejista no DF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4" dirty="0">
                <a:solidFill>
                  <a:srgbClr val="0F172A"/>
                </a:solidFill>
                <a:latin typeface="Poppins"/>
                <a:cs typeface="Poppins"/>
                <a:sym typeface="Poppins"/>
              </a:rPr>
              <a:t>(março a junho/2025)</a:t>
            </a:r>
            <a:endParaRPr lang="pt-BR" noProof="0" dirty="0"/>
          </a:p>
        </p:txBody>
      </p:sp>
      <p:pic>
        <p:nvPicPr>
          <p:cNvPr id="6" name="Google Shape;239;p23" descr="image.png">
            <a:extLst>
              <a:ext uri="{FF2B5EF4-FFF2-40B4-BE49-F238E27FC236}">
                <a16:creationId xmlns:a16="http://schemas.microsoft.com/office/drawing/2014/main" id="{C7091A8D-74E0-0A38-EE7D-C309F73D916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5705" y="5975867"/>
            <a:ext cx="238126" cy="252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8E91529-ECDF-BD01-90DC-940E3C3C9522}"/>
              </a:ext>
            </a:extLst>
          </p:cNvPr>
          <p:cNvSpPr txBox="1"/>
          <p:nvPr/>
        </p:nvSpPr>
        <p:spPr>
          <a:xfrm>
            <a:off x="976544" y="5798583"/>
            <a:ext cx="5133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noProof="0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pt-BR" sz="1400" b="0" i="0" u="none" strike="noStrike" cap="none" noProof="0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umento de 5,4% na quantidade de Notas Fiscais emitidas e de 8,6% no valor médio das transações.</a:t>
            </a:r>
            <a:endParaRPr lang="pt-BR" noProof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032" y="2120642"/>
            <a:ext cx="3492400" cy="284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3366" y="2137912"/>
            <a:ext cx="3492549" cy="284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0849" y="2137912"/>
            <a:ext cx="3492400" cy="285269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3"/>
          <p:cNvSpPr txBox="1"/>
          <p:nvPr/>
        </p:nvSpPr>
        <p:spPr>
          <a:xfrm>
            <a:off x="818039" y="4961031"/>
            <a:ext cx="1068894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b="1" noProof="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Indicação nº 8735/2025 ao Executivo propondo modelo de pesquisa sobre o Vai de Graça; apesar de pedidos reiterados pelos Ofícios nº 725/2025-CTMU e nº 5/2026-CTMU, a SEMOB ainda não realizou a pesquisa.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</a:t>
            </a:r>
            <a:r>
              <a:rPr lang="pt-BR" sz="1200" b="1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Ofício nº 6/2026-CTMU à SEEC </a:t>
            </a:r>
            <a:r>
              <a:rPr lang="pt-BR" sz="12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solicitando estudo sobre impactos orçamentários, financeiros, econômicos, sociais, tributários e ambientais do programa, com participação social. Houve resposta apenas sobre o ICMS Varejista.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Ofícios nº 18/2026-CTMU e nº 119/2026-CTMU </a:t>
            </a:r>
            <a:r>
              <a:rPr lang="pt-BR" sz="12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reiterando os pedidos de esclarecimento sobre a divergência entre os valores apresentados no painel Mobilidade Transparente e os encaminhados pela SEMOB à CLDF ao longo de 2025. Ainda aguardando resposta integral.</a:t>
            </a:r>
          </a:p>
          <a:p>
            <a:pPr marL="228600" indent="-2286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rabicPeriod"/>
            </a:pPr>
            <a:endParaRPr lang="pt-BR" sz="1000" noProof="0" dirty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233" name="Google Shape;233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2133" y="2243993"/>
            <a:ext cx="400099" cy="39512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/>
        </p:nvSpPr>
        <p:spPr>
          <a:xfrm>
            <a:off x="952499" y="2661642"/>
            <a:ext cx="30161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1. Pesquisa </a:t>
            </a:r>
            <a:r>
              <a:rPr lang="pt-BR" sz="1800" b="1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com Usuários</a:t>
            </a:r>
            <a:endParaRPr lang="pt-BR" noProof="0"/>
          </a:p>
        </p:txBody>
      </p:sp>
      <p:sp>
        <p:nvSpPr>
          <p:cNvPr id="235" name="Google Shape;235;p23"/>
          <p:cNvSpPr txBox="1"/>
          <p:nvPr/>
        </p:nvSpPr>
        <p:spPr>
          <a:xfrm>
            <a:off x="952497" y="3160037"/>
            <a:ext cx="3016151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Necessidade de realização de pesquisa com usuários para entender o perfil socioeconômico, características das viagens e qualidade do serviço.</a:t>
            </a:r>
            <a:endParaRPr lang="pt-BR" sz="1400" noProof="0"/>
          </a:p>
        </p:txBody>
      </p:sp>
      <p:pic>
        <p:nvPicPr>
          <p:cNvPr id="236" name="Google Shape;236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4533" y="2190724"/>
            <a:ext cx="365716" cy="41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4441556" y="2586188"/>
            <a:ext cx="31561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2. Avaliação Abrangente</a:t>
            </a:r>
            <a:endParaRPr lang="pt-BR" noProof="0"/>
          </a:p>
        </p:txBody>
      </p:sp>
      <p:sp>
        <p:nvSpPr>
          <p:cNvPr id="238" name="Google Shape;238;p23"/>
          <p:cNvSpPr txBox="1"/>
          <p:nvPr/>
        </p:nvSpPr>
        <p:spPr>
          <a:xfrm>
            <a:off x="4441556" y="3160037"/>
            <a:ext cx="3441914" cy="107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Solicitação à SEEC de análise sobre impactos orçamentários, tributários e ambientais da política pública.</a:t>
            </a:r>
            <a:endParaRPr lang="pt-BR" sz="1400" noProof="0"/>
          </a:p>
        </p:txBody>
      </p:sp>
      <p:sp>
        <p:nvSpPr>
          <p:cNvPr id="240" name="Google Shape;240;p23"/>
          <p:cNvSpPr txBox="1"/>
          <p:nvPr/>
        </p:nvSpPr>
        <p:spPr>
          <a:xfrm>
            <a:off x="8223199" y="2598577"/>
            <a:ext cx="31526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3. Divulgação de dados e informações</a:t>
            </a:r>
            <a:endParaRPr lang="pt-BR" noProof="0"/>
          </a:p>
        </p:txBody>
      </p:sp>
      <p:sp>
        <p:nvSpPr>
          <p:cNvPr id="241" name="Google Shape;241;p23"/>
          <p:cNvSpPr txBox="1"/>
          <p:nvPr/>
        </p:nvSpPr>
        <p:spPr>
          <a:xfrm>
            <a:off x="8223199" y="3240770"/>
            <a:ext cx="3152671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Ampliação da transparência dos dados e informações sobre a operação, como quilometragem percorrida e detalhamento dos custos.</a:t>
            </a:r>
            <a:endParaRPr lang="pt-BR" sz="1400" noProof="0"/>
          </a:p>
        </p:txBody>
      </p:sp>
      <p:sp>
        <p:nvSpPr>
          <p:cNvPr id="242" name="Google Shape;242;p23"/>
          <p:cNvSpPr txBox="1"/>
          <p:nvPr/>
        </p:nvSpPr>
        <p:spPr>
          <a:xfrm>
            <a:off x="762000" y="571500"/>
            <a:ext cx="11401425" cy="111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REQUERIMENTOS </a:t>
            </a:r>
            <a:r>
              <a:rPr lang="pt-BR" sz="31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À SEMOB E SEEC</a:t>
            </a:r>
          </a:p>
          <a:p>
            <a:pPr lvl="0">
              <a:spcBef>
                <a:spcPts val="600"/>
              </a:spcBef>
            </a:pPr>
            <a:r>
              <a:rPr lang="pt-BR" sz="1800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Para possibilitar monitoramento mais amplo do programa pelo Poder Legislativo é urgente a necessidade de </a:t>
            </a:r>
            <a:r>
              <a:rPr lang="pt-BR" sz="1800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melhoria da transparência pelo Executivo.</a:t>
            </a:r>
            <a:endParaRPr lang="pt-BR" sz="1800" noProof="0"/>
          </a:p>
        </p:txBody>
      </p:sp>
      <p:sp>
        <p:nvSpPr>
          <p:cNvPr id="243" name="Google Shape;243;p23"/>
          <p:cNvSpPr/>
          <p:nvPr/>
        </p:nvSpPr>
        <p:spPr>
          <a:xfrm>
            <a:off x="571500" y="571500"/>
            <a:ext cx="7620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E8A1836-8FA9-769A-866C-744EFB9F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01" y="2237647"/>
            <a:ext cx="395304" cy="3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95487"/>
            <a:ext cx="5238750" cy="3752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p18"/>
          <p:cNvGraphicFramePr/>
          <p:nvPr>
            <p:extLst>
              <p:ext uri="{D42A27DB-BD31-4B8C-83A1-F6EECF244321}">
                <p14:modId xmlns:p14="http://schemas.microsoft.com/office/powerpoint/2010/main" val="208651137"/>
              </p:ext>
            </p:extLst>
          </p:nvPr>
        </p:nvGraphicFramePr>
        <p:xfrm>
          <a:off x="571500" y="2362200"/>
          <a:ext cx="5238750" cy="197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7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Item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Valores (R$)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Custo do Serviço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0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3.127.267.859,21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Arrecadação Tarifa Usuário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0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837.164.814,55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Subsídio GDF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0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2.323.589.637,25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1" name="Google Shape;161;p18"/>
          <p:cNvSpPr txBox="1"/>
          <p:nvPr/>
        </p:nvSpPr>
        <p:spPr>
          <a:xfrm>
            <a:off x="571500" y="4619625"/>
            <a:ext cx="52387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1" u="none" strike="noStrike" cap="none" noProof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 arrecadação direta da Tarifa Usuário cobre apenas 25,7% do</a:t>
            </a:r>
            <a:r>
              <a:rPr lang="pt-BR" sz="1500" b="1" i="1" noProof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pt-BR" sz="1500" b="1" i="1" u="none" strike="noStrike" cap="none" noProof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custos, o restante é garantido pelo</a:t>
            </a:r>
            <a:r>
              <a:rPr lang="pt-BR" sz="1500" b="1" i="1" noProof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1500" b="1" i="1" u="none" strike="noStrike" cap="none" noProof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GDF.</a:t>
            </a:r>
            <a:endParaRPr lang="pt-BR" b="1" noProof="0"/>
          </a:p>
        </p:txBody>
      </p:sp>
      <p:sp>
        <p:nvSpPr>
          <p:cNvPr id="163" name="Google Shape;163;p18"/>
          <p:cNvSpPr txBox="1"/>
          <p:nvPr/>
        </p:nvSpPr>
        <p:spPr>
          <a:xfrm>
            <a:off x="6877050" y="2762250"/>
            <a:ext cx="424815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0" b="0" i="0" u="none" strike="noStrike" cap="none" noProof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74,3%</a:t>
            </a:r>
            <a:endParaRPr lang="pt-BR" noProof="0"/>
          </a:p>
        </p:txBody>
      </p:sp>
      <p:sp>
        <p:nvSpPr>
          <p:cNvPr id="164" name="Google Shape;164;p18"/>
          <p:cNvSpPr txBox="1"/>
          <p:nvPr/>
        </p:nvSpPr>
        <p:spPr>
          <a:xfrm>
            <a:off x="6877050" y="4229932"/>
            <a:ext cx="4248150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 b="0" i="0" u="none" strike="noStrike" cap="none" noProof="0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Subsídio vs. Custo do Serviço</a:t>
            </a:r>
            <a:endParaRPr lang="pt-BR" noProof="0"/>
          </a:p>
        </p:txBody>
      </p:sp>
      <p:sp>
        <p:nvSpPr>
          <p:cNvPr id="165" name="Google Shape;165;p18"/>
          <p:cNvSpPr/>
          <p:nvPr/>
        </p:nvSpPr>
        <p:spPr>
          <a:xfrm>
            <a:off x="571500" y="3367087"/>
            <a:ext cx="307270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3644205" y="3367087"/>
            <a:ext cx="21660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571500" y="3843337"/>
            <a:ext cx="307270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3644205" y="3843337"/>
            <a:ext cx="21660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571500" y="4319587"/>
            <a:ext cx="307270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3644205" y="4319587"/>
            <a:ext cx="21660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SUBSÍDIO VS CUSTO DO SERVIÇO – ANO 2025</a:t>
            </a:r>
            <a:endParaRPr lang="pt-BR" noProof="0"/>
          </a:p>
        </p:txBody>
      </p:sp>
      <p:sp>
        <p:nvSpPr>
          <p:cNvPr id="172" name="Google Shape;172;p18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8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899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4"/>
          <p:cNvSpPr txBox="1"/>
          <p:nvPr/>
        </p:nvSpPr>
        <p:spPr>
          <a:xfrm>
            <a:off x="4045389" y="2082604"/>
            <a:ext cx="41012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Agradecemos a </a:t>
            </a:r>
            <a:r>
              <a:rPr lang="pt-BR" sz="3000" b="0" i="0" u="none" strike="noStrike" cap="none" noProof="0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atenção.</a:t>
            </a:r>
            <a:endParaRPr lang="pt-BR" sz="3000" noProof="0" dirty="0"/>
          </a:p>
        </p:txBody>
      </p:sp>
      <p:sp>
        <p:nvSpPr>
          <p:cNvPr id="251" name="Google Shape;251;p24"/>
          <p:cNvSpPr/>
          <p:nvPr/>
        </p:nvSpPr>
        <p:spPr>
          <a:xfrm>
            <a:off x="5504341" y="3591012"/>
            <a:ext cx="952500" cy="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3352800" y="4467515"/>
            <a:ext cx="54863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noProof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Deputado Max Maciel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 noProof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Subcomissão de Tarifa Zero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noProof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Comissão de Transporte e Mobilidade Urbana - </a:t>
            </a:r>
            <a:r>
              <a:rPr lang="pt-BR" sz="1500" b="0" i="0" u="none" strike="noStrike" cap="none" noProof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CTMU</a:t>
            </a:r>
            <a:endParaRPr lang="pt-BR" noProof="0"/>
          </a:p>
        </p:txBody>
      </p:sp>
      <p:sp>
        <p:nvSpPr>
          <p:cNvPr id="253" name="Google Shape;253;p24"/>
          <p:cNvSpPr txBox="1"/>
          <p:nvPr/>
        </p:nvSpPr>
        <p:spPr>
          <a:xfrm>
            <a:off x="4493534" y="5575511"/>
            <a:ext cx="3904741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b="0" i="0" u="none" strike="noStrike" cap="none" noProof="0" dirty="0">
                <a:solidFill>
                  <a:srgbClr val="94A3B8"/>
                </a:solidFill>
                <a:latin typeface="Poppins"/>
                <a:ea typeface="Poppins"/>
                <a:cs typeface="Poppins"/>
                <a:sym typeface="Poppins"/>
              </a:rPr>
              <a:t>Câmara Legislativa do Distrito Federal - CLDF</a:t>
            </a:r>
            <a:endParaRPr lang="pt-BR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370409"/>
            <a:ext cx="4800600" cy="5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427559"/>
            <a:ext cx="11049000" cy="5238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" name="Google Shape;87;p13"/>
          <p:cNvGraphicFramePr/>
          <p:nvPr>
            <p:extLst>
              <p:ext uri="{D42A27DB-BD31-4B8C-83A1-F6EECF244321}">
                <p14:modId xmlns:p14="http://schemas.microsoft.com/office/powerpoint/2010/main" val="965710984"/>
              </p:ext>
            </p:extLst>
          </p:nvPr>
        </p:nvGraphicFramePr>
        <p:xfrm>
          <a:off x="581025" y="1379934"/>
          <a:ext cx="4781550" cy="533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3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UF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Cidades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Percentual (%)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SP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47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31,8%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MG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34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23,0%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11,5%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RJ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11,5%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SC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8,1%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3,4%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3,4%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CE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2,0%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1,4%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1,4%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0,7%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0,7%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MT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0,7%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0,7%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00508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00508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148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00508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100%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8" name="Google Shape;88;p13"/>
          <p:cNvSpPr/>
          <p:nvPr/>
        </p:nvSpPr>
        <p:spPr>
          <a:xfrm>
            <a:off x="581025" y="20800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818828" y="20800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195935" y="20800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581025" y="24038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818828" y="24038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3195935" y="24038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581025" y="27277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818828" y="27277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3195935" y="27277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581025" y="30515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818828" y="30515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3195935" y="30515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581025" y="33754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818828" y="33754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3195935" y="33754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581025" y="36992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818828" y="36992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3195935" y="36992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581025" y="40231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1818828" y="40231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3195935" y="40231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581025" y="43469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1818828" y="43469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195935" y="43469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581025" y="46708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1818828" y="46708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3195935" y="46708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581025" y="49946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1818828" y="49946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3195935" y="49946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581025" y="53185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1818828" y="53185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3195935" y="53185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581025" y="56423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818828" y="56423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3195935" y="56423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581025" y="59662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18828" y="59662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3195935" y="59662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581025" y="6294834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1818828" y="6294834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3195935" y="6294834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581025" y="6699646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1818828" y="6699646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3195935" y="6699646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762000" y="665559"/>
            <a:ext cx="114014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TARIFA ZERO POR ESTADO</a:t>
            </a:r>
            <a:endParaRPr lang="pt-BR" noProof="0"/>
          </a:p>
        </p:txBody>
      </p:sp>
      <p:sp>
        <p:nvSpPr>
          <p:cNvPr id="134" name="Google Shape;134;p13"/>
          <p:cNvSpPr/>
          <p:nvPr/>
        </p:nvSpPr>
        <p:spPr>
          <a:xfrm>
            <a:off x="571500" y="665559"/>
            <a:ext cx="95250" cy="5238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304925"/>
            <a:ext cx="108585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8463" y="2881312"/>
            <a:ext cx="411480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8375" y="3629025"/>
            <a:ext cx="46005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8375" y="4076700"/>
            <a:ext cx="46005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38375" y="4524375"/>
            <a:ext cx="46005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8375" y="4972050"/>
            <a:ext cx="46005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8375" y="5419725"/>
            <a:ext cx="46005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8375" y="5867400"/>
            <a:ext cx="46005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47900" y="3638550"/>
            <a:ext cx="458092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7900" y="4086225"/>
            <a:ext cx="91618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47900" y="4533900"/>
            <a:ext cx="2061567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47900" y="4981575"/>
            <a:ext cx="45815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47900" y="5429250"/>
            <a:ext cx="2519808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47900" y="5876925"/>
            <a:ext cx="1374427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56776" y="3195638"/>
            <a:ext cx="1043264" cy="101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860767" y="4000916"/>
            <a:ext cx="14763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24075" y="1543050"/>
            <a:ext cx="4286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666750" y="3105150"/>
            <a:ext cx="648081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>
                <a:solidFill>
                  <a:srgbClr val="64748B"/>
                </a:solidFill>
                <a:latin typeface="Poppins"/>
                <a:ea typeface="Poppins"/>
                <a:cs typeface="Poppins"/>
                <a:sym typeface="Poppins"/>
              </a:rPr>
              <a:t>DISTRIBUIÇÃO POR FAIXA POPULACIONAL</a:t>
            </a:r>
            <a:endParaRPr lang="pt-BR" noProof="0"/>
          </a:p>
        </p:txBody>
      </p:sp>
      <p:sp>
        <p:nvSpPr>
          <p:cNvPr id="103" name="Google Shape;103;p13"/>
          <p:cNvSpPr txBox="1"/>
          <p:nvPr/>
        </p:nvSpPr>
        <p:spPr>
          <a:xfrm>
            <a:off x="7307580" y="2514600"/>
            <a:ext cx="432054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>
                <a:solidFill>
                  <a:srgbClr val="64748B"/>
                </a:solidFill>
                <a:latin typeface="Poppins"/>
                <a:ea typeface="Poppins"/>
                <a:cs typeface="Poppins"/>
                <a:sym typeface="Poppins"/>
              </a:rPr>
              <a:t>EXPANSÃO DO PROGRAMA</a:t>
            </a:r>
            <a:endParaRPr lang="pt-BR" noProof="0"/>
          </a:p>
        </p:txBody>
      </p:sp>
      <p:sp>
        <p:nvSpPr>
          <p:cNvPr id="104" name="Google Shape;104;p13"/>
          <p:cNvSpPr txBox="1"/>
          <p:nvPr/>
        </p:nvSpPr>
        <p:spPr>
          <a:xfrm>
            <a:off x="666750" y="3705225"/>
            <a:ext cx="14287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&gt; 200 mil</a:t>
            </a:r>
            <a:endParaRPr lang="pt-BR" noProof="0"/>
          </a:p>
        </p:txBody>
      </p:sp>
      <p:sp>
        <p:nvSpPr>
          <p:cNvPr id="105" name="Google Shape;105;p13"/>
          <p:cNvSpPr txBox="1"/>
          <p:nvPr/>
        </p:nvSpPr>
        <p:spPr>
          <a:xfrm>
            <a:off x="666750" y="4152900"/>
            <a:ext cx="14287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100 - 200 mil</a:t>
            </a:r>
            <a:endParaRPr lang="pt-BR" noProof="0"/>
          </a:p>
        </p:txBody>
      </p:sp>
      <p:sp>
        <p:nvSpPr>
          <p:cNvPr id="106" name="Google Shape;106;p13"/>
          <p:cNvSpPr txBox="1"/>
          <p:nvPr/>
        </p:nvSpPr>
        <p:spPr>
          <a:xfrm>
            <a:off x="666750" y="4600575"/>
            <a:ext cx="14287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50 - 100 mil</a:t>
            </a:r>
            <a:endParaRPr lang="pt-BR" noProof="0"/>
          </a:p>
        </p:txBody>
      </p:sp>
      <p:sp>
        <p:nvSpPr>
          <p:cNvPr id="107" name="Google Shape;107;p13"/>
          <p:cNvSpPr txBox="1"/>
          <p:nvPr/>
        </p:nvSpPr>
        <p:spPr>
          <a:xfrm>
            <a:off x="666750" y="5048250"/>
            <a:ext cx="14287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20 - 50 mil</a:t>
            </a:r>
            <a:endParaRPr lang="pt-BR" noProof="0"/>
          </a:p>
        </p:txBody>
      </p:sp>
      <p:sp>
        <p:nvSpPr>
          <p:cNvPr id="108" name="Google Shape;108;p13"/>
          <p:cNvSpPr txBox="1"/>
          <p:nvPr/>
        </p:nvSpPr>
        <p:spPr>
          <a:xfrm>
            <a:off x="666750" y="5495925"/>
            <a:ext cx="14287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10 - 20 mil</a:t>
            </a:r>
            <a:endParaRPr lang="pt-BR" noProof="0"/>
          </a:p>
        </p:txBody>
      </p:sp>
      <p:sp>
        <p:nvSpPr>
          <p:cNvPr id="109" name="Google Shape;109;p13"/>
          <p:cNvSpPr txBox="1"/>
          <p:nvPr/>
        </p:nvSpPr>
        <p:spPr>
          <a:xfrm>
            <a:off x="666750" y="5943600"/>
            <a:ext cx="14287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&lt; 10 mil</a:t>
            </a:r>
            <a:endParaRPr lang="pt-BR" noProof="0"/>
          </a:p>
        </p:txBody>
      </p:sp>
      <p:sp>
        <p:nvSpPr>
          <p:cNvPr id="110" name="Google Shape;110;p13"/>
          <p:cNvSpPr txBox="1"/>
          <p:nvPr/>
        </p:nvSpPr>
        <p:spPr>
          <a:xfrm>
            <a:off x="8688883" y="5392631"/>
            <a:ext cx="208026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0" i="0" u="none" strike="noStrike" cap="none" noProof="0">
                <a:solidFill>
                  <a:srgbClr val="0099C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33%</a:t>
            </a:r>
            <a:endParaRPr lang="pt-BR" noProof="0"/>
          </a:p>
        </p:txBody>
      </p:sp>
      <p:sp>
        <p:nvSpPr>
          <p:cNvPr id="111" name="Google Shape;111;p13"/>
          <p:cNvSpPr txBox="1"/>
          <p:nvPr/>
        </p:nvSpPr>
        <p:spPr>
          <a:xfrm>
            <a:off x="8658708" y="5874660"/>
            <a:ext cx="230911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Aumento no número</a:t>
            </a:r>
            <a:br>
              <a:rPr lang="pt-BR" sz="1800" b="0" i="0" u="none" strike="noStrike" cap="none" noProof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500" b="1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 cidades beneficiadas</a:t>
            </a:r>
            <a:endParaRPr lang="pt-BR" noProof="0"/>
          </a:p>
        </p:txBody>
      </p:sp>
      <p:sp>
        <p:nvSpPr>
          <p:cNvPr id="112" name="Google Shape;112;p13"/>
          <p:cNvSpPr txBox="1"/>
          <p:nvPr/>
        </p:nvSpPr>
        <p:spPr>
          <a:xfrm>
            <a:off x="9278806" y="4577165"/>
            <a:ext cx="66529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i="0" u="none" strike="noStrike" cap="none" noProof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mai</a:t>
            </a:r>
            <a:r>
              <a:rPr lang="pt-BR" sz="1050" b="0" i="0" u="none" strike="noStrike" cap="none" noProof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pt-BR" sz="105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2026</a:t>
            </a:r>
            <a:endParaRPr lang="pt-BR" noProof="0"/>
          </a:p>
        </p:txBody>
      </p:sp>
      <p:sp>
        <p:nvSpPr>
          <p:cNvPr id="113" name="Google Shape;113;p13"/>
          <p:cNvSpPr txBox="1"/>
          <p:nvPr/>
        </p:nvSpPr>
        <p:spPr>
          <a:xfrm>
            <a:off x="9391486" y="4781550"/>
            <a:ext cx="428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50" b="0" i="0" u="none" strike="noStrike" cap="none" noProof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148</a:t>
            </a:r>
            <a:endParaRPr lang="pt-BR" noProof="0"/>
          </a:p>
        </p:txBody>
      </p:sp>
      <p:sp>
        <p:nvSpPr>
          <p:cNvPr id="114" name="Google Shape;114;p13"/>
          <p:cNvSpPr txBox="1"/>
          <p:nvPr/>
        </p:nvSpPr>
        <p:spPr>
          <a:xfrm>
            <a:off x="857250" y="476250"/>
            <a:ext cx="112014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5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TARIFA ZERO: DISTRIBUIÇÃO E EXPANSÃO</a:t>
            </a:r>
            <a:endParaRPr lang="pt-BR" noProof="0"/>
          </a:p>
        </p:txBody>
      </p:sp>
      <p:sp>
        <p:nvSpPr>
          <p:cNvPr id="115" name="Google Shape;115;p13"/>
          <p:cNvSpPr/>
          <p:nvPr/>
        </p:nvSpPr>
        <p:spPr>
          <a:xfrm>
            <a:off x="666750" y="476250"/>
            <a:ext cx="95250" cy="54292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F81426-B54C-35C1-D55B-BC34B21C7D69}"/>
              </a:ext>
            </a:extLst>
          </p:cNvPr>
          <p:cNvSpPr txBox="1"/>
          <p:nvPr/>
        </p:nvSpPr>
        <p:spPr>
          <a:xfrm>
            <a:off x="1819922" y="6543370"/>
            <a:ext cx="10372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Nota: O total da população abrangida no país inclui Terezina/PI (com 902.644 </a:t>
            </a:r>
            <a:r>
              <a:rPr lang="pt-BR" sz="1200" i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hab</a:t>
            </a:r>
            <a:r>
              <a:rPr lang="pt-BR" sz="1200" i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que aplica Tarifa Zero em todo o sistema de Metrô/VLT da cidade</a:t>
            </a:r>
            <a:r>
              <a:rPr lang="pt-BR" sz="1200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781175"/>
            <a:ext cx="10858500" cy="3457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4" name="Google Shape;124;p14"/>
          <p:cNvGraphicFramePr/>
          <p:nvPr>
            <p:extLst>
              <p:ext uri="{D42A27DB-BD31-4B8C-83A1-F6EECF244321}">
                <p14:modId xmlns:p14="http://schemas.microsoft.com/office/powerpoint/2010/main" val="2300459295"/>
              </p:ext>
            </p:extLst>
          </p:nvPr>
        </p:nvGraphicFramePr>
        <p:xfrm>
          <a:off x="676275" y="1790700"/>
          <a:ext cx="10839425" cy="343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Cidade / UF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População (2024)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Início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Cidade / UF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População (2024)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noProof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Início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Caucaia - CE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375.730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2021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Paranaguá - PR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149.819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2022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Canoas - RS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359.554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2024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Balneário Camboriú - SC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148.758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2023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Itaboraí - RJ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240.040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2023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Sorriso - MT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120.561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2025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Luziânia - GO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218.872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2025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Formosa - GO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120.478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2023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Maricá - RJ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211.986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2014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Vilhena - RO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108.528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2021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Ibirité - MG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178.713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2023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Ituiutaba - MG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106.397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2023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S. Caetano do Sul - SP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172.109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2023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Assis - SP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104.642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2023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Itapetininga - SP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163.774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2023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Japeri - RJ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102.149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75" b="1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2025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6" name="Google Shape;126;p14"/>
          <p:cNvSpPr/>
          <p:nvPr/>
        </p:nvSpPr>
        <p:spPr>
          <a:xfrm>
            <a:off x="676275" y="2614612"/>
            <a:ext cx="22159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2892176" y="2614612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5009852" y="2614612"/>
            <a:ext cx="96053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5970389" y="2614612"/>
            <a:ext cx="24669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8437364" y="2614612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555039" y="2614612"/>
            <a:ext cx="96068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676275" y="2986087"/>
            <a:ext cx="22159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2892176" y="2986087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5009852" y="2986087"/>
            <a:ext cx="96053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5970389" y="2986087"/>
            <a:ext cx="24669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8437364" y="2986087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10555039" y="2986087"/>
            <a:ext cx="96068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676275" y="3357562"/>
            <a:ext cx="22159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2892176" y="3357562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5009852" y="3357562"/>
            <a:ext cx="96053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5970389" y="3357562"/>
            <a:ext cx="24669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8437364" y="3357562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10555039" y="3357562"/>
            <a:ext cx="96068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676275" y="3729037"/>
            <a:ext cx="22159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2892176" y="3729037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5009852" y="3729037"/>
            <a:ext cx="96053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5970389" y="3729037"/>
            <a:ext cx="24669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8437364" y="3729037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10555039" y="3729037"/>
            <a:ext cx="96068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676275" y="4100512"/>
            <a:ext cx="22159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2892176" y="4100512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5009852" y="4100512"/>
            <a:ext cx="96053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5970389" y="4100512"/>
            <a:ext cx="24669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8437364" y="4100512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10555039" y="4100512"/>
            <a:ext cx="96068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676275" y="4471987"/>
            <a:ext cx="22159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2892176" y="4471987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5009852" y="4471987"/>
            <a:ext cx="96053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5970389" y="4471987"/>
            <a:ext cx="24669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8437364" y="4471987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10555039" y="4471987"/>
            <a:ext cx="96068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676275" y="4843462"/>
            <a:ext cx="22159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2892176" y="4843462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009852" y="4843462"/>
            <a:ext cx="96053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5970389" y="4843462"/>
            <a:ext cx="24669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8437364" y="4843462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4"/>
          <p:cNvSpPr/>
          <p:nvPr/>
        </p:nvSpPr>
        <p:spPr>
          <a:xfrm>
            <a:off x="10555039" y="4843462"/>
            <a:ext cx="96068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/>
          <p:nvPr/>
        </p:nvSpPr>
        <p:spPr>
          <a:xfrm>
            <a:off x="676275" y="5214937"/>
            <a:ext cx="22159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892176" y="5214937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5009852" y="5214937"/>
            <a:ext cx="96053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5970389" y="5214937"/>
            <a:ext cx="24669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8437364" y="5214937"/>
            <a:ext cx="21176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0555039" y="5214937"/>
            <a:ext cx="96068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857250" y="476250"/>
            <a:ext cx="11201400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2850" b="1" noProof="0">
                <a:solidFill>
                  <a:srgbClr val="0F172A"/>
                </a:solidFill>
                <a:latin typeface="Poppins"/>
                <a:cs typeface="Poppins"/>
                <a:sym typeface="Poppins"/>
              </a:rPr>
              <a:t>MUNICÍPIOS COM POPULAÇÃO SUPERIOR A 100 MIL HABITANTES COM TARIFA ZERO</a:t>
            </a:r>
            <a:endParaRPr lang="pt-BR" noProof="0"/>
          </a:p>
        </p:txBody>
      </p:sp>
      <p:sp>
        <p:nvSpPr>
          <p:cNvPr id="175" name="Google Shape;175;p14"/>
          <p:cNvSpPr/>
          <p:nvPr/>
        </p:nvSpPr>
        <p:spPr>
          <a:xfrm>
            <a:off x="666750" y="476250"/>
            <a:ext cx="95250" cy="54292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4955D72E-C332-7592-301F-5369CA7A6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>
            <a:extLst>
              <a:ext uri="{FF2B5EF4-FFF2-40B4-BE49-F238E27FC236}">
                <a16:creationId xmlns:a16="http://schemas.microsoft.com/office/drawing/2014/main" id="{3FCDC515-91FD-1514-3F8E-AE124ED490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7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>
            <a:extLst>
              <a:ext uri="{FF2B5EF4-FFF2-40B4-BE49-F238E27FC236}">
                <a16:creationId xmlns:a16="http://schemas.microsoft.com/office/drawing/2014/main" id="{B1583076-CDCD-920D-894C-BCDEB01D13D4}"/>
              </a:ext>
            </a:extLst>
          </p:cNvPr>
          <p:cNvSpPr/>
          <p:nvPr/>
        </p:nvSpPr>
        <p:spPr>
          <a:xfrm>
            <a:off x="581025" y="20800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>
            <a:extLst>
              <a:ext uri="{FF2B5EF4-FFF2-40B4-BE49-F238E27FC236}">
                <a16:creationId xmlns:a16="http://schemas.microsoft.com/office/drawing/2014/main" id="{3CB6F953-0B60-071F-3E45-DA68A3092CC6}"/>
              </a:ext>
            </a:extLst>
          </p:cNvPr>
          <p:cNvSpPr/>
          <p:nvPr/>
        </p:nvSpPr>
        <p:spPr>
          <a:xfrm>
            <a:off x="1818828" y="20800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>
            <a:extLst>
              <a:ext uri="{FF2B5EF4-FFF2-40B4-BE49-F238E27FC236}">
                <a16:creationId xmlns:a16="http://schemas.microsoft.com/office/drawing/2014/main" id="{84C544C2-03D2-271C-2C9C-815A4BE53D25}"/>
              </a:ext>
            </a:extLst>
          </p:cNvPr>
          <p:cNvSpPr/>
          <p:nvPr/>
        </p:nvSpPr>
        <p:spPr>
          <a:xfrm>
            <a:off x="3195935" y="20800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>
            <a:extLst>
              <a:ext uri="{FF2B5EF4-FFF2-40B4-BE49-F238E27FC236}">
                <a16:creationId xmlns:a16="http://schemas.microsoft.com/office/drawing/2014/main" id="{40207BEA-4B04-9CA1-00E2-3D8BF58EC685}"/>
              </a:ext>
            </a:extLst>
          </p:cNvPr>
          <p:cNvSpPr/>
          <p:nvPr/>
        </p:nvSpPr>
        <p:spPr>
          <a:xfrm>
            <a:off x="581025" y="24038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>
            <a:extLst>
              <a:ext uri="{FF2B5EF4-FFF2-40B4-BE49-F238E27FC236}">
                <a16:creationId xmlns:a16="http://schemas.microsoft.com/office/drawing/2014/main" id="{20032849-EBA7-513B-3EF6-CF4B06F34123}"/>
              </a:ext>
            </a:extLst>
          </p:cNvPr>
          <p:cNvSpPr/>
          <p:nvPr/>
        </p:nvSpPr>
        <p:spPr>
          <a:xfrm>
            <a:off x="1818828" y="24038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7FFA61B4-1CD0-2009-9C5E-7F6898519AC9}"/>
              </a:ext>
            </a:extLst>
          </p:cNvPr>
          <p:cNvSpPr/>
          <p:nvPr/>
        </p:nvSpPr>
        <p:spPr>
          <a:xfrm>
            <a:off x="3195935" y="24038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>
            <a:extLst>
              <a:ext uri="{FF2B5EF4-FFF2-40B4-BE49-F238E27FC236}">
                <a16:creationId xmlns:a16="http://schemas.microsoft.com/office/drawing/2014/main" id="{758D5D0B-5AC2-3380-10B4-00A515B0F1F4}"/>
              </a:ext>
            </a:extLst>
          </p:cNvPr>
          <p:cNvSpPr/>
          <p:nvPr/>
        </p:nvSpPr>
        <p:spPr>
          <a:xfrm>
            <a:off x="581025" y="27277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>
            <a:extLst>
              <a:ext uri="{FF2B5EF4-FFF2-40B4-BE49-F238E27FC236}">
                <a16:creationId xmlns:a16="http://schemas.microsoft.com/office/drawing/2014/main" id="{6C47DB97-F987-887F-5B1D-6A3DD1EF0E0D}"/>
              </a:ext>
            </a:extLst>
          </p:cNvPr>
          <p:cNvSpPr/>
          <p:nvPr/>
        </p:nvSpPr>
        <p:spPr>
          <a:xfrm>
            <a:off x="1818828" y="27277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>
            <a:extLst>
              <a:ext uri="{FF2B5EF4-FFF2-40B4-BE49-F238E27FC236}">
                <a16:creationId xmlns:a16="http://schemas.microsoft.com/office/drawing/2014/main" id="{557DB0FA-2B94-5A64-0023-1923FB9A1C66}"/>
              </a:ext>
            </a:extLst>
          </p:cNvPr>
          <p:cNvSpPr/>
          <p:nvPr/>
        </p:nvSpPr>
        <p:spPr>
          <a:xfrm>
            <a:off x="3195935" y="27277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>
            <a:extLst>
              <a:ext uri="{FF2B5EF4-FFF2-40B4-BE49-F238E27FC236}">
                <a16:creationId xmlns:a16="http://schemas.microsoft.com/office/drawing/2014/main" id="{E3806E32-206E-94B8-4AF8-7491E7DA5D8A}"/>
              </a:ext>
            </a:extLst>
          </p:cNvPr>
          <p:cNvSpPr/>
          <p:nvPr/>
        </p:nvSpPr>
        <p:spPr>
          <a:xfrm>
            <a:off x="581025" y="30515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>
            <a:extLst>
              <a:ext uri="{FF2B5EF4-FFF2-40B4-BE49-F238E27FC236}">
                <a16:creationId xmlns:a16="http://schemas.microsoft.com/office/drawing/2014/main" id="{EB9D8607-A119-8086-14DA-C244A82B1C45}"/>
              </a:ext>
            </a:extLst>
          </p:cNvPr>
          <p:cNvSpPr/>
          <p:nvPr/>
        </p:nvSpPr>
        <p:spPr>
          <a:xfrm>
            <a:off x="1818828" y="30515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>
            <a:extLst>
              <a:ext uri="{FF2B5EF4-FFF2-40B4-BE49-F238E27FC236}">
                <a16:creationId xmlns:a16="http://schemas.microsoft.com/office/drawing/2014/main" id="{777B9AC1-A8C9-68F7-047B-6DD29D4B94C5}"/>
              </a:ext>
            </a:extLst>
          </p:cNvPr>
          <p:cNvSpPr/>
          <p:nvPr/>
        </p:nvSpPr>
        <p:spPr>
          <a:xfrm>
            <a:off x="3195935" y="30515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>
            <a:extLst>
              <a:ext uri="{FF2B5EF4-FFF2-40B4-BE49-F238E27FC236}">
                <a16:creationId xmlns:a16="http://schemas.microsoft.com/office/drawing/2014/main" id="{F7DBDBF2-FAE0-ED4E-B3E9-1CD293C4E92B}"/>
              </a:ext>
            </a:extLst>
          </p:cNvPr>
          <p:cNvSpPr/>
          <p:nvPr/>
        </p:nvSpPr>
        <p:spPr>
          <a:xfrm>
            <a:off x="581025" y="33754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>
            <a:extLst>
              <a:ext uri="{FF2B5EF4-FFF2-40B4-BE49-F238E27FC236}">
                <a16:creationId xmlns:a16="http://schemas.microsoft.com/office/drawing/2014/main" id="{4E719E41-5518-C132-1646-F58A435E8023}"/>
              </a:ext>
            </a:extLst>
          </p:cNvPr>
          <p:cNvSpPr/>
          <p:nvPr/>
        </p:nvSpPr>
        <p:spPr>
          <a:xfrm>
            <a:off x="1818828" y="33754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>
            <a:extLst>
              <a:ext uri="{FF2B5EF4-FFF2-40B4-BE49-F238E27FC236}">
                <a16:creationId xmlns:a16="http://schemas.microsoft.com/office/drawing/2014/main" id="{9A721ACC-9BCD-8F74-FB09-0B793BDDFA63}"/>
              </a:ext>
            </a:extLst>
          </p:cNvPr>
          <p:cNvSpPr/>
          <p:nvPr/>
        </p:nvSpPr>
        <p:spPr>
          <a:xfrm>
            <a:off x="3195935" y="33754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>
            <a:extLst>
              <a:ext uri="{FF2B5EF4-FFF2-40B4-BE49-F238E27FC236}">
                <a16:creationId xmlns:a16="http://schemas.microsoft.com/office/drawing/2014/main" id="{F2504B92-B3DC-5CE6-1F36-3355228B247D}"/>
              </a:ext>
            </a:extLst>
          </p:cNvPr>
          <p:cNvSpPr/>
          <p:nvPr/>
        </p:nvSpPr>
        <p:spPr>
          <a:xfrm>
            <a:off x="581025" y="36992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>
            <a:extLst>
              <a:ext uri="{FF2B5EF4-FFF2-40B4-BE49-F238E27FC236}">
                <a16:creationId xmlns:a16="http://schemas.microsoft.com/office/drawing/2014/main" id="{3B847E72-3B0A-203D-72BB-59A7BA4C2794}"/>
              </a:ext>
            </a:extLst>
          </p:cNvPr>
          <p:cNvSpPr/>
          <p:nvPr/>
        </p:nvSpPr>
        <p:spPr>
          <a:xfrm>
            <a:off x="1818828" y="36992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>
            <a:extLst>
              <a:ext uri="{FF2B5EF4-FFF2-40B4-BE49-F238E27FC236}">
                <a16:creationId xmlns:a16="http://schemas.microsoft.com/office/drawing/2014/main" id="{2FAD9F9D-8CB1-B62A-945C-424A994CF9F6}"/>
              </a:ext>
            </a:extLst>
          </p:cNvPr>
          <p:cNvSpPr/>
          <p:nvPr/>
        </p:nvSpPr>
        <p:spPr>
          <a:xfrm>
            <a:off x="3195935" y="36992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>
            <a:extLst>
              <a:ext uri="{FF2B5EF4-FFF2-40B4-BE49-F238E27FC236}">
                <a16:creationId xmlns:a16="http://schemas.microsoft.com/office/drawing/2014/main" id="{0BD226E2-7F60-2A3C-321F-C0F594E5DDB3}"/>
              </a:ext>
            </a:extLst>
          </p:cNvPr>
          <p:cNvSpPr/>
          <p:nvPr/>
        </p:nvSpPr>
        <p:spPr>
          <a:xfrm>
            <a:off x="581025" y="40231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>
            <a:extLst>
              <a:ext uri="{FF2B5EF4-FFF2-40B4-BE49-F238E27FC236}">
                <a16:creationId xmlns:a16="http://schemas.microsoft.com/office/drawing/2014/main" id="{2432B270-7381-6605-7271-0FCB80DC33FD}"/>
              </a:ext>
            </a:extLst>
          </p:cNvPr>
          <p:cNvSpPr/>
          <p:nvPr/>
        </p:nvSpPr>
        <p:spPr>
          <a:xfrm>
            <a:off x="1818828" y="40231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>
            <a:extLst>
              <a:ext uri="{FF2B5EF4-FFF2-40B4-BE49-F238E27FC236}">
                <a16:creationId xmlns:a16="http://schemas.microsoft.com/office/drawing/2014/main" id="{DC3925F3-34A8-B66A-B52F-DF66EEFC90EF}"/>
              </a:ext>
            </a:extLst>
          </p:cNvPr>
          <p:cNvSpPr/>
          <p:nvPr/>
        </p:nvSpPr>
        <p:spPr>
          <a:xfrm>
            <a:off x="3195935" y="40231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>
            <a:extLst>
              <a:ext uri="{FF2B5EF4-FFF2-40B4-BE49-F238E27FC236}">
                <a16:creationId xmlns:a16="http://schemas.microsoft.com/office/drawing/2014/main" id="{4BE76D58-3F28-C76D-1DD5-7A61161BA037}"/>
              </a:ext>
            </a:extLst>
          </p:cNvPr>
          <p:cNvSpPr/>
          <p:nvPr/>
        </p:nvSpPr>
        <p:spPr>
          <a:xfrm>
            <a:off x="581025" y="43469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>
            <a:extLst>
              <a:ext uri="{FF2B5EF4-FFF2-40B4-BE49-F238E27FC236}">
                <a16:creationId xmlns:a16="http://schemas.microsoft.com/office/drawing/2014/main" id="{D7ACA329-68B6-BAC8-6C4B-4CB37A4090DE}"/>
              </a:ext>
            </a:extLst>
          </p:cNvPr>
          <p:cNvSpPr/>
          <p:nvPr/>
        </p:nvSpPr>
        <p:spPr>
          <a:xfrm>
            <a:off x="1818828" y="43469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33E38D52-7594-6E61-394F-40C842F981AD}"/>
              </a:ext>
            </a:extLst>
          </p:cNvPr>
          <p:cNvSpPr/>
          <p:nvPr/>
        </p:nvSpPr>
        <p:spPr>
          <a:xfrm>
            <a:off x="3195935" y="43469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5918D729-6778-69B3-E70D-343DAD2D8B6C}"/>
              </a:ext>
            </a:extLst>
          </p:cNvPr>
          <p:cNvSpPr/>
          <p:nvPr/>
        </p:nvSpPr>
        <p:spPr>
          <a:xfrm>
            <a:off x="581025" y="46708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>
            <a:extLst>
              <a:ext uri="{FF2B5EF4-FFF2-40B4-BE49-F238E27FC236}">
                <a16:creationId xmlns:a16="http://schemas.microsoft.com/office/drawing/2014/main" id="{9209CDA5-AEE5-66BD-F867-0F36900FC769}"/>
              </a:ext>
            </a:extLst>
          </p:cNvPr>
          <p:cNvSpPr/>
          <p:nvPr/>
        </p:nvSpPr>
        <p:spPr>
          <a:xfrm>
            <a:off x="1818828" y="46708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>
            <a:extLst>
              <a:ext uri="{FF2B5EF4-FFF2-40B4-BE49-F238E27FC236}">
                <a16:creationId xmlns:a16="http://schemas.microsoft.com/office/drawing/2014/main" id="{7293175D-70AD-E39D-B7DE-8656011BF337}"/>
              </a:ext>
            </a:extLst>
          </p:cNvPr>
          <p:cNvSpPr/>
          <p:nvPr/>
        </p:nvSpPr>
        <p:spPr>
          <a:xfrm>
            <a:off x="3195935" y="46708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>
            <a:extLst>
              <a:ext uri="{FF2B5EF4-FFF2-40B4-BE49-F238E27FC236}">
                <a16:creationId xmlns:a16="http://schemas.microsoft.com/office/drawing/2014/main" id="{BCD000B6-5DC1-5A14-315C-17BC2D8BEB93}"/>
              </a:ext>
            </a:extLst>
          </p:cNvPr>
          <p:cNvSpPr/>
          <p:nvPr/>
        </p:nvSpPr>
        <p:spPr>
          <a:xfrm>
            <a:off x="581025" y="49946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>
            <a:extLst>
              <a:ext uri="{FF2B5EF4-FFF2-40B4-BE49-F238E27FC236}">
                <a16:creationId xmlns:a16="http://schemas.microsoft.com/office/drawing/2014/main" id="{583C1B38-EB04-C793-6020-A2CC9211D08E}"/>
              </a:ext>
            </a:extLst>
          </p:cNvPr>
          <p:cNvSpPr/>
          <p:nvPr/>
        </p:nvSpPr>
        <p:spPr>
          <a:xfrm>
            <a:off x="1818828" y="49946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>
            <a:extLst>
              <a:ext uri="{FF2B5EF4-FFF2-40B4-BE49-F238E27FC236}">
                <a16:creationId xmlns:a16="http://schemas.microsoft.com/office/drawing/2014/main" id="{B423495A-CC2C-EC6E-B47D-0C8FF6605CE8}"/>
              </a:ext>
            </a:extLst>
          </p:cNvPr>
          <p:cNvSpPr/>
          <p:nvPr/>
        </p:nvSpPr>
        <p:spPr>
          <a:xfrm>
            <a:off x="3195935" y="49946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>
            <a:extLst>
              <a:ext uri="{FF2B5EF4-FFF2-40B4-BE49-F238E27FC236}">
                <a16:creationId xmlns:a16="http://schemas.microsoft.com/office/drawing/2014/main" id="{C2A603FB-9F5E-7AC8-4ABB-F86D53990580}"/>
              </a:ext>
            </a:extLst>
          </p:cNvPr>
          <p:cNvSpPr/>
          <p:nvPr/>
        </p:nvSpPr>
        <p:spPr>
          <a:xfrm>
            <a:off x="581025" y="53185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>
            <a:extLst>
              <a:ext uri="{FF2B5EF4-FFF2-40B4-BE49-F238E27FC236}">
                <a16:creationId xmlns:a16="http://schemas.microsoft.com/office/drawing/2014/main" id="{658C8E01-E9E3-338F-5CC3-462A801D6924}"/>
              </a:ext>
            </a:extLst>
          </p:cNvPr>
          <p:cNvSpPr/>
          <p:nvPr/>
        </p:nvSpPr>
        <p:spPr>
          <a:xfrm>
            <a:off x="1818828" y="53185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>
            <a:extLst>
              <a:ext uri="{FF2B5EF4-FFF2-40B4-BE49-F238E27FC236}">
                <a16:creationId xmlns:a16="http://schemas.microsoft.com/office/drawing/2014/main" id="{1A1D4288-81D6-7905-F116-EEE38988F82F}"/>
              </a:ext>
            </a:extLst>
          </p:cNvPr>
          <p:cNvSpPr/>
          <p:nvPr/>
        </p:nvSpPr>
        <p:spPr>
          <a:xfrm>
            <a:off x="3195935" y="53185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>
            <a:extLst>
              <a:ext uri="{FF2B5EF4-FFF2-40B4-BE49-F238E27FC236}">
                <a16:creationId xmlns:a16="http://schemas.microsoft.com/office/drawing/2014/main" id="{03EF7DE5-40A9-FCE8-ED10-80B4E1F01B1A}"/>
              </a:ext>
            </a:extLst>
          </p:cNvPr>
          <p:cNvSpPr/>
          <p:nvPr/>
        </p:nvSpPr>
        <p:spPr>
          <a:xfrm>
            <a:off x="581025" y="564237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>
            <a:extLst>
              <a:ext uri="{FF2B5EF4-FFF2-40B4-BE49-F238E27FC236}">
                <a16:creationId xmlns:a16="http://schemas.microsoft.com/office/drawing/2014/main" id="{34EE7006-3C3D-F8FA-A38B-E4E8E1E9E566}"/>
              </a:ext>
            </a:extLst>
          </p:cNvPr>
          <p:cNvSpPr/>
          <p:nvPr/>
        </p:nvSpPr>
        <p:spPr>
          <a:xfrm>
            <a:off x="1818828" y="564237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>
            <a:extLst>
              <a:ext uri="{FF2B5EF4-FFF2-40B4-BE49-F238E27FC236}">
                <a16:creationId xmlns:a16="http://schemas.microsoft.com/office/drawing/2014/main" id="{1FAB45B9-C812-E59D-4BE9-F6A32D50E0EF}"/>
              </a:ext>
            </a:extLst>
          </p:cNvPr>
          <p:cNvSpPr/>
          <p:nvPr/>
        </p:nvSpPr>
        <p:spPr>
          <a:xfrm>
            <a:off x="3195935" y="564237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>
            <a:extLst>
              <a:ext uri="{FF2B5EF4-FFF2-40B4-BE49-F238E27FC236}">
                <a16:creationId xmlns:a16="http://schemas.microsoft.com/office/drawing/2014/main" id="{C9136AF1-CDA2-96B1-A38A-6E818F0F3592}"/>
              </a:ext>
            </a:extLst>
          </p:cNvPr>
          <p:cNvSpPr/>
          <p:nvPr/>
        </p:nvSpPr>
        <p:spPr>
          <a:xfrm>
            <a:off x="581025" y="5966221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>
            <a:extLst>
              <a:ext uri="{FF2B5EF4-FFF2-40B4-BE49-F238E27FC236}">
                <a16:creationId xmlns:a16="http://schemas.microsoft.com/office/drawing/2014/main" id="{2C5EA78B-A4FB-27B2-1EF9-524546D596E7}"/>
              </a:ext>
            </a:extLst>
          </p:cNvPr>
          <p:cNvSpPr/>
          <p:nvPr/>
        </p:nvSpPr>
        <p:spPr>
          <a:xfrm>
            <a:off x="1818828" y="5966221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>
            <a:extLst>
              <a:ext uri="{FF2B5EF4-FFF2-40B4-BE49-F238E27FC236}">
                <a16:creationId xmlns:a16="http://schemas.microsoft.com/office/drawing/2014/main" id="{726F60D6-49BD-CFBF-629F-7AB026DD9775}"/>
              </a:ext>
            </a:extLst>
          </p:cNvPr>
          <p:cNvSpPr/>
          <p:nvPr/>
        </p:nvSpPr>
        <p:spPr>
          <a:xfrm>
            <a:off x="3195935" y="5966221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>
            <a:extLst>
              <a:ext uri="{FF2B5EF4-FFF2-40B4-BE49-F238E27FC236}">
                <a16:creationId xmlns:a16="http://schemas.microsoft.com/office/drawing/2014/main" id="{0B44603B-2B92-19F4-C22E-3817D15CC8F6}"/>
              </a:ext>
            </a:extLst>
          </p:cNvPr>
          <p:cNvSpPr/>
          <p:nvPr/>
        </p:nvSpPr>
        <p:spPr>
          <a:xfrm>
            <a:off x="581025" y="6294834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>
            <a:extLst>
              <a:ext uri="{FF2B5EF4-FFF2-40B4-BE49-F238E27FC236}">
                <a16:creationId xmlns:a16="http://schemas.microsoft.com/office/drawing/2014/main" id="{9A768E98-E2C7-9433-D728-D656B3A032A0}"/>
              </a:ext>
            </a:extLst>
          </p:cNvPr>
          <p:cNvSpPr/>
          <p:nvPr/>
        </p:nvSpPr>
        <p:spPr>
          <a:xfrm>
            <a:off x="1818828" y="6294834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>
            <a:extLst>
              <a:ext uri="{FF2B5EF4-FFF2-40B4-BE49-F238E27FC236}">
                <a16:creationId xmlns:a16="http://schemas.microsoft.com/office/drawing/2014/main" id="{E3A1D30A-F30D-3036-020C-CABC55DDDD88}"/>
              </a:ext>
            </a:extLst>
          </p:cNvPr>
          <p:cNvSpPr/>
          <p:nvPr/>
        </p:nvSpPr>
        <p:spPr>
          <a:xfrm>
            <a:off x="3195935" y="6294834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>
            <a:extLst>
              <a:ext uri="{FF2B5EF4-FFF2-40B4-BE49-F238E27FC236}">
                <a16:creationId xmlns:a16="http://schemas.microsoft.com/office/drawing/2014/main" id="{DABCF5AC-11D7-054E-D555-2BF7420C45FE}"/>
              </a:ext>
            </a:extLst>
          </p:cNvPr>
          <p:cNvSpPr/>
          <p:nvPr/>
        </p:nvSpPr>
        <p:spPr>
          <a:xfrm>
            <a:off x="581025" y="6699646"/>
            <a:ext cx="123780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>
            <a:extLst>
              <a:ext uri="{FF2B5EF4-FFF2-40B4-BE49-F238E27FC236}">
                <a16:creationId xmlns:a16="http://schemas.microsoft.com/office/drawing/2014/main" id="{2B537F97-9DD8-A0E4-EB91-3EB61F7CD059}"/>
              </a:ext>
            </a:extLst>
          </p:cNvPr>
          <p:cNvSpPr/>
          <p:nvPr/>
        </p:nvSpPr>
        <p:spPr>
          <a:xfrm>
            <a:off x="1818828" y="6699646"/>
            <a:ext cx="1377106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>
            <a:extLst>
              <a:ext uri="{FF2B5EF4-FFF2-40B4-BE49-F238E27FC236}">
                <a16:creationId xmlns:a16="http://schemas.microsoft.com/office/drawing/2014/main" id="{79D5169F-409D-3CCE-E08A-5900E45BCA0F}"/>
              </a:ext>
            </a:extLst>
          </p:cNvPr>
          <p:cNvSpPr/>
          <p:nvPr/>
        </p:nvSpPr>
        <p:spPr>
          <a:xfrm>
            <a:off x="3195935" y="6699646"/>
            <a:ext cx="2166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>
            <a:extLst>
              <a:ext uri="{FF2B5EF4-FFF2-40B4-BE49-F238E27FC236}">
                <a16:creationId xmlns:a16="http://schemas.microsoft.com/office/drawing/2014/main" id="{0FC0C757-FD04-A300-1179-69E4A004ECC1}"/>
              </a:ext>
            </a:extLst>
          </p:cNvPr>
          <p:cNvSpPr txBox="1"/>
          <p:nvPr/>
        </p:nvSpPr>
        <p:spPr>
          <a:xfrm>
            <a:off x="762000" y="665559"/>
            <a:ext cx="114014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ALGUMAS FONTES COGITADAS PARA CUSTEAR A TARIFA ZERO</a:t>
            </a:r>
            <a:endParaRPr lang="pt-BR" noProof="0"/>
          </a:p>
        </p:txBody>
      </p:sp>
      <p:sp>
        <p:nvSpPr>
          <p:cNvPr id="134" name="Google Shape;134;p13">
            <a:extLst>
              <a:ext uri="{FF2B5EF4-FFF2-40B4-BE49-F238E27FC236}">
                <a16:creationId xmlns:a16="http://schemas.microsoft.com/office/drawing/2014/main" id="{7139DA70-7CA2-ACFB-3348-AA1A60D16974}"/>
              </a:ext>
            </a:extLst>
          </p:cNvPr>
          <p:cNvSpPr/>
          <p:nvPr/>
        </p:nvSpPr>
        <p:spPr>
          <a:xfrm>
            <a:off x="571500" y="665559"/>
            <a:ext cx="95250" cy="5238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D1C0471-EDF0-E9E1-507D-6EB021D3CAC1}"/>
              </a:ext>
            </a:extLst>
          </p:cNvPr>
          <p:cNvGrpSpPr/>
          <p:nvPr/>
        </p:nvGrpSpPr>
        <p:grpSpPr>
          <a:xfrm>
            <a:off x="3944840" y="2115445"/>
            <a:ext cx="4325428" cy="4325428"/>
            <a:chOff x="3018304" y="1378094"/>
            <a:chExt cx="3096667" cy="3096667"/>
          </a:xfrm>
        </p:grpSpPr>
        <p:sp>
          <p:nvSpPr>
            <p:cNvPr id="5" name="Block Arc 3">
              <a:extLst>
                <a:ext uri="{FF2B5EF4-FFF2-40B4-BE49-F238E27FC236}">
                  <a16:creationId xmlns:a16="http://schemas.microsoft.com/office/drawing/2014/main" id="{9FBE58B8-7C85-3A63-8949-3842E5E29837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pt-BR" sz="2700" noProof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Block Arc 4">
              <a:extLst>
                <a:ext uri="{FF2B5EF4-FFF2-40B4-BE49-F238E27FC236}">
                  <a16:creationId xmlns:a16="http://schemas.microsoft.com/office/drawing/2014/main" id="{6D9493C2-794C-D710-9672-21BC1AFAC909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pt-BR" sz="2700" noProof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19F330E-9B73-091D-6F7C-F8643B54932D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10" name="Block Arc 8">
                <a:extLst>
                  <a:ext uri="{FF2B5EF4-FFF2-40B4-BE49-F238E27FC236}">
                    <a16:creationId xmlns:a16="http://schemas.microsoft.com/office/drawing/2014/main" id="{5CD3A304-DE0D-2B09-5B73-A1F3C909AFD2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pt-BR" sz="2700" noProof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Block Arc 9">
                <a:extLst>
                  <a:ext uri="{FF2B5EF4-FFF2-40B4-BE49-F238E27FC236}">
                    <a16:creationId xmlns:a16="http://schemas.microsoft.com/office/drawing/2014/main" id="{6EB32F93-CBD6-7A84-B20F-53132E5C51BE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pt-BR" sz="2700" noProof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" name="Block Arc 6">
              <a:extLst>
                <a:ext uri="{FF2B5EF4-FFF2-40B4-BE49-F238E27FC236}">
                  <a16:creationId xmlns:a16="http://schemas.microsoft.com/office/drawing/2014/main" id="{F5FEF7A1-B8DF-3178-27AF-09740326613A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pt-BR" sz="2700" noProof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lock Arc 7">
              <a:extLst>
                <a:ext uri="{FF2B5EF4-FFF2-40B4-BE49-F238E27FC236}">
                  <a16:creationId xmlns:a16="http://schemas.microsoft.com/office/drawing/2014/main" id="{25A01E48-A3CB-CC0A-7C42-64158C40D5B7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pt-BR" sz="2700" noProof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30B4C076-71A6-87A9-B030-D04663C862F8}"/>
              </a:ext>
            </a:extLst>
          </p:cNvPr>
          <p:cNvGrpSpPr/>
          <p:nvPr/>
        </p:nvGrpSpPr>
        <p:grpSpPr>
          <a:xfrm>
            <a:off x="8169907" y="1564028"/>
            <a:ext cx="3948360" cy="813409"/>
            <a:chOff x="6457218" y="1772816"/>
            <a:chExt cx="2298341" cy="743546"/>
          </a:xfrm>
        </p:grpSpPr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7C88C1-39BD-BDB2-A4EA-9F4F227124B6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28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pt-BR" sz="14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Taxa para empresas de aplicativo de transporte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9EB1273F-E67C-3970-4EAD-7D552585AD25}"/>
                </a:ext>
              </a:extLst>
            </p:cNvPr>
            <p:cNvSpPr txBox="1"/>
            <p:nvPr/>
          </p:nvSpPr>
          <p:spPr>
            <a:xfrm>
              <a:off x="6464313" y="2263154"/>
              <a:ext cx="2291246" cy="253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pt-BR" sz="1200" noProof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84103B4D-14B9-7A5B-E6ED-D5E450ED0CAD}"/>
              </a:ext>
            </a:extLst>
          </p:cNvPr>
          <p:cNvGrpSpPr/>
          <p:nvPr/>
        </p:nvGrpSpPr>
        <p:grpSpPr>
          <a:xfrm>
            <a:off x="8823465" y="3218279"/>
            <a:ext cx="3093051" cy="574554"/>
            <a:chOff x="6889266" y="3284984"/>
            <a:chExt cx="1998238" cy="525206"/>
          </a:xfrm>
        </p:grpSpPr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F322F8F2-E375-AAAF-B803-D89B0E5DAC4F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28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pt-BR" sz="1400" b="1" noProof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IPTU progressivo no tempo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6B3007BA-9314-E1F2-CD11-768EA6476670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253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endParaRPr lang="pt-BR" sz="1200" noProof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D08C1BF5-AA2E-7D40-F0EC-AFF136204D84}"/>
              </a:ext>
            </a:extLst>
          </p:cNvPr>
          <p:cNvGrpSpPr/>
          <p:nvPr/>
        </p:nvGrpSpPr>
        <p:grpSpPr>
          <a:xfrm>
            <a:off x="8505168" y="4823336"/>
            <a:ext cx="3093051" cy="574554"/>
            <a:chOff x="6673242" y="5020022"/>
            <a:chExt cx="2291246" cy="525206"/>
          </a:xfrm>
        </p:grpSpPr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28B30EAE-F837-4A10-FDFA-BF411B04EA8E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28134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/>
            </a:lstStyle>
            <a:p>
              <a:r>
                <a:rPr lang="pt-BR" sz="1400" b="1" noProof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/>
                </a:rPr>
                <a:t>Municipalização da CIDE</a:t>
              </a:r>
              <a:endParaRPr lang="pt-BR" sz="1400" b="1" noProof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AFD33DFA-1CD7-A817-CA1F-E43C5320B304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253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pt-BR" sz="1200" noProof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Mediante Projeto de Emenda Constitucional. </a:t>
              </a: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6BBF3A9C-53B7-162A-C53A-2976B83FBC9A}"/>
              </a:ext>
            </a:extLst>
          </p:cNvPr>
          <p:cNvGrpSpPr/>
          <p:nvPr/>
        </p:nvGrpSpPr>
        <p:grpSpPr>
          <a:xfrm>
            <a:off x="109031" y="1515745"/>
            <a:ext cx="4181100" cy="759220"/>
            <a:chOff x="467544" y="1749941"/>
            <a:chExt cx="2291246" cy="694011"/>
          </a:xfrm>
        </p:grpSpPr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0CDD0740-23FD-099D-F626-C6E6F50562BE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28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pt-BR" sz="14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Taxa para empresas patronais</a:t>
              </a: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8456938D-3460-2276-25AE-BC6AFCC7BD06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422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pt-BR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Fixação de taxa a ser cobrada de empresas com </a:t>
              </a:r>
            </a:p>
            <a:p>
              <a:pPr algn="r"/>
              <a:r>
                <a:rPr lang="pt-BR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10 ou mais funcionários 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DE175584-5FA3-E233-BF4F-7C940E9D9EF1}"/>
              </a:ext>
            </a:extLst>
          </p:cNvPr>
          <p:cNvGrpSpPr/>
          <p:nvPr/>
        </p:nvGrpSpPr>
        <p:grpSpPr>
          <a:xfrm>
            <a:off x="336821" y="3218280"/>
            <a:ext cx="3065462" cy="759220"/>
            <a:chOff x="242744" y="3314387"/>
            <a:chExt cx="2011990" cy="694011"/>
          </a:xfrm>
        </p:grpSpPr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4D4B1FF3-44FF-D298-A422-D0FAA798D1E9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28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pt-BR" sz="1400" b="1" noProof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Contribuição de melhoria</a:t>
              </a: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2053F0B0-855B-DB65-8001-4EF68AA3AFD7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422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pt-BR" sz="1200" noProof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Valorização imobiliária decorrente de obras públicas. </a:t>
              </a: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E5F5E210-4EA7-D3CB-55FF-6083BD3FFF76}"/>
              </a:ext>
            </a:extLst>
          </p:cNvPr>
          <p:cNvGrpSpPr/>
          <p:nvPr/>
        </p:nvGrpSpPr>
        <p:grpSpPr>
          <a:xfrm>
            <a:off x="0" y="5233402"/>
            <a:ext cx="3887651" cy="574554"/>
            <a:chOff x="251520" y="4998238"/>
            <a:chExt cx="2291246" cy="525206"/>
          </a:xfrm>
        </p:grpSpPr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B8689A70-A4CF-BE21-7467-7995EB9D5AF1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28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pt-BR" sz="1400" b="1" noProof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Exploração de estacionamento público</a:t>
              </a:r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7FC06FBB-5C0F-ECA3-4E40-C1BD1BA383BB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253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pt-BR" sz="1200" noProof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Estacionamento rotativo, zona verde. </a:t>
              </a:r>
            </a:p>
          </p:txBody>
        </p:sp>
      </p:grpSp>
      <p:sp>
        <p:nvSpPr>
          <p:cNvPr id="30" name="Freeform 99">
            <a:extLst>
              <a:ext uri="{FF2B5EF4-FFF2-40B4-BE49-F238E27FC236}">
                <a16:creationId xmlns:a16="http://schemas.microsoft.com/office/drawing/2014/main" id="{D105C624-35BA-DDE6-CF95-03A40CB97066}"/>
              </a:ext>
            </a:extLst>
          </p:cNvPr>
          <p:cNvSpPr/>
          <p:nvPr/>
        </p:nvSpPr>
        <p:spPr>
          <a:xfrm flipH="1">
            <a:off x="4123973" y="1696566"/>
            <a:ext cx="1033661" cy="383455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/>
          </a:lstStyle>
          <a:p>
            <a:pPr algn="ctr"/>
            <a:endParaRPr lang="pt-B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4">
            <a:extLst>
              <a:ext uri="{FF2B5EF4-FFF2-40B4-BE49-F238E27FC236}">
                <a16:creationId xmlns:a16="http://schemas.microsoft.com/office/drawing/2014/main" id="{5ED68CF8-A1E9-C66D-3045-148EF13A6FC8}"/>
              </a:ext>
            </a:extLst>
          </p:cNvPr>
          <p:cNvCxnSpPr>
            <a:endCxn id="16" idx="1"/>
          </p:cNvCxnSpPr>
          <p:nvPr/>
        </p:nvCxnSpPr>
        <p:spPr>
          <a:xfrm flipV="1">
            <a:off x="8186871" y="3372170"/>
            <a:ext cx="636594" cy="8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03">
            <a:extLst>
              <a:ext uri="{FF2B5EF4-FFF2-40B4-BE49-F238E27FC236}">
                <a16:creationId xmlns:a16="http://schemas.microsoft.com/office/drawing/2014/main" id="{FA29C2F2-1892-5EFF-4538-267C98BD90E5}"/>
              </a:ext>
            </a:extLst>
          </p:cNvPr>
          <p:cNvSpPr/>
          <p:nvPr/>
        </p:nvSpPr>
        <p:spPr>
          <a:xfrm flipH="1">
            <a:off x="3121731" y="4987208"/>
            <a:ext cx="748905" cy="20991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/>
          </a:lstStyle>
          <a:p>
            <a:pPr algn="ctr"/>
            <a:endParaRPr lang="pt-B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Straight Connector 36">
            <a:extLst>
              <a:ext uri="{FF2B5EF4-FFF2-40B4-BE49-F238E27FC236}">
                <a16:creationId xmlns:a16="http://schemas.microsoft.com/office/drawing/2014/main" id="{74D78BD3-7468-3CDB-6EA2-E3196EC72083}"/>
              </a:ext>
            </a:extLst>
          </p:cNvPr>
          <p:cNvCxnSpPr>
            <a:endCxn id="25" idx="3"/>
          </p:cNvCxnSpPr>
          <p:nvPr/>
        </p:nvCxnSpPr>
        <p:spPr>
          <a:xfrm flipH="1" flipV="1">
            <a:off x="3295915" y="3372170"/>
            <a:ext cx="648926" cy="8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103">
            <a:extLst>
              <a:ext uri="{FF2B5EF4-FFF2-40B4-BE49-F238E27FC236}">
                <a16:creationId xmlns:a16="http://schemas.microsoft.com/office/drawing/2014/main" id="{9504AD8E-E9EF-BC08-C520-308811379520}"/>
              </a:ext>
            </a:extLst>
          </p:cNvPr>
          <p:cNvSpPr/>
          <p:nvPr/>
        </p:nvSpPr>
        <p:spPr>
          <a:xfrm>
            <a:off x="8335170" y="4594565"/>
            <a:ext cx="748905" cy="20991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/>
          </a:lstStyle>
          <a:p>
            <a:pPr algn="ctr"/>
            <a:endParaRPr lang="pt-B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Imagen 31">
            <a:extLst>
              <a:ext uri="{FF2B5EF4-FFF2-40B4-BE49-F238E27FC236}">
                <a16:creationId xmlns:a16="http://schemas.microsoft.com/office/drawing/2014/main" id="{5EEDE713-259C-23D6-1775-A5DAF89EE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313" y="2924147"/>
            <a:ext cx="3048418" cy="270802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17627F-79AE-A1E0-DE3C-AD6A0F25EF76}"/>
              </a:ext>
            </a:extLst>
          </p:cNvPr>
          <p:cNvCxnSpPr>
            <a:cxnSpLocks/>
          </p:cNvCxnSpPr>
          <p:nvPr/>
        </p:nvCxnSpPr>
        <p:spPr>
          <a:xfrm flipV="1">
            <a:off x="7363991" y="2044132"/>
            <a:ext cx="713032" cy="3549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16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979291" y="2060524"/>
            <a:ext cx="477579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Além de Brasília, diversas grandes cidades experimenta</a:t>
            </a:r>
            <a:r>
              <a:rPr lang="pt-BR" sz="2000" noProof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 o programa de Tarifa Zero de forma parcial.</a:t>
            </a:r>
            <a:endParaRPr lang="pt-BR" sz="2000" noProof="0"/>
          </a:p>
        </p:txBody>
      </p:sp>
      <p:graphicFrame>
        <p:nvGraphicFramePr>
          <p:cNvPr id="87" name="Google Shape;87;p13"/>
          <p:cNvGraphicFramePr/>
          <p:nvPr>
            <p:extLst>
              <p:ext uri="{D42A27DB-BD31-4B8C-83A1-F6EECF244321}">
                <p14:modId xmlns:p14="http://schemas.microsoft.com/office/powerpoint/2010/main" val="3436710934"/>
              </p:ext>
            </p:extLst>
          </p:nvPr>
        </p:nvGraphicFramePr>
        <p:xfrm>
          <a:off x="6274760" y="1726550"/>
          <a:ext cx="5240964" cy="38046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7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25" b="0" i="0" u="none" strike="noStrike" cap="none" noProof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Cidade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25" b="0" i="0" u="none" strike="noStrike" cap="none" noProof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Habitantes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25" b="0" i="0" u="none" strike="noStrike" cap="none" noProof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Escopo do Programa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5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1" i="0" u="none" strike="noStrike" cap="none" noProof="0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São Paulo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0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11,4 milhões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12" b="0" i="0" u="none" strike="noStrike" cap="none" noProof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Domingos, feriados de Natal, Ano Novo e aniversário da cidade.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5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1" i="0" u="none" strike="noStrike" cap="none" noProof="0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Brasília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0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2,8 milhões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12" b="0" i="0" u="none" strike="noStrike" cap="none" noProof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Domingos e feriados.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5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1" i="0" u="none" strike="noStrike" cap="none" noProof="0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Belo Horizonte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0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2,3 milhões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12" b="0" i="0" u="none" strike="noStrike" cap="none" noProof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Linhas que atendem vilas e comunidades periféricas.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5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1" i="0" u="none" strike="noStrike" cap="none" noProof="0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Maceió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0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958 mil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12" b="0" i="0" u="none" strike="noStrike" cap="none" noProof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Domingos.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5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1" i="0" u="none" strike="noStrike" cap="none" noProof="0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Teresina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0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866 mil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12" b="0" i="0" u="none" strike="noStrike" cap="none" noProof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 Sistema de Metrô/VLT.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5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1" i="0" u="none" strike="noStrike" cap="none" noProof="0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Florianópolis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0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537 mil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12" b="0" i="0" u="none" strike="noStrike" cap="none" noProof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Último domingo de cada mês.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5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1" i="0" u="none" strike="noStrike" cap="none" noProof="0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Palmas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87" b="0" i="0" u="none" strike="noStrike" cap="none" noProof="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303 mil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12" b="0" i="0" u="none" strike="noStrike" cap="none" noProof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Domingos e feriados.</a:t>
                      </a:r>
                      <a:endParaRPr lang="pt-BR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Google Shape;94;p13"/>
          <p:cNvSpPr/>
          <p:nvPr/>
        </p:nvSpPr>
        <p:spPr>
          <a:xfrm>
            <a:off x="6862762" y="2753022"/>
            <a:ext cx="128021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8142982" y="2753022"/>
            <a:ext cx="1200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9343132" y="2753022"/>
            <a:ext cx="2172592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6862762" y="3153072"/>
            <a:ext cx="128021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8142982" y="3153072"/>
            <a:ext cx="1200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9343132" y="3153072"/>
            <a:ext cx="2172592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6862762" y="3753147"/>
            <a:ext cx="128021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8142982" y="3753147"/>
            <a:ext cx="1200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9343132" y="3753147"/>
            <a:ext cx="2172592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6862762" y="4153197"/>
            <a:ext cx="128021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8142982" y="4153197"/>
            <a:ext cx="1200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9343132" y="4153197"/>
            <a:ext cx="2172592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6862762" y="4553247"/>
            <a:ext cx="128021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8142982" y="4553247"/>
            <a:ext cx="1200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9343132" y="4553247"/>
            <a:ext cx="2172592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6862762" y="4953297"/>
            <a:ext cx="128021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8142982" y="4953297"/>
            <a:ext cx="1200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9343132" y="4953297"/>
            <a:ext cx="2172592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6862762" y="5353347"/>
            <a:ext cx="128021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8142982" y="5353347"/>
            <a:ext cx="1200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9343132" y="5353347"/>
            <a:ext cx="2172592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857250" y="776585"/>
            <a:ext cx="112014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50" b="1" i="0" u="none" strike="noStrike" cap="none" noProof="0" dirty="0">
                <a:latin typeface="Poppins"/>
                <a:ea typeface="Poppins"/>
                <a:cs typeface="Poppins"/>
                <a:sym typeface="Poppins"/>
              </a:rPr>
              <a:t>APLICAÇÃO DE TARIFA ZERO PARCIAL</a:t>
            </a:r>
            <a:endParaRPr lang="pt-BR" noProof="0" dirty="0"/>
          </a:p>
        </p:txBody>
      </p:sp>
      <p:sp>
        <p:nvSpPr>
          <p:cNvPr id="116" name="Google Shape;116;p13"/>
          <p:cNvSpPr/>
          <p:nvPr/>
        </p:nvSpPr>
        <p:spPr>
          <a:xfrm>
            <a:off x="666750" y="776585"/>
            <a:ext cx="95250" cy="54292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92" y="1781949"/>
            <a:ext cx="521493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7987" y="1761165"/>
            <a:ext cx="521493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625" y="3927017"/>
            <a:ext cx="521493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5058" y="3873353"/>
            <a:ext cx="521493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81100" y="2007480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46872" y="1877199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5462" y="4272669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50830" y="4292453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14450" y="2102730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1924050" y="1950330"/>
            <a:ext cx="22402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 dirty="0">
                <a:solidFill>
                  <a:srgbClr val="005088"/>
                </a:solidFill>
                <a:latin typeface="Poppins"/>
                <a:ea typeface="Poppins"/>
                <a:cs typeface="Poppins"/>
                <a:sym typeface="Poppins"/>
              </a:rPr>
              <a:t>Gestão e regulação</a:t>
            </a:r>
            <a:endParaRPr lang="pt-BR" noProof="0" dirty="0"/>
          </a:p>
        </p:txBody>
      </p:sp>
      <p:pic>
        <p:nvPicPr>
          <p:cNvPr id="95" name="Google Shape;95;p13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98455" y="2067699"/>
            <a:ext cx="2381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7308872" y="1877199"/>
            <a:ext cx="273034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 dirty="0">
                <a:solidFill>
                  <a:srgbClr val="005088"/>
                </a:solidFill>
                <a:latin typeface="Poppins"/>
                <a:ea typeface="Poppins"/>
                <a:cs typeface="Poppins"/>
                <a:sym typeface="Poppins"/>
              </a:rPr>
              <a:t>Operação e infraestrutura</a:t>
            </a:r>
            <a:endParaRPr lang="pt-BR" noProof="0" dirty="0"/>
          </a:p>
        </p:txBody>
      </p:sp>
      <p:pic>
        <p:nvPicPr>
          <p:cNvPr id="97" name="Google Shape;97;p13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50644" y="4401065"/>
            <a:ext cx="2000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1926907" y="4248665"/>
            <a:ext cx="33561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 dirty="0">
                <a:solidFill>
                  <a:srgbClr val="005088"/>
                </a:solidFill>
                <a:latin typeface="Poppins"/>
                <a:ea typeface="Poppins"/>
                <a:cs typeface="Poppins"/>
                <a:sym typeface="Poppins"/>
              </a:rPr>
              <a:t>Análise de custo e financiamento</a:t>
            </a:r>
            <a:endParaRPr lang="pt-BR" noProof="0" dirty="0"/>
          </a:p>
        </p:txBody>
      </p:sp>
      <p:pic>
        <p:nvPicPr>
          <p:cNvPr id="99" name="Google Shape;99;p13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03230" y="4444853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7412830" y="4292453"/>
            <a:ext cx="26703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noProof="0" dirty="0">
                <a:solidFill>
                  <a:srgbClr val="005088"/>
                </a:solidFill>
                <a:latin typeface="Poppins"/>
                <a:ea typeface="Poppins"/>
                <a:cs typeface="Poppins"/>
                <a:sym typeface="Poppins"/>
              </a:rPr>
              <a:t>Métricas de desempenho</a:t>
            </a:r>
            <a:endParaRPr lang="pt-BR" noProof="0" dirty="0"/>
          </a:p>
        </p:txBody>
      </p:sp>
      <p:sp>
        <p:nvSpPr>
          <p:cNvPr id="101" name="Google Shape;101;p13"/>
          <p:cNvSpPr txBox="1"/>
          <p:nvPr/>
        </p:nvSpPr>
        <p:spPr>
          <a:xfrm>
            <a:off x="1924050" y="2350380"/>
            <a:ext cx="21336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Órgão gestor do STPC</a:t>
            </a:r>
            <a:endParaRPr lang="pt-BR" noProof="0" dirty="0"/>
          </a:p>
        </p:txBody>
      </p:sp>
      <p:sp>
        <p:nvSpPr>
          <p:cNvPr id="102" name="Google Shape;102;p13"/>
          <p:cNvSpPr txBox="1"/>
          <p:nvPr/>
        </p:nvSpPr>
        <p:spPr>
          <a:xfrm>
            <a:off x="1924050" y="2578980"/>
            <a:ext cx="21336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Legislação instituidora</a:t>
            </a:r>
            <a:endParaRPr lang="pt-BR" noProof="0" dirty="0"/>
          </a:p>
        </p:txBody>
      </p:sp>
      <p:sp>
        <p:nvSpPr>
          <p:cNvPr id="103" name="Google Shape;103;p13"/>
          <p:cNvSpPr txBox="1"/>
          <p:nvPr/>
        </p:nvSpPr>
        <p:spPr>
          <a:xfrm>
            <a:off x="1924050" y="2807580"/>
            <a:ext cx="21336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Características da contratação</a:t>
            </a:r>
            <a:endParaRPr lang="pt-BR" noProof="0" dirty="0"/>
          </a:p>
        </p:txBody>
      </p:sp>
      <p:sp>
        <p:nvSpPr>
          <p:cNvPr id="104" name="Google Shape;104;p13"/>
          <p:cNvSpPr txBox="1"/>
          <p:nvPr/>
        </p:nvSpPr>
        <p:spPr>
          <a:xfrm>
            <a:off x="1924050" y="2988555"/>
            <a:ext cx="3054566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Formas de remuneração</a:t>
            </a:r>
            <a:r>
              <a:rPr lang="pt-BR" sz="1125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(por km rodado, tarifa, veículo, etc.)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/>
          </a:p>
        </p:txBody>
      </p:sp>
      <p:sp>
        <p:nvSpPr>
          <p:cNvPr id="105" name="Google Shape;105;p13"/>
          <p:cNvSpPr txBox="1"/>
          <p:nvPr/>
        </p:nvSpPr>
        <p:spPr>
          <a:xfrm>
            <a:off x="7308872" y="2277249"/>
            <a:ext cx="26003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Modelo de execução dos serviços</a:t>
            </a:r>
            <a:endParaRPr lang="pt-BR" noProof="0" dirty="0"/>
          </a:p>
        </p:txBody>
      </p:sp>
      <p:sp>
        <p:nvSpPr>
          <p:cNvPr id="106" name="Google Shape;106;p13"/>
          <p:cNvSpPr txBox="1"/>
          <p:nvPr/>
        </p:nvSpPr>
        <p:spPr>
          <a:xfrm>
            <a:off x="7308872" y="2505849"/>
            <a:ext cx="26003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Dimensionamento e idade da frota</a:t>
            </a:r>
            <a:endParaRPr lang="pt-BR" noProof="0" dirty="0"/>
          </a:p>
        </p:txBody>
      </p:sp>
      <p:sp>
        <p:nvSpPr>
          <p:cNvPr id="107" name="Google Shape;107;p13"/>
          <p:cNvSpPr txBox="1"/>
          <p:nvPr/>
        </p:nvSpPr>
        <p:spPr>
          <a:xfrm>
            <a:off x="7308872" y="2734449"/>
            <a:ext cx="26003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Km percorrida e frequência</a:t>
            </a:r>
            <a:endParaRPr lang="pt-BR" noProof="0" dirty="0"/>
          </a:p>
        </p:txBody>
      </p:sp>
      <p:sp>
        <p:nvSpPr>
          <p:cNvPr id="108" name="Google Shape;108;p13"/>
          <p:cNvSpPr txBox="1"/>
          <p:nvPr/>
        </p:nvSpPr>
        <p:spPr>
          <a:xfrm>
            <a:off x="7308872" y="2963049"/>
            <a:ext cx="26003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Rede de linhas e viagens</a:t>
            </a:r>
            <a:endParaRPr lang="pt-BR" noProof="0" dirty="0"/>
          </a:p>
        </p:txBody>
      </p:sp>
      <p:sp>
        <p:nvSpPr>
          <p:cNvPr id="109" name="Google Shape;109;p13"/>
          <p:cNvSpPr txBox="1"/>
          <p:nvPr/>
        </p:nvSpPr>
        <p:spPr>
          <a:xfrm>
            <a:off x="1926907" y="4648715"/>
            <a:ext cx="26003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Custo mensal e anual do programa</a:t>
            </a:r>
            <a:endParaRPr lang="pt-BR" noProof="0" dirty="0"/>
          </a:p>
        </p:txBody>
      </p:sp>
      <p:sp>
        <p:nvSpPr>
          <p:cNvPr id="110" name="Google Shape;110;p13"/>
          <p:cNvSpPr txBox="1"/>
          <p:nvPr/>
        </p:nvSpPr>
        <p:spPr>
          <a:xfrm>
            <a:off x="1926907" y="4877315"/>
            <a:ext cx="26003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Fontes de recursos para custeio</a:t>
            </a:r>
            <a:endParaRPr lang="pt-BR" noProof="0" dirty="0"/>
          </a:p>
        </p:txBody>
      </p:sp>
      <p:sp>
        <p:nvSpPr>
          <p:cNvPr id="111" name="Google Shape;111;p13"/>
          <p:cNvSpPr txBox="1"/>
          <p:nvPr/>
        </p:nvSpPr>
        <p:spPr>
          <a:xfrm>
            <a:off x="1926907" y="5105078"/>
            <a:ext cx="3054566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Custo unitário (Km, veículo, combustível, etc.)</a:t>
            </a:r>
            <a:endParaRPr lang="pt-BR" noProof="0" dirty="0"/>
          </a:p>
        </p:txBody>
      </p:sp>
      <p:sp>
        <p:nvSpPr>
          <p:cNvPr id="112" name="Google Shape;112;p13"/>
          <p:cNvSpPr txBox="1"/>
          <p:nvPr/>
        </p:nvSpPr>
        <p:spPr>
          <a:xfrm>
            <a:off x="1926907" y="5333678"/>
            <a:ext cx="3054566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Relação custo TP vs. Orçamento do município</a:t>
            </a:r>
            <a:endParaRPr lang="pt-BR" noProof="0" dirty="0"/>
          </a:p>
        </p:txBody>
      </p:sp>
      <p:sp>
        <p:nvSpPr>
          <p:cNvPr id="113" name="Google Shape;113;p13"/>
          <p:cNvSpPr txBox="1"/>
          <p:nvPr/>
        </p:nvSpPr>
        <p:spPr>
          <a:xfrm>
            <a:off x="7412830" y="4692503"/>
            <a:ext cx="254317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Tempo de implantação do modelo</a:t>
            </a:r>
            <a:endParaRPr lang="pt-BR" noProof="0" dirty="0"/>
          </a:p>
        </p:txBody>
      </p:sp>
      <p:sp>
        <p:nvSpPr>
          <p:cNvPr id="114" name="Google Shape;114;p13"/>
          <p:cNvSpPr txBox="1"/>
          <p:nvPr/>
        </p:nvSpPr>
        <p:spPr>
          <a:xfrm>
            <a:off x="7412830" y="4921103"/>
            <a:ext cx="254317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Quantidade de embarques (demanda)</a:t>
            </a:r>
            <a:endParaRPr lang="pt-BR" noProof="0" dirty="0"/>
          </a:p>
        </p:txBody>
      </p:sp>
      <p:sp>
        <p:nvSpPr>
          <p:cNvPr id="115" name="Google Shape;115;p13"/>
          <p:cNvSpPr txBox="1"/>
          <p:nvPr/>
        </p:nvSpPr>
        <p:spPr>
          <a:xfrm>
            <a:off x="7412830" y="5148866"/>
            <a:ext cx="254317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 dirty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pt-BR" sz="1125" b="0" i="0" u="none" strike="noStrike" cap="none" noProof="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Índices de qualidade estabelecidos</a:t>
            </a:r>
            <a:endParaRPr lang="pt-BR" noProof="0" dirty="0"/>
          </a:p>
        </p:txBody>
      </p:sp>
      <p:sp>
        <p:nvSpPr>
          <p:cNvPr id="116" name="Google Shape;116;p13"/>
          <p:cNvSpPr txBox="1"/>
          <p:nvPr/>
        </p:nvSpPr>
        <p:spPr>
          <a:xfrm>
            <a:off x="952500" y="871835"/>
            <a:ext cx="1105898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PRINCIPAIS ASPECTOS ABORDADOS PELO ESTUDO DA SUBCOMISSÃO DA CTMU EM RELAÇÃO ÀS CIDADES COM TARIFA ZERO</a:t>
            </a:r>
            <a:endParaRPr lang="pt-BR" sz="2400" noProof="0"/>
          </a:p>
        </p:txBody>
      </p:sp>
      <p:sp>
        <p:nvSpPr>
          <p:cNvPr id="117" name="Google Shape;117;p13"/>
          <p:cNvSpPr/>
          <p:nvPr/>
        </p:nvSpPr>
        <p:spPr>
          <a:xfrm>
            <a:off x="762000" y="871835"/>
            <a:ext cx="95250" cy="54292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noProof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82C3173-91C8-24A3-21A6-626FBB35A91A}"/>
              </a:ext>
            </a:extLst>
          </p:cNvPr>
          <p:cNvSpPr txBox="1"/>
          <p:nvPr/>
        </p:nvSpPr>
        <p:spPr>
          <a:xfrm>
            <a:off x="1916656" y="3379701"/>
            <a:ext cx="3258752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25" b="0" i="0" u="none" strike="noStrike" cap="none" noProof="0">
                <a:solidFill>
                  <a:srgbClr val="0099CC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r>
              <a:rPr lang="pt-BR" sz="1125" b="0" i="0" u="none" strike="noStrike" cap="none" noProof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Instituição de Fundo de Transporte Coletivo</a:t>
            </a:r>
            <a:endParaRPr lang="pt-BR" noProof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152B14-9F83-AB77-35ED-E1A87018DB93}"/>
              </a:ext>
            </a:extLst>
          </p:cNvPr>
          <p:cNvSpPr txBox="1"/>
          <p:nvPr/>
        </p:nvSpPr>
        <p:spPr>
          <a:xfrm>
            <a:off x="1996250" y="6359678"/>
            <a:ext cx="872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noProof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Documentos decorrentes do estudo estão disponíveis no site da CTMU: </a:t>
            </a:r>
            <a:r>
              <a:rPr lang="pt-BR" sz="1400" i="1" noProof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15"/>
              </a:rPr>
              <a:t>https://www.cl.df.gov.br/ctmu</a:t>
            </a:r>
            <a:r>
              <a:rPr lang="pt-BR" sz="1400" i="1" noProof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21682" y="1309571"/>
            <a:ext cx="513493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noProof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Avaliação do 1º Ano: </a:t>
            </a:r>
            <a:r>
              <a:rPr lang="pt-BR" sz="6000" b="1" i="0" u="none" strike="noStrike" cap="none" noProof="0">
                <a:solidFill>
                  <a:srgbClr val="005088"/>
                </a:solidFill>
                <a:latin typeface="Poppins"/>
                <a:ea typeface="Poppins"/>
                <a:cs typeface="Poppins"/>
                <a:sym typeface="Poppins"/>
              </a:rPr>
              <a:t>Vai de Graça</a:t>
            </a:r>
            <a:endParaRPr lang="pt-BR" sz="6000" noProof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301" y="0"/>
            <a:ext cx="56136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384f1a-26ac-4e64-8d38-1286b0541ed4">
      <Terms xmlns="http://schemas.microsoft.com/office/infopath/2007/PartnerControls"/>
    </lcf76f155ced4ddcb4097134ff3c332f>
    <TaxCatchAll xmlns="043c51d7-1484-4b42-ae56-96b89c2f4c26" xsi:nil="true"/>
    <_x00da_ltimaaltera_x00e7__x00e3_o xmlns="da384f1a-26ac-4e64-8d38-1286b0541ed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BE812253ECDB4BBC7E170F4D66571A" ma:contentTypeVersion="15" ma:contentTypeDescription="Create a new document." ma:contentTypeScope="" ma:versionID="d1caa5b2efeecabf298c8861fcaef9d9">
  <xsd:schema xmlns:xsd="http://www.w3.org/2001/XMLSchema" xmlns:xs="http://www.w3.org/2001/XMLSchema" xmlns:p="http://schemas.microsoft.com/office/2006/metadata/properties" xmlns:ns2="da384f1a-26ac-4e64-8d38-1286b0541ed4" xmlns:ns3="043c51d7-1484-4b42-ae56-96b89c2f4c26" targetNamespace="http://schemas.microsoft.com/office/2006/metadata/properties" ma:root="true" ma:fieldsID="85dd429c11bb844fa238a623f24220fd" ns2:_="" ns3:_="">
    <xsd:import namespace="da384f1a-26ac-4e64-8d38-1286b0541ed4"/>
    <xsd:import namespace="043c51d7-1484-4b42-ae56-96b89c2f4c2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x00da_ltimaaltera_x00e7__x00e3_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84f1a-26ac-4e64-8d38-1286b0541ed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8d130e2-d8de-4285-9cce-e23c6c017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_x00da_ltimaaltera_x00e7__x00e3_o" ma:index="21" nillable="true" ma:displayName="Última alteração" ma:format="DateTime" ma:internalName="_x00da_ltimaaltera_x00e7__x00e3_o">
      <xsd:simpleType>
        <xsd:restriction base="dms:DateTim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c51d7-1484-4b42-ae56-96b89c2f4c2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677f9d5-cfed-42d5-8f3e-a16bc63abb96}" ma:internalName="TaxCatchAll" ma:showField="CatchAllData" ma:web="043c51d7-1484-4b42-ae56-96b89c2f4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BB672F-5AA9-4FA0-AE4E-01D50B7F26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344A45-B757-4181-9B67-466F0C82D1FB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da384f1a-26ac-4e64-8d38-1286b0541ed4"/>
    <ds:schemaRef ds:uri="http://schemas.microsoft.com/office/infopath/2007/PartnerControls"/>
    <ds:schemaRef ds:uri="http://purl.org/dc/dcmitype/"/>
    <ds:schemaRef ds:uri="http://schemas.microsoft.com/office/2006/documentManagement/types"/>
    <ds:schemaRef ds:uri="043c51d7-1484-4b42-ae56-96b89c2f4c2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2B793A-1D9E-47E6-9BCB-E82C0A630E9C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</TotalTime>
  <Words>1638</Words>
  <Application>Microsoft Office PowerPoint</Application>
  <PresentationFormat>Widescreen</PresentationFormat>
  <Paragraphs>306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7" baseType="lpstr">
      <vt:lpstr>Calibri</vt:lpstr>
      <vt:lpstr>Poppins</vt:lpstr>
      <vt:lpstr>Wingdings 3</vt:lpstr>
      <vt:lpstr>Poppins ExtraBold</vt:lpstr>
      <vt:lpstr>Aptos</vt:lpstr>
      <vt:lpstr>Arial</vt:lpstr>
      <vt:lpstr>Poppins SemiBold</vt:lpstr>
      <vt:lpstr>Lato</vt:lpstr>
      <vt:lpstr>Aptos Display</vt:lpstr>
      <vt:lpstr>Tw Cen MT</vt:lpstr>
      <vt:lpstr>Tw Cen MT Condensed</vt:lpstr>
      <vt:lpstr>Personalizar design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 Resende Barbosa</dc:creator>
  <cp:lastModifiedBy>Fernanda de Azevedo Oliveira</cp:lastModifiedBy>
  <cp:revision>5</cp:revision>
  <cp:lastPrinted>2026-05-19T16:45:58Z</cp:lastPrinted>
  <dcterms:modified xsi:type="dcterms:W3CDTF">2026-05-21T16:12:16Z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0x01010008BE812253ECDB4BBC7E170F4D66571A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2026-05-18T20:00:29Z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4e10ab7b-c5b8-45a5-8b77-4e08baca5992</vt:lpwstr>
  </property>
  <property fmtid="{D5CDD505-2E9C-101B-9397-08002B2CF9AE}" pid="8" name="MSIP_Label_defa4170-0d19-0005-0004-bc88714345d2_ActionId">
    <vt:lpwstr>5f230d83-d361-4301-bee2-84c300c9981e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10, 3, 0, 2</vt:lpwstr>
  </property>
  <property fmtid="{D5CDD505-2E9C-101B-9397-08002B2CF9AE}" pid="11" name="MediaServiceImageTags">
    <vt:lpwstr/>
  </property>
  <property fmtid="{D5CDD505-2E9C-101B-9397-08002B2CF9AE}" pid="12" name="Order">
    <vt:r8>2845300</vt:r8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_ExtendedDescription">
    <vt:lpwstr/>
  </property>
  <property fmtid="{D5CDD505-2E9C-101B-9397-08002B2CF9AE}" pid="20" name="TriggerFlowInfo">
    <vt:lpwstr/>
  </property>
</Properties>
</file>