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4"/>
    <p:sldMasterId id="2147483674" r:id="rId5"/>
  </p:sldMasterIdLst>
  <p:notesMasterIdLst>
    <p:notesMasterId r:id="rId30"/>
  </p:notesMasterIdLst>
  <p:sldIdLst>
    <p:sldId id="317" r:id="rId6"/>
    <p:sldId id="319" r:id="rId7"/>
    <p:sldId id="318" r:id="rId8"/>
    <p:sldId id="323" r:id="rId9"/>
    <p:sldId id="324" r:id="rId10"/>
    <p:sldId id="322" r:id="rId11"/>
    <p:sldId id="328" r:id="rId12"/>
    <p:sldId id="321" r:id="rId13"/>
    <p:sldId id="256" r:id="rId14"/>
    <p:sldId id="257" r:id="rId15"/>
    <p:sldId id="325" r:id="rId16"/>
    <p:sldId id="258" r:id="rId17"/>
    <p:sldId id="274" r:id="rId18"/>
    <p:sldId id="270" r:id="rId19"/>
    <p:sldId id="271" r:id="rId20"/>
    <p:sldId id="272" r:id="rId21"/>
    <p:sldId id="259" r:id="rId22"/>
    <p:sldId id="326" r:id="rId23"/>
    <p:sldId id="327" r:id="rId24"/>
    <p:sldId id="260" r:id="rId25"/>
    <p:sldId id="265" r:id="rId26"/>
    <p:sldId id="266" r:id="rId27"/>
    <p:sldId id="261" r:id="rId28"/>
    <p:sldId id="267" r:id="rId29"/>
  </p:sldIdLst>
  <p:sldSz cx="12192000" cy="6858000"/>
  <p:notesSz cx="7010400" cy="9296400"/>
  <p:embeddedFontLst>
    <p:embeddedFont>
      <p:font typeface="Lato" panose="020F0502020204030203" pitchFamily="34" charset="0"/>
      <p:regular r:id="rId31"/>
      <p:bold r:id="rId32"/>
      <p:italic r:id="rId33"/>
      <p:boldItalic r:id="rId34"/>
    </p:embeddedFont>
    <p:embeddedFont>
      <p:font typeface="Poppins" panose="00000500000000000000" pitchFamily="2" charset="0"/>
      <p:regular r:id="rId35"/>
      <p:bold r:id="rId36"/>
      <p:italic r:id="rId37"/>
      <p:boldItalic r:id="rId38"/>
    </p:embeddedFont>
    <p:embeddedFont>
      <p:font typeface="Poppins ExtraBold" panose="00000900000000000000" pitchFamily="2" charset="0"/>
      <p:bold r:id="rId39"/>
      <p:boldItalic r:id="rId40"/>
    </p:embeddedFont>
    <p:embeddedFont>
      <p:font typeface="Poppins SemiBold" panose="00000700000000000000" pitchFamily="2" charset="0"/>
      <p:bold r:id="rId41"/>
      <p:boldItalic r:id="rId42"/>
    </p:embeddedFont>
    <p:embeddedFont>
      <p:font typeface="Tw Cen MT" panose="020B0602020104020603" pitchFamily="34" charset="0"/>
      <p:regular r:id="rId43"/>
      <p:bold r:id="rId44"/>
      <p:italic r:id="rId45"/>
      <p:boldItalic r:id="rId46"/>
    </p:embeddedFont>
    <p:embeddedFont>
      <p:font typeface="Tw Cen MT Condensed" panose="020B0606020104020203" pitchFamily="34" charset="0"/>
      <p:regular r:id="rId47"/>
      <p:bold r:id="rId48"/>
    </p:embeddedFont>
    <p:embeddedFont>
      <p:font typeface="Wingdings 3" panose="05040102010807070707" pitchFamily="18" charset="2"/>
      <p:regular r:id="rId49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939D83F-64D6-68FE-FFA3-AE79F7B43B69}" v="4" dt="2026-05-21T12:10:31.422"/>
    <p1510:client id="{22749D14-7EBC-16C1-C158-19E57FF03991}" v="2" dt="2026-05-21T12:08:49.860"/>
    <p1510:client id="{68061EE3-B5FF-8AC0-688E-FB50F5DB41AA}" v="1" dt="2026-05-21T14:24:20.453"/>
    <p1510:client id="{9A4B81B8-9FB3-A8E0-E506-D7C33BB61D9E}" v="6" dt="2026-05-21T14:23:54.376"/>
    <p1510:client id="{DFA70612-CD95-49FD-5854-0C08E469A85D}" v="3" dt="2026-05-21T12:42:28.702"/>
  </p1510:revLst>
</p1510:revInfo>
</file>

<file path=ppt/tableStyles.xml><?xml version="1.0" encoding="utf-8"?>
<a:tblStyleLst xmlns:a="http://schemas.openxmlformats.org/drawingml/2006/main" def="{897B2218-F82A-4E9C-8232-93BA9FCB6419}">
  <a:tblStyle styleId="{897B2218-F82A-4E9C-8232-93BA9FCB6419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tcBdr/>
        <a:fill>
          <a:solidFill>
            <a:srgbClr val="CFD7E7"/>
          </a:solidFill>
        </a:fill>
      </a:tcStyle>
    </a:band1H>
    <a:band2H>
      <a:tcTxStyle/>
      <a:tcStyle>
        <a:tcBdr/>
      </a:tcStyle>
    </a:band2H>
    <a:band1V>
      <a:tcTxStyle/>
      <a:tcStyle>
        <a:tcBdr/>
        <a:fill>
          <a:solidFill>
            <a:srgbClr val="CFD7E7"/>
          </a:solidFill>
        </a:fill>
      </a:tcStyle>
    </a:band1V>
    <a:band2V>
      <a:tcTxStyle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chemeClr val="accent1"/>
          </a:solidFill>
        </a:fill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w="38100" cap="flat" cmpd="sng">
              <a:solidFill>
                <a:schemeClr val="lt1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chemeClr val="accent1"/>
          </a:solidFill>
        </a:fill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9.fntdata"/><Relationship Id="rId21" Type="http://schemas.openxmlformats.org/officeDocument/2006/relationships/slide" Target="slides/slide16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font" Target="fonts/font17.fntdata"/><Relationship Id="rId50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font" Target="fonts/font15.fntdata"/><Relationship Id="rId53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.fntdata"/><Relationship Id="rId44" Type="http://schemas.openxmlformats.org/officeDocument/2006/relationships/font" Target="fonts/font14.fntdata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font" Target="fonts/font13.fntdata"/><Relationship Id="rId48" Type="http://schemas.openxmlformats.org/officeDocument/2006/relationships/font" Target="fonts/font18.fntdata"/><Relationship Id="rId8" Type="http://schemas.openxmlformats.org/officeDocument/2006/relationships/slide" Target="slides/slide3.xml"/><Relationship Id="rId51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font" Target="fonts/font16.fntdata"/><Relationship Id="rId20" Type="http://schemas.openxmlformats.org/officeDocument/2006/relationships/slide" Target="slides/slide15.xml"/><Relationship Id="rId41" Type="http://schemas.openxmlformats.org/officeDocument/2006/relationships/font" Target="fonts/font11.fntdata"/><Relationship Id="rId54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6.fntdata"/><Relationship Id="rId49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3162" tIns="93162" rIns="93162" bIns="93162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>
            <a:defPPr/>
          </a:lstStyle>
          <a:p>
            <a:pPr defTabSz="947867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ko-KR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slidesppt.net</a:t>
            </a:r>
            <a:endParaRPr lang="ko-KR" altLang="en-US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x-none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defPPr/>
          </a:lstStyle>
          <a:p>
            <a:fld id="{97082632-C89F-4A6D-956A-8F4375958F4D}" type="slidenum">
              <a:rPr lang="x-none" smtClean="0"/>
              <a:pPr/>
              <a:t>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0312577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91" name="Google Shape;9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">
          <a:extLst>
            <a:ext uri="{FF2B5EF4-FFF2-40B4-BE49-F238E27FC236}">
              <a16:creationId xmlns:a16="http://schemas.microsoft.com/office/drawing/2014/main" id="{A01F1217-BB44-160A-E137-236CEB75A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:notes">
            <a:extLst>
              <a:ext uri="{FF2B5EF4-FFF2-40B4-BE49-F238E27FC236}">
                <a16:creationId xmlns:a16="http://schemas.microsoft.com/office/drawing/2014/main" id="{71371900-D22B-AE57-8386-93C10FA9B54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91" name="Google Shape;91;p2:notes">
            <a:extLst>
              <a:ext uri="{FF2B5EF4-FFF2-40B4-BE49-F238E27FC236}">
                <a16:creationId xmlns:a16="http://schemas.microsoft.com/office/drawing/2014/main" id="{613E5BCA-7037-5B81-AB49-DDC5F0F97AE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0936913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>
          <a:extLst>
            <a:ext uri="{FF2B5EF4-FFF2-40B4-BE49-F238E27FC236}">
              <a16:creationId xmlns:a16="http://schemas.microsoft.com/office/drawing/2014/main" id="{6CFFC239-524D-F2E0-7B84-1D6CBA5F1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>
            <a:extLst>
              <a:ext uri="{FF2B5EF4-FFF2-40B4-BE49-F238E27FC236}">
                <a16:creationId xmlns:a16="http://schemas.microsoft.com/office/drawing/2014/main" id="{C006BD69-E49A-EA24-6EFC-EB9055619A4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27" name="Google Shape;127;p4:notes">
            <a:extLst>
              <a:ext uri="{FF2B5EF4-FFF2-40B4-BE49-F238E27FC236}">
                <a16:creationId xmlns:a16="http://schemas.microsoft.com/office/drawing/2014/main" id="{E85A78AB-1BE7-85FF-5F53-1A999693C05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55215265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6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5" name="Google Shape;15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7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71" name="Google Shape;171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8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92" name="Google Shape;19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15" name="Google Shape;115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5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37" name="Google Shape;13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10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07" name="Google Shape;207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25" name="Google Shape;225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156" name="Google Shape;15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12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246" name="Google Shape;246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>
          <a:extLst>
            <a:ext uri="{FF2B5EF4-FFF2-40B4-BE49-F238E27FC236}">
              <a16:creationId xmlns:a16="http://schemas.microsoft.com/office/drawing/2014/main" id="{4A229DC1-1D38-18FD-B0E1-BB7AAF1CFA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>
            <a:extLst>
              <a:ext uri="{FF2B5EF4-FFF2-40B4-BE49-F238E27FC236}">
                <a16:creationId xmlns:a16="http://schemas.microsoft.com/office/drawing/2014/main" id="{C650B2E6-39A7-81DB-67DD-AB92DD1DBD65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>
            <a:extLst>
              <a:ext uri="{FF2B5EF4-FFF2-40B4-BE49-F238E27FC236}">
                <a16:creationId xmlns:a16="http://schemas.microsoft.com/office/drawing/2014/main" id="{9D07237D-642B-4BC8-02EA-60550103319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942536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spcFirstLastPara="1" wrap="square" lIns="93162" tIns="93162" rIns="93162" bIns="93162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9CA6022-B6F6-0189-897F-6E4228B1F3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CE6DAA3F-6D80-2040-FE4D-86C39C5190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861E561-02E3-DB0F-097E-F37C170C9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CA2-E671-4B64-8792-D97C52DADA62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BECF92A-ABAB-F8D5-135E-1FFD2CF2CB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C618E27-AC3E-3D78-F1AB-4CBECAF8C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4F07-72FF-4538-842E-B638E83EE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120461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58AF65-2963-1EE3-B1BD-B66BB579DE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B38C9705-97A2-F7CB-F95C-DB36648A6DF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B23F108-2282-7BC2-DC11-E09BA02AC5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CA2-E671-4B64-8792-D97C52DADA62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C84EB11-3E79-BE1E-9D2C-E2FC485F14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5BABC43-1422-907B-09FE-DF4F9317E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4F07-72FF-4538-842E-B638E83EE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7165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7CFA6D7C-10C9-649B-1CDD-5FEDD4EDD39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97EBBC07-95DF-6A8C-0358-2151921D17B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EDE02A9-F2AB-F038-D157-72A7F9EE05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CA2-E671-4B64-8792-D97C52DADA62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89153781-E2FE-E1AE-0A05-3E7CDDE692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200DFA8-1914-5866-95B1-7D724FE0C3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4F07-72FF-4538-842E-B638E83EE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482535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4229043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571196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10038231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482190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4539274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5307659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498738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5688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35F8B7E-5A52-4726-C276-AD4C18191A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601D378-95B8-3379-C244-E592561583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E5F1C5F-9DE2-DDCF-3427-69BB83F5F0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CA2-E671-4B64-8792-D97C52DADA62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7FBE06D-10BE-C6DD-DCA7-E20902D768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2FC778E-668D-6B6F-73ED-3684249260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4F07-72FF-4538-842E-B638E83EE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30149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2845091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881650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85606963"/>
      </p:ext>
    </p:extLst>
  </p:cSld>
  <p:clrMapOvr>
    <a:masterClrMapping/>
  </p:clrMapOvr>
  <p:hf sldNum="0" hdr="0" ftr="0" dt="0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6_Contents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 userDrawn="1"/>
        </p:nvSpPr>
        <p:spPr>
          <a:xfrm>
            <a:off x="0" y="1"/>
            <a:ext cx="12192000" cy="6858000"/>
          </a:xfrm>
          <a:prstGeom prst="rect">
            <a:avLst/>
          </a:prstGeom>
          <a:solidFill>
            <a:srgbClr val="4EB89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/>
          </a:lstStyle>
          <a:p>
            <a:pPr algn="ctr"/>
            <a:endParaRPr lang="es-PE"/>
          </a:p>
        </p:txBody>
      </p:sp>
      <p:pic>
        <p:nvPicPr>
          <p:cNvPr id="18" name="Imagen 17">
            <a:extLst>
              <a:ext uri="{FF2B5EF4-FFF2-40B4-BE49-F238E27FC236}">
                <a16:creationId xmlns:a16="http://schemas.microsoft.com/office/drawing/2014/main" id="{77BF33F5-3E6C-464B-9956-2C5841518A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5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8259" y="179294"/>
            <a:ext cx="11793069" cy="6696636"/>
          </a:xfrm>
          <a:prstGeom prst="rect">
            <a:avLst/>
          </a:prstGeom>
        </p:spPr>
      </p:pic>
      <p:grpSp>
        <p:nvGrpSpPr>
          <p:cNvPr id="2" name="Grupo 1"/>
          <p:cNvGrpSpPr/>
          <p:nvPr userDrawn="1"/>
        </p:nvGrpSpPr>
        <p:grpSpPr>
          <a:xfrm flipH="1">
            <a:off x="5855243" y="-17928"/>
            <a:ext cx="6354686" cy="950258"/>
            <a:chOff x="2155825" y="2846388"/>
            <a:chExt cx="7877176" cy="1177926"/>
          </a:xfrm>
          <a:solidFill>
            <a:schemeClr val="bg1"/>
          </a:solidFill>
        </p:grpSpPr>
        <p:sp>
          <p:nvSpPr>
            <p:cNvPr id="3" name="Rectangle 5"/>
            <p:cNvSpPr>
              <a:spLocks noChangeArrowheads="1"/>
            </p:cNvSpPr>
            <p:nvPr userDrawn="1"/>
          </p:nvSpPr>
          <p:spPr bwMode="auto">
            <a:xfrm>
              <a:off x="2155825" y="3095626"/>
              <a:ext cx="7478713" cy="18573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4" name="Freeform 6"/>
            <p:cNvSpPr/>
            <p:nvPr userDrawn="1"/>
          </p:nvSpPr>
          <p:spPr bwMode="auto">
            <a:xfrm>
              <a:off x="5786438" y="3038476"/>
              <a:ext cx="228600" cy="280988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7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5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7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10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5" name="Freeform 7"/>
            <p:cNvSpPr/>
            <p:nvPr userDrawn="1"/>
          </p:nvSpPr>
          <p:spPr bwMode="auto">
            <a:xfrm>
              <a:off x="5853113" y="3289301"/>
              <a:ext cx="95250" cy="93663"/>
            </a:xfrm>
            <a:custGeom>
              <a:avLst/>
              <a:gdLst>
                <a:gd name="T0" fmla="*/ 0 w 25"/>
                <a:gd name="T1" fmla="*/ 17 h 25"/>
                <a:gd name="T2" fmla="*/ 0 w 25"/>
                <a:gd name="T3" fmla="*/ 0 h 25"/>
                <a:gd name="T4" fmla="*/ 25 w 25"/>
                <a:gd name="T5" fmla="*/ 0 h 25"/>
                <a:gd name="T6" fmla="*/ 25 w 25"/>
                <a:gd name="T7" fmla="*/ 17 h 25"/>
                <a:gd name="T8" fmla="*/ 0 w 25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5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8" y="0"/>
                    <a:pt x="17" y="0"/>
                    <a:pt x="25" y="0"/>
                  </a:cubicBezTo>
                  <a:cubicBezTo>
                    <a:pt x="25" y="6"/>
                    <a:pt x="25" y="11"/>
                    <a:pt x="25" y="17"/>
                  </a:cubicBezTo>
                  <a:cubicBezTo>
                    <a:pt x="17" y="25"/>
                    <a:pt x="8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6" name="Freeform 8"/>
            <p:cNvSpPr/>
            <p:nvPr userDrawn="1"/>
          </p:nvSpPr>
          <p:spPr bwMode="auto">
            <a:xfrm>
              <a:off x="5561013" y="3365501"/>
              <a:ext cx="668338" cy="654050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10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3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9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6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6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10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5" y="17"/>
                    <a:pt x="48" y="0"/>
                    <a:pt x="67" y="3"/>
                  </a:cubicBezTo>
                  <a:cubicBezTo>
                    <a:pt x="74" y="9"/>
                    <a:pt x="74" y="17"/>
                    <a:pt x="73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60"/>
                    <a:pt x="113" y="41"/>
                    <a:pt x="109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7" name="Freeform 9"/>
            <p:cNvSpPr/>
            <p:nvPr userDrawn="1"/>
          </p:nvSpPr>
          <p:spPr bwMode="auto">
            <a:xfrm>
              <a:off x="5811838" y="3352801"/>
              <a:ext cx="177800" cy="179388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1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1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6" y="4"/>
                    <a:pt x="47" y="6"/>
                  </a:cubicBezTo>
                  <a:cubicBezTo>
                    <a:pt x="47" y="13"/>
                    <a:pt x="47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8" name="Freeform 10"/>
            <p:cNvSpPr/>
            <p:nvPr userDrawn="1"/>
          </p:nvSpPr>
          <p:spPr bwMode="auto">
            <a:xfrm>
              <a:off x="8035925" y="3043238"/>
              <a:ext cx="225425" cy="279400"/>
            </a:xfrm>
            <a:custGeom>
              <a:avLst/>
              <a:gdLst>
                <a:gd name="T0" fmla="*/ 6 w 60"/>
                <a:gd name="T1" fmla="*/ 65 h 74"/>
                <a:gd name="T2" fmla="*/ 0 w 60"/>
                <a:gd name="T3" fmla="*/ 16 h 74"/>
                <a:gd name="T4" fmla="*/ 57 w 60"/>
                <a:gd name="T5" fmla="*/ 15 h 74"/>
                <a:gd name="T6" fmla="*/ 56 w 60"/>
                <a:gd name="T7" fmla="*/ 54 h 74"/>
                <a:gd name="T8" fmla="*/ 44 w 60"/>
                <a:gd name="T9" fmla="*/ 72 h 74"/>
                <a:gd name="T10" fmla="*/ 19 w 60"/>
                <a:gd name="T11" fmla="*/ 73 h 74"/>
                <a:gd name="T12" fmla="*/ 6 w 60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0" h="74">
                  <a:moveTo>
                    <a:pt x="6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8" y="0"/>
                    <a:pt x="37" y="3"/>
                    <a:pt x="57" y="15"/>
                  </a:cubicBezTo>
                  <a:cubicBezTo>
                    <a:pt x="56" y="28"/>
                    <a:pt x="56" y="41"/>
                    <a:pt x="56" y="54"/>
                  </a:cubicBezTo>
                  <a:cubicBezTo>
                    <a:pt x="60" y="65"/>
                    <a:pt x="53" y="69"/>
                    <a:pt x="44" y="72"/>
                  </a:cubicBezTo>
                  <a:cubicBezTo>
                    <a:pt x="36" y="74"/>
                    <a:pt x="27" y="74"/>
                    <a:pt x="19" y="73"/>
                  </a:cubicBezTo>
                  <a:cubicBezTo>
                    <a:pt x="14" y="72"/>
                    <a:pt x="9" y="69"/>
                    <a:pt x="6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9" name="Freeform 11"/>
            <p:cNvSpPr/>
            <p:nvPr userDrawn="1"/>
          </p:nvSpPr>
          <p:spPr bwMode="auto">
            <a:xfrm>
              <a:off x="8099425" y="3292476"/>
              <a:ext cx="96838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7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7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0" name="Freeform 12"/>
            <p:cNvSpPr/>
            <p:nvPr userDrawn="1"/>
          </p:nvSpPr>
          <p:spPr bwMode="auto">
            <a:xfrm>
              <a:off x="7810500" y="3368676"/>
              <a:ext cx="668338" cy="655638"/>
            </a:xfrm>
            <a:custGeom>
              <a:avLst/>
              <a:gdLst>
                <a:gd name="T0" fmla="*/ 113 w 178"/>
                <a:gd name="T1" fmla="*/ 3 h 173"/>
                <a:gd name="T2" fmla="*/ 144 w 178"/>
                <a:gd name="T3" fmla="*/ 33 h 173"/>
                <a:gd name="T4" fmla="*/ 169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6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29 w 178"/>
                <a:gd name="T25" fmla="*/ 78 h 173"/>
                <a:gd name="T26" fmla="*/ 108 w 178"/>
                <a:gd name="T27" fmla="*/ 21 h 173"/>
                <a:gd name="T28" fmla="*/ 113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3" y="3"/>
                  </a:moveTo>
                  <a:cubicBezTo>
                    <a:pt x="135" y="2"/>
                    <a:pt x="135" y="22"/>
                    <a:pt x="144" y="33"/>
                  </a:cubicBezTo>
                  <a:cubicBezTo>
                    <a:pt x="153" y="58"/>
                    <a:pt x="162" y="83"/>
                    <a:pt x="169" y="108"/>
                  </a:cubicBezTo>
                  <a:cubicBezTo>
                    <a:pt x="178" y="135"/>
                    <a:pt x="167" y="154"/>
                    <a:pt x="141" y="162"/>
                  </a:cubicBezTo>
                  <a:cubicBezTo>
                    <a:pt x="107" y="173"/>
                    <a:pt x="72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7" y="55"/>
                    <a:pt x="37" y="28"/>
                  </a:cubicBezTo>
                  <a:cubicBezTo>
                    <a:pt x="44" y="17"/>
                    <a:pt x="47" y="0"/>
                    <a:pt x="66" y="3"/>
                  </a:cubicBezTo>
                  <a:cubicBezTo>
                    <a:pt x="73" y="9"/>
                    <a:pt x="73" y="17"/>
                    <a:pt x="72" y="26"/>
                  </a:cubicBezTo>
                  <a:cubicBezTo>
                    <a:pt x="65" y="48"/>
                    <a:pt x="52" y="68"/>
                    <a:pt x="45" y="90"/>
                  </a:cubicBezTo>
                  <a:cubicBezTo>
                    <a:pt x="33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29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8" y="8"/>
                    <a:pt x="113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1" name="Freeform 13"/>
            <p:cNvSpPr/>
            <p:nvPr userDrawn="1"/>
          </p:nvSpPr>
          <p:spPr bwMode="auto">
            <a:xfrm>
              <a:off x="80581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1 w 47"/>
                <a:gd name="T5" fmla="*/ 2 h 47"/>
                <a:gd name="T6" fmla="*/ 11 w 47"/>
                <a:gd name="T7" fmla="*/ 0 h 47"/>
                <a:gd name="T8" fmla="*/ 37 w 47"/>
                <a:gd name="T9" fmla="*/ 0 h 47"/>
                <a:gd name="T10" fmla="*/ 44 w 47"/>
                <a:gd name="T11" fmla="*/ 0 h 47"/>
                <a:gd name="T12" fmla="*/ 47 w 47"/>
                <a:gd name="T13" fmla="*/ 6 h 47"/>
                <a:gd name="T14" fmla="*/ 47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1" y="5"/>
                    <a:pt x="1" y="3"/>
                    <a:pt x="1" y="2"/>
                  </a:cubicBezTo>
                  <a:cubicBezTo>
                    <a:pt x="4" y="1"/>
                    <a:pt x="8" y="0"/>
                    <a:pt x="11" y="0"/>
                  </a:cubicBezTo>
                  <a:cubicBezTo>
                    <a:pt x="20" y="0"/>
                    <a:pt x="28" y="0"/>
                    <a:pt x="37" y="0"/>
                  </a:cubicBezTo>
                  <a:cubicBezTo>
                    <a:pt x="39" y="0"/>
                    <a:pt x="42" y="0"/>
                    <a:pt x="44" y="0"/>
                  </a:cubicBezTo>
                  <a:cubicBezTo>
                    <a:pt x="45" y="2"/>
                    <a:pt x="46" y="4"/>
                    <a:pt x="47" y="6"/>
                  </a:cubicBezTo>
                  <a:cubicBezTo>
                    <a:pt x="47" y="13"/>
                    <a:pt x="47" y="20"/>
                    <a:pt x="47" y="26"/>
                  </a:cubicBezTo>
                  <a:cubicBezTo>
                    <a:pt x="32" y="44"/>
                    <a:pt x="17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2" name="Freeform 14"/>
            <p:cNvSpPr/>
            <p:nvPr userDrawn="1"/>
          </p:nvSpPr>
          <p:spPr bwMode="auto">
            <a:xfrm>
              <a:off x="3548063" y="3043238"/>
              <a:ext cx="228600" cy="279400"/>
            </a:xfrm>
            <a:custGeom>
              <a:avLst/>
              <a:gdLst>
                <a:gd name="T0" fmla="*/ 7 w 61"/>
                <a:gd name="T1" fmla="*/ 65 h 74"/>
                <a:gd name="T2" fmla="*/ 0 w 61"/>
                <a:gd name="T3" fmla="*/ 16 h 74"/>
                <a:gd name="T4" fmla="*/ 57 w 61"/>
                <a:gd name="T5" fmla="*/ 15 h 74"/>
                <a:gd name="T6" fmla="*/ 56 w 61"/>
                <a:gd name="T7" fmla="*/ 54 h 74"/>
                <a:gd name="T8" fmla="*/ 45 w 61"/>
                <a:gd name="T9" fmla="*/ 72 h 74"/>
                <a:gd name="T10" fmla="*/ 19 w 61"/>
                <a:gd name="T11" fmla="*/ 73 h 74"/>
                <a:gd name="T12" fmla="*/ 7 w 61"/>
                <a:gd name="T13" fmla="*/ 65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1" h="74">
                  <a:moveTo>
                    <a:pt x="7" y="65"/>
                  </a:moveTo>
                  <a:cubicBezTo>
                    <a:pt x="4" y="48"/>
                    <a:pt x="2" y="32"/>
                    <a:pt x="0" y="16"/>
                  </a:cubicBezTo>
                  <a:cubicBezTo>
                    <a:pt x="19" y="0"/>
                    <a:pt x="38" y="3"/>
                    <a:pt x="57" y="15"/>
                  </a:cubicBezTo>
                  <a:cubicBezTo>
                    <a:pt x="57" y="28"/>
                    <a:pt x="57" y="41"/>
                    <a:pt x="56" y="54"/>
                  </a:cubicBezTo>
                  <a:cubicBezTo>
                    <a:pt x="61" y="65"/>
                    <a:pt x="53" y="69"/>
                    <a:pt x="45" y="72"/>
                  </a:cubicBezTo>
                  <a:cubicBezTo>
                    <a:pt x="36" y="74"/>
                    <a:pt x="28" y="74"/>
                    <a:pt x="19" y="73"/>
                  </a:cubicBezTo>
                  <a:cubicBezTo>
                    <a:pt x="14" y="72"/>
                    <a:pt x="9" y="69"/>
                    <a:pt x="7" y="65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3" name="Freeform 15"/>
            <p:cNvSpPr/>
            <p:nvPr userDrawn="1"/>
          </p:nvSpPr>
          <p:spPr bwMode="auto">
            <a:xfrm>
              <a:off x="3611563" y="3292476"/>
              <a:ext cx="98425" cy="95250"/>
            </a:xfrm>
            <a:custGeom>
              <a:avLst/>
              <a:gdLst>
                <a:gd name="T0" fmla="*/ 0 w 26"/>
                <a:gd name="T1" fmla="*/ 17 h 25"/>
                <a:gd name="T2" fmla="*/ 0 w 26"/>
                <a:gd name="T3" fmla="*/ 0 h 25"/>
                <a:gd name="T4" fmla="*/ 26 w 26"/>
                <a:gd name="T5" fmla="*/ 0 h 25"/>
                <a:gd name="T6" fmla="*/ 26 w 26"/>
                <a:gd name="T7" fmla="*/ 17 h 25"/>
                <a:gd name="T8" fmla="*/ 0 w 26"/>
                <a:gd name="T9" fmla="*/ 17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25">
                  <a:moveTo>
                    <a:pt x="0" y="17"/>
                  </a:moveTo>
                  <a:cubicBezTo>
                    <a:pt x="0" y="11"/>
                    <a:pt x="0" y="6"/>
                    <a:pt x="0" y="0"/>
                  </a:cubicBezTo>
                  <a:cubicBezTo>
                    <a:pt x="9" y="0"/>
                    <a:pt x="18" y="0"/>
                    <a:pt x="26" y="0"/>
                  </a:cubicBezTo>
                  <a:cubicBezTo>
                    <a:pt x="26" y="6"/>
                    <a:pt x="26" y="11"/>
                    <a:pt x="26" y="17"/>
                  </a:cubicBezTo>
                  <a:cubicBezTo>
                    <a:pt x="18" y="25"/>
                    <a:pt x="9" y="25"/>
                    <a:pt x="0" y="1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4" name="Freeform 16"/>
            <p:cNvSpPr/>
            <p:nvPr userDrawn="1"/>
          </p:nvSpPr>
          <p:spPr bwMode="auto">
            <a:xfrm>
              <a:off x="3322638" y="3368676"/>
              <a:ext cx="668338" cy="655638"/>
            </a:xfrm>
            <a:custGeom>
              <a:avLst/>
              <a:gdLst>
                <a:gd name="T0" fmla="*/ 114 w 178"/>
                <a:gd name="T1" fmla="*/ 3 h 173"/>
                <a:gd name="T2" fmla="*/ 145 w 178"/>
                <a:gd name="T3" fmla="*/ 33 h 173"/>
                <a:gd name="T4" fmla="*/ 170 w 178"/>
                <a:gd name="T5" fmla="*/ 108 h 173"/>
                <a:gd name="T6" fmla="*/ 141 w 178"/>
                <a:gd name="T7" fmla="*/ 162 h 173"/>
                <a:gd name="T8" fmla="*/ 39 w 178"/>
                <a:gd name="T9" fmla="*/ 162 h 173"/>
                <a:gd name="T10" fmla="*/ 9 w 178"/>
                <a:gd name="T11" fmla="*/ 108 h 173"/>
                <a:gd name="T12" fmla="*/ 37 w 178"/>
                <a:gd name="T13" fmla="*/ 28 h 173"/>
                <a:gd name="T14" fmla="*/ 67 w 178"/>
                <a:gd name="T15" fmla="*/ 3 h 173"/>
                <a:gd name="T16" fmla="*/ 72 w 178"/>
                <a:gd name="T17" fmla="*/ 26 h 173"/>
                <a:gd name="T18" fmla="*/ 45 w 178"/>
                <a:gd name="T19" fmla="*/ 90 h 173"/>
                <a:gd name="T20" fmla="*/ 75 w 178"/>
                <a:gd name="T21" fmla="*/ 139 h 173"/>
                <a:gd name="T22" fmla="*/ 81 w 178"/>
                <a:gd name="T23" fmla="*/ 140 h 173"/>
                <a:gd name="T24" fmla="*/ 130 w 178"/>
                <a:gd name="T25" fmla="*/ 78 h 173"/>
                <a:gd name="T26" fmla="*/ 108 w 178"/>
                <a:gd name="T27" fmla="*/ 21 h 173"/>
                <a:gd name="T28" fmla="*/ 114 w 178"/>
                <a:gd name="T29" fmla="*/ 3 h 1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8" h="173">
                  <a:moveTo>
                    <a:pt x="114" y="3"/>
                  </a:moveTo>
                  <a:cubicBezTo>
                    <a:pt x="135" y="2"/>
                    <a:pt x="136" y="22"/>
                    <a:pt x="145" y="33"/>
                  </a:cubicBezTo>
                  <a:cubicBezTo>
                    <a:pt x="153" y="58"/>
                    <a:pt x="162" y="83"/>
                    <a:pt x="170" y="108"/>
                  </a:cubicBezTo>
                  <a:cubicBezTo>
                    <a:pt x="178" y="135"/>
                    <a:pt x="168" y="154"/>
                    <a:pt x="141" y="162"/>
                  </a:cubicBezTo>
                  <a:cubicBezTo>
                    <a:pt x="107" y="173"/>
                    <a:pt x="73" y="173"/>
                    <a:pt x="39" y="162"/>
                  </a:cubicBezTo>
                  <a:cubicBezTo>
                    <a:pt x="13" y="154"/>
                    <a:pt x="0" y="136"/>
                    <a:pt x="9" y="108"/>
                  </a:cubicBezTo>
                  <a:cubicBezTo>
                    <a:pt x="18" y="81"/>
                    <a:pt x="28" y="55"/>
                    <a:pt x="37" y="28"/>
                  </a:cubicBezTo>
                  <a:cubicBezTo>
                    <a:pt x="44" y="17"/>
                    <a:pt x="47" y="0"/>
                    <a:pt x="67" y="3"/>
                  </a:cubicBezTo>
                  <a:cubicBezTo>
                    <a:pt x="73" y="9"/>
                    <a:pt x="74" y="17"/>
                    <a:pt x="72" y="26"/>
                  </a:cubicBezTo>
                  <a:cubicBezTo>
                    <a:pt x="65" y="48"/>
                    <a:pt x="53" y="68"/>
                    <a:pt x="45" y="90"/>
                  </a:cubicBezTo>
                  <a:cubicBezTo>
                    <a:pt x="34" y="124"/>
                    <a:pt x="39" y="133"/>
                    <a:pt x="75" y="139"/>
                  </a:cubicBezTo>
                  <a:cubicBezTo>
                    <a:pt x="77" y="139"/>
                    <a:pt x="79" y="140"/>
                    <a:pt x="81" y="140"/>
                  </a:cubicBezTo>
                  <a:cubicBezTo>
                    <a:pt x="135" y="146"/>
                    <a:pt x="149" y="128"/>
                    <a:pt x="130" y="78"/>
                  </a:cubicBezTo>
                  <a:cubicBezTo>
                    <a:pt x="122" y="59"/>
                    <a:pt x="113" y="41"/>
                    <a:pt x="108" y="21"/>
                  </a:cubicBezTo>
                  <a:cubicBezTo>
                    <a:pt x="108" y="15"/>
                    <a:pt x="109" y="8"/>
                    <a:pt x="114" y="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5" name="Freeform 17"/>
            <p:cNvSpPr/>
            <p:nvPr userDrawn="1"/>
          </p:nvSpPr>
          <p:spPr bwMode="auto">
            <a:xfrm>
              <a:off x="3575050" y="3357563"/>
              <a:ext cx="176213" cy="177800"/>
            </a:xfrm>
            <a:custGeom>
              <a:avLst/>
              <a:gdLst>
                <a:gd name="T0" fmla="*/ 0 w 47"/>
                <a:gd name="T1" fmla="*/ 28 h 47"/>
                <a:gd name="T2" fmla="*/ 0 w 47"/>
                <a:gd name="T3" fmla="*/ 6 h 47"/>
                <a:gd name="T4" fmla="*/ 0 w 47"/>
                <a:gd name="T5" fmla="*/ 2 h 47"/>
                <a:gd name="T6" fmla="*/ 10 w 47"/>
                <a:gd name="T7" fmla="*/ 0 h 47"/>
                <a:gd name="T8" fmla="*/ 36 w 47"/>
                <a:gd name="T9" fmla="*/ 0 h 47"/>
                <a:gd name="T10" fmla="*/ 43 w 47"/>
                <a:gd name="T11" fmla="*/ 0 h 47"/>
                <a:gd name="T12" fmla="*/ 47 w 47"/>
                <a:gd name="T13" fmla="*/ 6 h 47"/>
                <a:gd name="T14" fmla="*/ 46 w 47"/>
                <a:gd name="T15" fmla="*/ 26 h 47"/>
                <a:gd name="T16" fmla="*/ 0 w 47"/>
                <a:gd name="T17" fmla="*/ 28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47" h="47">
                  <a:moveTo>
                    <a:pt x="0" y="28"/>
                  </a:moveTo>
                  <a:cubicBezTo>
                    <a:pt x="0" y="21"/>
                    <a:pt x="0" y="13"/>
                    <a:pt x="0" y="6"/>
                  </a:cubicBezTo>
                  <a:cubicBezTo>
                    <a:pt x="0" y="5"/>
                    <a:pt x="0" y="3"/>
                    <a:pt x="0" y="2"/>
                  </a:cubicBezTo>
                  <a:cubicBezTo>
                    <a:pt x="4" y="1"/>
                    <a:pt x="7" y="0"/>
                    <a:pt x="10" y="0"/>
                  </a:cubicBezTo>
                  <a:cubicBezTo>
                    <a:pt x="19" y="0"/>
                    <a:pt x="28" y="0"/>
                    <a:pt x="36" y="0"/>
                  </a:cubicBezTo>
                  <a:cubicBezTo>
                    <a:pt x="39" y="0"/>
                    <a:pt x="41" y="0"/>
                    <a:pt x="43" y="0"/>
                  </a:cubicBezTo>
                  <a:cubicBezTo>
                    <a:pt x="44" y="2"/>
                    <a:pt x="45" y="4"/>
                    <a:pt x="47" y="6"/>
                  </a:cubicBezTo>
                  <a:cubicBezTo>
                    <a:pt x="47" y="13"/>
                    <a:pt x="46" y="20"/>
                    <a:pt x="46" y="26"/>
                  </a:cubicBezTo>
                  <a:cubicBezTo>
                    <a:pt x="31" y="44"/>
                    <a:pt x="16" y="47"/>
                    <a:pt x="0" y="2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  <p:sp>
          <p:nvSpPr>
            <p:cNvPr id="16" name="Freeform 18"/>
            <p:cNvSpPr/>
            <p:nvPr userDrawn="1"/>
          </p:nvSpPr>
          <p:spPr bwMode="auto">
            <a:xfrm>
              <a:off x="9574213" y="2846388"/>
              <a:ext cx="458788" cy="461963"/>
            </a:xfrm>
            <a:custGeom>
              <a:avLst/>
              <a:gdLst>
                <a:gd name="T0" fmla="*/ 55 w 122"/>
                <a:gd name="T1" fmla="*/ 0 h 122"/>
                <a:gd name="T2" fmla="*/ 55 w 122"/>
                <a:gd name="T3" fmla="*/ 55 h 122"/>
                <a:gd name="T4" fmla="*/ 19 w 122"/>
                <a:gd name="T5" fmla="*/ 55 h 122"/>
                <a:gd name="T6" fmla="*/ 0 w 122"/>
                <a:gd name="T7" fmla="*/ 73 h 122"/>
                <a:gd name="T8" fmla="*/ 0 w 122"/>
                <a:gd name="T9" fmla="*/ 103 h 122"/>
                <a:gd name="T10" fmla="*/ 19 w 122"/>
                <a:gd name="T11" fmla="*/ 122 h 122"/>
                <a:gd name="T12" fmla="*/ 55 w 122"/>
                <a:gd name="T13" fmla="*/ 122 h 122"/>
                <a:gd name="T14" fmla="*/ 104 w 122"/>
                <a:gd name="T15" fmla="*/ 122 h 122"/>
                <a:gd name="T16" fmla="*/ 122 w 122"/>
                <a:gd name="T17" fmla="*/ 103 h 122"/>
                <a:gd name="T18" fmla="*/ 122 w 122"/>
                <a:gd name="T19" fmla="*/ 55 h 122"/>
                <a:gd name="T20" fmla="*/ 122 w 122"/>
                <a:gd name="T21" fmla="*/ 0 h 122"/>
                <a:gd name="T22" fmla="*/ 55 w 122"/>
                <a:gd name="T23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122" h="122">
                  <a:moveTo>
                    <a:pt x="55" y="0"/>
                  </a:moveTo>
                  <a:cubicBezTo>
                    <a:pt x="55" y="55"/>
                    <a:pt x="55" y="55"/>
                    <a:pt x="55" y="55"/>
                  </a:cubicBezTo>
                  <a:cubicBezTo>
                    <a:pt x="19" y="55"/>
                    <a:pt x="19" y="55"/>
                    <a:pt x="19" y="55"/>
                  </a:cubicBezTo>
                  <a:cubicBezTo>
                    <a:pt x="8" y="55"/>
                    <a:pt x="0" y="63"/>
                    <a:pt x="0" y="73"/>
                  </a:cubicBezTo>
                  <a:cubicBezTo>
                    <a:pt x="0" y="103"/>
                    <a:pt x="0" y="103"/>
                    <a:pt x="0" y="103"/>
                  </a:cubicBezTo>
                  <a:cubicBezTo>
                    <a:pt x="0" y="114"/>
                    <a:pt x="8" y="122"/>
                    <a:pt x="19" y="122"/>
                  </a:cubicBezTo>
                  <a:cubicBezTo>
                    <a:pt x="55" y="122"/>
                    <a:pt x="55" y="122"/>
                    <a:pt x="55" y="122"/>
                  </a:cubicBezTo>
                  <a:cubicBezTo>
                    <a:pt x="104" y="122"/>
                    <a:pt x="104" y="122"/>
                    <a:pt x="104" y="122"/>
                  </a:cubicBezTo>
                  <a:cubicBezTo>
                    <a:pt x="114" y="122"/>
                    <a:pt x="122" y="114"/>
                    <a:pt x="122" y="103"/>
                  </a:cubicBezTo>
                  <a:cubicBezTo>
                    <a:pt x="122" y="55"/>
                    <a:pt x="122" y="55"/>
                    <a:pt x="122" y="55"/>
                  </a:cubicBezTo>
                  <a:cubicBezTo>
                    <a:pt x="122" y="0"/>
                    <a:pt x="122" y="0"/>
                    <a:pt x="122" y="0"/>
                  </a:cubicBezTo>
                  <a:lnTo>
                    <a:pt x="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>
              <a:defPPr/>
            </a:lstStyle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2769973005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0E949D-DC65-1402-1A8F-7B39A48E73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317C8F2-06F2-7CAE-22B1-A7D80206D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A507C5B-03EE-541E-8AB3-30798A5D7B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CA2-E671-4B64-8792-D97C52DADA62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D8A8CFB-0A69-E6BE-561E-C983D67DA6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F7B00B7-5DD0-FF78-6DE6-42AB48DDEC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4F07-72FF-4538-842E-B638E83EE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0223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A450FE-AA7C-AC94-1722-466EB66791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89062F3-C534-1B2E-7A72-46A86B3E2AF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1839DB00-50AC-7F64-7AD4-B0F90FBA46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D4AF6C7-5A40-5ADC-07B7-45070C8F40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CA2-E671-4B64-8792-D97C52DADA62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5A6DC1E-7F84-151A-D7EC-C94B0C3A3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D94CB6DA-1A61-9DFB-FA2D-ACED8719D5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4F07-72FF-4538-842E-B638E83EE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78975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BFA1B7-70F8-57B7-FFE0-9F2006012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E2AD1718-6702-6B33-961A-69BDC23889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69D7F251-8D17-540F-4E81-6810F1A76B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A07A3740-7AD9-DAFF-0C9A-66357E607DE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2D367277-DECB-0653-42C7-0C22FF41DB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59BE6FDE-682D-2C8D-0021-B6DA5526E6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CA2-E671-4B64-8792-D97C52DADA62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7D988D11-C4C3-7BB8-7C45-B9074AFE7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0277263-20C7-EF1C-5A2C-D2579A9D7B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4F07-72FF-4538-842E-B638E83EE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6254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49F39A-3C68-69C6-2CB1-18CA1838E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2D38E69-09E0-5316-FB75-5F441D785A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CA2-E671-4B64-8792-D97C52DADA62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0207970A-BECD-4A79-5E2C-8CC93C69C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1160566E-5DAE-2E9E-8C8A-7D0D6E846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4F07-72FF-4538-842E-B638E83EE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587209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0AF9C6E5-ECA6-34C4-E1FE-9F068063CD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CA2-E671-4B64-8792-D97C52DADA62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CACF5D58-62FE-DD9F-A1A2-1BE8CA786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9DA91FCD-97DD-3294-5B79-9030A5EBAD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4F07-72FF-4538-842E-B638E83EE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417054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9E5D33-40E9-5AA1-3C0A-F0EC067284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04AD051-5A04-AED1-F8B8-21EE9DB2CC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E6F69746-94EC-EC5A-C60E-469147AAA7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02AFFF74-BF4E-3932-613B-3483C6BEEC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CA2-E671-4B64-8792-D97C52DADA62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8BAB423-0C58-3A5C-DFBF-2B356D387C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DB5D26B-EF5D-C024-1605-D06D337AC8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4F07-72FF-4538-842E-B638E83EE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007312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66AEFE-F322-C305-7FFE-A1691BFA5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82609C23-244A-8C40-7D95-6154F69124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844E09C0-0EE5-3069-78C6-3E8E205C1E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2361F82A-D43F-1C64-D6D9-C2837E40FE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200CA2-E671-4B64-8792-D97C52DADA62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2F1DAE77-97A3-CFD3-EB40-39DB49540F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025B1F4-56BF-8F09-2EBB-610D051060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CE4F07-72FF-4538-842E-B638E83EE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56718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EDFC675-599A-ED60-275F-AC0CE38E0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4892A71A-3A37-459F-1CDC-165A9ABAB4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5D07925-CA6A-4A37-60C4-EEA2BA6FC6A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200CA2-E671-4B64-8792-D97C52DADA62}" type="datetimeFigureOut">
              <a:rPr lang="pt-BR" smtClean="0"/>
              <a:t>21/05/2026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2E089E9-DB4C-1901-03CB-40FADBD3062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077853B-4E3E-0F71-8654-6ED24A2AA0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2CE4F07-72FF-4538-842E-B638E83EEAF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25518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‹nº›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53460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72" r:id="rId11"/>
    <p:sldLayoutId id="2147483673" r:id="rId12"/>
  </p:sldLayoutIdLst>
  <p:hf sldNum="0" hdr="0" ftr="0" dt="0"/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3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52.png"/><Relationship Id="rId4" Type="http://schemas.openxmlformats.org/officeDocument/2006/relationships/hyperlink" Target="https://mobilidadetransparente.semob.df.gov.br/extensions/mobilidadetransparente/mobilidadetransparente.html" TargetMode="Externa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0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Relationship Id="rId9" Type="http://schemas.openxmlformats.org/officeDocument/2006/relationships/image" Target="../media/image5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50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6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8.png"/><Relationship Id="rId5" Type="http://schemas.openxmlformats.org/officeDocument/2006/relationships/image" Target="../media/image67.png"/><Relationship Id="rId4" Type="http://schemas.openxmlformats.org/officeDocument/2006/relationships/image" Target="../media/image6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image" Target="../media/image64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Relationship Id="rId9" Type="http://schemas.openxmlformats.org/officeDocument/2006/relationships/image" Target="../media/image7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7" Type="http://schemas.openxmlformats.org/officeDocument/2006/relationships/image" Target="../media/image7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81.png"/><Relationship Id="rId4" Type="http://schemas.openxmlformats.org/officeDocument/2006/relationships/image" Target="../media/image8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13" Type="http://schemas.openxmlformats.org/officeDocument/2006/relationships/image" Target="../media/image15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.pn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5" Type="http://schemas.openxmlformats.org/officeDocument/2006/relationships/image" Target="../media/image1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Relationship Id="rId14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9.png"/><Relationship Id="rId3" Type="http://schemas.openxmlformats.org/officeDocument/2006/relationships/image" Target="../media/image50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10" Type="http://schemas.openxmlformats.org/officeDocument/2006/relationships/image" Target="../media/image91.png"/><Relationship Id="rId4" Type="http://schemas.openxmlformats.org/officeDocument/2006/relationships/image" Target="../media/image53.png"/><Relationship Id="rId9" Type="http://schemas.openxmlformats.org/officeDocument/2006/relationships/image" Target="../media/image90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50.pn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92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13" Type="http://schemas.openxmlformats.org/officeDocument/2006/relationships/image" Target="../media/image31.png"/><Relationship Id="rId3" Type="http://schemas.openxmlformats.org/officeDocument/2006/relationships/image" Target="../media/image21.png"/><Relationship Id="rId7" Type="http://schemas.openxmlformats.org/officeDocument/2006/relationships/image" Target="../media/image25.png"/><Relationship Id="rId12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png"/><Relationship Id="rId11" Type="http://schemas.openxmlformats.org/officeDocument/2006/relationships/image" Target="../media/image29.png"/><Relationship Id="rId5" Type="http://schemas.openxmlformats.org/officeDocument/2006/relationships/image" Target="../media/image23.png"/><Relationship Id="rId15" Type="http://schemas.openxmlformats.org/officeDocument/2006/relationships/image" Target="../media/image3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3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8.png"/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png"/><Relationship Id="rId11" Type="http://schemas.openxmlformats.org/officeDocument/2006/relationships/image" Target="../media/image46.png"/><Relationship Id="rId5" Type="http://schemas.openxmlformats.org/officeDocument/2006/relationships/image" Target="../media/image40.png"/><Relationship Id="rId15" Type="http://schemas.openxmlformats.org/officeDocument/2006/relationships/hyperlink" Target="https://www.cl.df.gov.br/ctmu" TargetMode="External"/><Relationship Id="rId10" Type="http://schemas.openxmlformats.org/officeDocument/2006/relationships/image" Target="../media/image45.png"/><Relationship Id="rId4" Type="http://schemas.openxmlformats.org/officeDocument/2006/relationships/image" Target="../media/image39.png"/><Relationship Id="rId9" Type="http://schemas.openxmlformats.org/officeDocument/2006/relationships/image" Target="../media/image44.png"/><Relationship Id="rId14" Type="http://schemas.openxmlformats.org/officeDocument/2006/relationships/image" Target="../media/image4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5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93AEA043-746F-4334-A00A-A4587B060237}"/>
              </a:ext>
            </a:extLst>
          </p:cNvPr>
          <p:cNvSpPr txBox="1"/>
          <p:nvPr/>
        </p:nvSpPr>
        <p:spPr>
          <a:xfrm>
            <a:off x="390617" y="1077368"/>
            <a:ext cx="8572313" cy="707886"/>
          </a:xfrm>
          <a:prstGeom prst="rect">
            <a:avLst/>
          </a:prstGeom>
          <a:solidFill>
            <a:srgbClr val="0070C0"/>
          </a:solidFill>
        </p:spPr>
        <p:txBody>
          <a:bodyPr wrap="square" rtlCol="0" anchor="ctr">
            <a:spAutoFit/>
          </a:bodyPr>
          <a:lstStyle>
            <a:defPPr/>
          </a:lstStyle>
          <a:p>
            <a:pPr algn="ctr"/>
            <a:r>
              <a:rPr lang="pt-BR" sz="4000" b="1" noProof="0" dirty="0">
                <a:solidFill>
                  <a:srgbClr val="FFFF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II SEMINÁRIO TARIFA ZERO NO DF</a:t>
            </a:r>
            <a:endParaRPr lang="pt-BR" sz="4000" b="1" noProof="0" dirty="0">
              <a:solidFill>
                <a:srgbClr val="FFFF00"/>
              </a:solidFill>
              <a:latin typeface="Lato" panose="020F0502020204030203" pitchFamily="34" charset="0"/>
              <a:cs typeface="Lato" panose="020F0502020204030203" pitchFamily="34" charset="0"/>
            </a:endParaRPr>
          </a:p>
        </p:txBody>
      </p:sp>
      <p:sp>
        <p:nvSpPr>
          <p:cNvPr id="17" name="Forma libre: forma 16">
            <a:extLst>
              <a:ext uri="{FF2B5EF4-FFF2-40B4-BE49-F238E27FC236}">
                <a16:creationId xmlns:a16="http://schemas.microsoft.com/office/drawing/2014/main" id="{BA88030E-6A29-49F2-BA00-EF7A018D8B89}"/>
              </a:ext>
            </a:extLst>
          </p:cNvPr>
          <p:cNvSpPr/>
          <p:nvPr/>
        </p:nvSpPr>
        <p:spPr>
          <a:xfrm>
            <a:off x="252073" y="5217343"/>
            <a:ext cx="11640081" cy="1640657"/>
          </a:xfrm>
          <a:custGeom>
            <a:avLst/>
            <a:gdLst>
              <a:gd name="connsiteX0" fmla="*/ 4531659 w 9063318"/>
              <a:gd name="connsiteY0" fmla="*/ 0 h 1089212"/>
              <a:gd name="connsiteX1" fmla="*/ 9063318 w 9063318"/>
              <a:gd name="connsiteY1" fmla="*/ 1042147 h 1089212"/>
              <a:gd name="connsiteX2" fmla="*/ 9052984 w 9063318"/>
              <a:gd name="connsiteY2" fmla="*/ 1089212 h 1089212"/>
              <a:gd name="connsiteX3" fmla="*/ 10334 w 9063318"/>
              <a:gd name="connsiteY3" fmla="*/ 1089212 h 1089212"/>
              <a:gd name="connsiteX4" fmla="*/ 0 w 9063318"/>
              <a:gd name="connsiteY4" fmla="*/ 1042147 h 1089212"/>
              <a:gd name="connsiteX5" fmla="*/ 4531659 w 9063318"/>
              <a:gd name="connsiteY5" fmla="*/ 0 h 1089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9063318" h="1089212">
                <a:moveTo>
                  <a:pt x="4531659" y="0"/>
                </a:moveTo>
                <a:cubicBezTo>
                  <a:pt x="7034425" y="0"/>
                  <a:pt x="9063318" y="466585"/>
                  <a:pt x="9063318" y="1042147"/>
                </a:cubicBezTo>
                <a:lnTo>
                  <a:pt x="9052984" y="1089212"/>
                </a:lnTo>
                <a:lnTo>
                  <a:pt x="10334" y="1089212"/>
                </a:lnTo>
                <a:lnTo>
                  <a:pt x="0" y="1042147"/>
                </a:lnTo>
                <a:cubicBezTo>
                  <a:pt x="0" y="466585"/>
                  <a:pt x="2028893" y="0"/>
                  <a:pt x="453165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>
            <a:defPPr/>
          </a:lstStyle>
          <a:p>
            <a:pPr algn="ctr"/>
            <a:endParaRPr lang="pt-BR" noProof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E900754-8EA6-4BDC-A2EA-093C3B71CF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191" t="17154" r="5058" b="18514"/>
          <a:stretch>
            <a:fillRect/>
          </a:stretch>
        </p:blipFill>
        <p:spPr>
          <a:xfrm>
            <a:off x="4310888" y="3317595"/>
            <a:ext cx="7699384" cy="3542975"/>
          </a:xfrm>
          <a:prstGeom prst="rect">
            <a:avLst/>
          </a:prstGeo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8FA808E-991D-9207-E048-C46FAE2D21D4}"/>
              </a:ext>
            </a:extLst>
          </p:cNvPr>
          <p:cNvSpPr/>
          <p:nvPr/>
        </p:nvSpPr>
        <p:spPr>
          <a:xfrm>
            <a:off x="390618" y="2123549"/>
            <a:ext cx="6130252" cy="1015663"/>
          </a:xfrm>
          <a:prstGeom prst="rect">
            <a:avLst/>
          </a:prstGeom>
          <a:solidFill>
            <a:srgbClr val="FFFFCC"/>
          </a:solidFill>
          <a:ln>
            <a:solidFill>
              <a:schemeClr val="bg2">
                <a:lumMod val="60000"/>
                <a:lumOff val="40000"/>
              </a:schemeClr>
            </a:solidFill>
          </a:ln>
        </p:spPr>
        <p:txBody>
          <a:bodyPr wrap="square" lIns="91440" tIns="45720" rIns="91440" bIns="45720" anchor="t">
            <a:spAutoFit/>
          </a:bodyPr>
          <a:lstStyle/>
          <a:p>
            <a:pPr algn="just"/>
            <a:r>
              <a:rPr lang="pt-BR" sz="3000" noProof="0" dirty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Cenário Nacional e Avaliação do 1º Ano do Vai de Graça/DF</a:t>
            </a:r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B8F6A3F1-54E1-6444-D529-8F0FBE3F5DA2}"/>
              </a:ext>
            </a:extLst>
          </p:cNvPr>
          <p:cNvSpPr txBox="1"/>
          <p:nvPr/>
        </p:nvSpPr>
        <p:spPr>
          <a:xfrm>
            <a:off x="2100905" y="6439702"/>
            <a:ext cx="4419965" cy="338554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pt-BR" sz="800" b="1" noProof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SUBCOMISSÃO SOBRE TARIFA ZERO</a:t>
            </a:r>
            <a:br>
              <a:rPr lang="pt-BR" sz="800" b="1" noProof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</a:br>
            <a:r>
              <a:rPr lang="pt-BR" sz="800" b="1" noProof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COMISSÃO DE TRANSPORTE E MOBILIDADE URBANA - CTMU</a:t>
            </a:r>
          </a:p>
        </p:txBody>
      </p:sp>
      <p:sp>
        <p:nvSpPr>
          <p:cNvPr id="6" name="Retângulo 5">
            <a:extLst>
              <a:ext uri="{FF2B5EF4-FFF2-40B4-BE49-F238E27FC236}">
                <a16:creationId xmlns:a16="http://schemas.microsoft.com/office/drawing/2014/main" id="{6F98F48A-C271-5A1A-81CB-1313AC6B1AA4}"/>
              </a:ext>
            </a:extLst>
          </p:cNvPr>
          <p:cNvSpPr/>
          <p:nvPr/>
        </p:nvSpPr>
        <p:spPr>
          <a:xfrm>
            <a:off x="9559636" y="5698836"/>
            <a:ext cx="277091" cy="115671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noProof="0"/>
          </a:p>
        </p:txBody>
      </p:sp>
      <p:pic>
        <p:nvPicPr>
          <p:cNvPr id="8" name="Imagem 7" descr="Logotipo&#10;&#10;O conteúdo gerado por IA pode estar incorreto.">
            <a:extLst>
              <a:ext uri="{FF2B5EF4-FFF2-40B4-BE49-F238E27FC236}">
                <a16:creationId xmlns:a16="http://schemas.microsoft.com/office/drawing/2014/main" id="{A0A3506E-4A22-8A29-80C6-0141B534A8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55461" y="5574108"/>
            <a:ext cx="1717432" cy="7858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757359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/>
          <p:cNvSpPr txBox="1"/>
          <p:nvPr/>
        </p:nvSpPr>
        <p:spPr>
          <a:xfrm>
            <a:off x="762000" y="571500"/>
            <a:ext cx="1140142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50" b="1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FONTE DOS DADOS</a:t>
            </a:r>
            <a:endParaRPr lang="pt-BR" noProof="0"/>
          </a:p>
        </p:txBody>
      </p:sp>
      <p:sp>
        <p:nvSpPr>
          <p:cNvPr id="106" name="Google Shape;106;p14"/>
          <p:cNvSpPr/>
          <p:nvPr/>
        </p:nvSpPr>
        <p:spPr>
          <a:xfrm>
            <a:off x="571500" y="571500"/>
            <a:ext cx="76200" cy="6000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95;p14">
            <a:extLst>
              <a:ext uri="{FF2B5EF4-FFF2-40B4-BE49-F238E27FC236}">
                <a16:creationId xmlns:a16="http://schemas.microsoft.com/office/drawing/2014/main" id="{DCA6A22F-A9FF-62B7-5402-83FA6699C059}"/>
              </a:ext>
            </a:extLst>
          </p:cNvPr>
          <p:cNvSpPr txBox="1"/>
          <p:nvPr/>
        </p:nvSpPr>
        <p:spPr>
          <a:xfrm>
            <a:off x="1741704" y="6372033"/>
            <a:ext cx="7800790" cy="295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  <a:hlinkClick r:id="rId4"/>
              </a:rPr>
              <a:t>https://mobilidadetransparente.semob.df.gov.br/extensions/mobilidadetransparente/mobilidadetransparente.html</a:t>
            </a:r>
            <a:r>
              <a:rPr lang="pt-BR" sz="1200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lang="pt-BR" sz="1200" noProof="0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3A95C7DF-6540-BF5D-CEE1-35C0E0562A4F}"/>
              </a:ext>
            </a:extLst>
          </p:cNvPr>
          <p:cNvSpPr txBox="1"/>
          <p:nvPr/>
        </p:nvSpPr>
        <p:spPr>
          <a:xfrm>
            <a:off x="647700" y="1166900"/>
            <a:ext cx="1003010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/>
                <a:ea typeface="Lato"/>
                <a:cs typeface="Lato"/>
                <a:sym typeface="Lato"/>
              </a:rPr>
              <a:t>A avaliação foi baseada nos dados do </a:t>
            </a:r>
            <a:r>
              <a:rPr lang="pt-BR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Lato"/>
                <a:ea typeface="Lato"/>
                <a:cs typeface="Lato"/>
                <a:sym typeface="Lato"/>
              </a:rPr>
              <a:t>painel</a:t>
            </a:r>
            <a:r>
              <a:rPr lang="pt-BR" sz="14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1400" b="1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/>
                <a:ea typeface="Lato"/>
                <a:cs typeface="Lato"/>
                <a:sym typeface="Lato"/>
              </a:rPr>
              <a:t>Mobilidade Transparente </a:t>
            </a:r>
            <a:r>
              <a:rPr lang="pt-BR" sz="14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/>
                <a:ea typeface="Lato"/>
                <a:cs typeface="Lato"/>
                <a:sym typeface="Lato"/>
              </a:rPr>
              <a:t>implementado pela SEMOB em </a:t>
            </a:r>
            <a:r>
              <a:rPr lang="pt-BR" sz="1400" b="1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/>
                <a:ea typeface="Lato"/>
                <a:cs typeface="Lato"/>
                <a:sym typeface="Lato"/>
              </a:rPr>
              <a:t>decorrência da Lei nº 7.836/2024</a:t>
            </a:r>
            <a:r>
              <a:rPr lang="pt-BR" sz="14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/>
                <a:ea typeface="Lato"/>
                <a:cs typeface="Lato"/>
                <a:sym typeface="Lato"/>
              </a:rPr>
              <a:t> de </a:t>
            </a:r>
            <a:r>
              <a:rPr lang="pt-BR" sz="1400" b="1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/>
                <a:ea typeface="Lato"/>
                <a:cs typeface="Lato"/>
                <a:sym typeface="Lato"/>
              </a:rPr>
              <a:t>autoria do Deputado Max Maciel presidente da CTMU</a:t>
            </a:r>
            <a:r>
              <a:rPr lang="pt-BR" sz="14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/>
                <a:ea typeface="Lato"/>
                <a:cs typeface="Lato"/>
                <a:sym typeface="Lato"/>
              </a:rPr>
              <a:t>.</a:t>
            </a:r>
          </a:p>
          <a:p>
            <a:endParaRPr lang="pt-BR" sz="1400" noProof="0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54CF7EEE-CC6E-09FD-73FD-26CD7C37BF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7700" y="1910239"/>
            <a:ext cx="9802596" cy="450182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92">
          <a:extLst>
            <a:ext uri="{FF2B5EF4-FFF2-40B4-BE49-F238E27FC236}">
              <a16:creationId xmlns:a16="http://schemas.microsoft.com/office/drawing/2014/main" id="{7999D691-7BB6-AAC7-DCA0-61BC80D7B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" name="Google Shape;93;p14" descr="image.png">
            <a:extLst>
              <a:ext uri="{FF2B5EF4-FFF2-40B4-BE49-F238E27FC236}">
                <a16:creationId xmlns:a16="http://schemas.microsoft.com/office/drawing/2014/main" id="{16CD3706-4858-46C7-7D2D-2D15506943B0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8575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4" descr="image.png">
            <a:extLst>
              <a:ext uri="{FF2B5EF4-FFF2-40B4-BE49-F238E27FC236}">
                <a16:creationId xmlns:a16="http://schemas.microsoft.com/office/drawing/2014/main" id="{4E8581B1-3643-51B4-F0B5-C10783751864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1776412"/>
            <a:ext cx="523875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95" name="Google Shape;95;p14">
            <a:extLst>
              <a:ext uri="{FF2B5EF4-FFF2-40B4-BE49-F238E27FC236}">
                <a16:creationId xmlns:a16="http://schemas.microsoft.com/office/drawing/2014/main" id="{65473912-0408-8098-8A09-A20D1E382499}"/>
              </a:ext>
            </a:extLst>
          </p:cNvPr>
          <p:cNvSpPr txBox="1"/>
          <p:nvPr/>
        </p:nvSpPr>
        <p:spPr>
          <a:xfrm>
            <a:off x="609600" y="2156698"/>
            <a:ext cx="5524501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O programa estabelece a isenção de tarifa aos domingos, feriados e em outras datas específicas.</a:t>
            </a:r>
            <a:endParaRPr lang="pt-BR" noProof="0"/>
          </a:p>
        </p:txBody>
      </p:sp>
      <p:sp>
        <p:nvSpPr>
          <p:cNvPr id="97" name="Google Shape;97;p14">
            <a:extLst>
              <a:ext uri="{FF2B5EF4-FFF2-40B4-BE49-F238E27FC236}">
                <a16:creationId xmlns:a16="http://schemas.microsoft.com/office/drawing/2014/main" id="{C96458FD-AA61-62D9-4A19-7373C32C188F}"/>
              </a:ext>
            </a:extLst>
          </p:cNvPr>
          <p:cNvSpPr txBox="1"/>
          <p:nvPr/>
        </p:nvSpPr>
        <p:spPr>
          <a:xfrm>
            <a:off x="609600" y="3317209"/>
            <a:ext cx="52387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1432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Início:</a:t>
            </a:r>
            <a:r>
              <a:rPr lang="pt-BR" sz="1500" b="0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1º de Março de 2025</a:t>
            </a:r>
            <a:endParaRPr lang="pt-BR" noProof="0"/>
          </a:p>
        </p:txBody>
      </p:sp>
      <p:sp>
        <p:nvSpPr>
          <p:cNvPr id="98" name="Google Shape;98;p14">
            <a:extLst>
              <a:ext uri="{FF2B5EF4-FFF2-40B4-BE49-F238E27FC236}">
                <a16:creationId xmlns:a16="http://schemas.microsoft.com/office/drawing/2014/main" id="{14EE7644-9112-3F99-A7C9-8DAB88CC0442}"/>
              </a:ext>
            </a:extLst>
          </p:cNvPr>
          <p:cNvSpPr txBox="1"/>
          <p:nvPr/>
        </p:nvSpPr>
        <p:spPr>
          <a:xfrm>
            <a:off x="571500" y="3814762"/>
            <a:ext cx="55245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619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Sistema Rodoviário:</a:t>
            </a:r>
            <a:r>
              <a:rPr lang="pt-BR" sz="1500" b="0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Linhas Urbanas (STPC) e Rurais (STPCR)</a:t>
            </a:r>
            <a:endParaRPr lang="pt-BR" noProof="0"/>
          </a:p>
        </p:txBody>
      </p:sp>
      <p:sp>
        <p:nvSpPr>
          <p:cNvPr id="99" name="Google Shape;99;p14">
            <a:extLst>
              <a:ext uri="{FF2B5EF4-FFF2-40B4-BE49-F238E27FC236}">
                <a16:creationId xmlns:a16="http://schemas.microsoft.com/office/drawing/2014/main" id="{C9EC4B7E-4981-6518-12B0-7E1D3DC6FABA}"/>
              </a:ext>
            </a:extLst>
          </p:cNvPr>
          <p:cNvSpPr txBox="1"/>
          <p:nvPr/>
        </p:nvSpPr>
        <p:spPr>
          <a:xfrm>
            <a:off x="610525" y="4303930"/>
            <a:ext cx="52387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1432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Sistema Metroviário</a:t>
            </a:r>
            <a:endParaRPr lang="pt-BR" noProof="0"/>
          </a:p>
        </p:txBody>
      </p:sp>
      <p:sp>
        <p:nvSpPr>
          <p:cNvPr id="100" name="Google Shape;100;p14">
            <a:extLst>
              <a:ext uri="{FF2B5EF4-FFF2-40B4-BE49-F238E27FC236}">
                <a16:creationId xmlns:a16="http://schemas.microsoft.com/office/drawing/2014/main" id="{58665E84-63BD-7CA9-6E72-2801ED284F34}"/>
              </a:ext>
            </a:extLst>
          </p:cNvPr>
          <p:cNvSpPr txBox="1"/>
          <p:nvPr/>
        </p:nvSpPr>
        <p:spPr>
          <a:xfrm>
            <a:off x="593382" y="4839533"/>
            <a:ext cx="523875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33337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Norma instituidora:</a:t>
            </a:r>
            <a:r>
              <a:rPr lang="pt-BR" sz="1500" b="0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Decreto nº 46.924/2025</a:t>
            </a:r>
            <a:endParaRPr lang="pt-BR" noProof="0"/>
          </a:p>
        </p:txBody>
      </p:sp>
      <p:pic>
        <p:nvPicPr>
          <p:cNvPr id="101" name="Google Shape;101;p14" descr="image.png">
            <a:extLst>
              <a:ext uri="{FF2B5EF4-FFF2-40B4-BE49-F238E27FC236}">
                <a16:creationId xmlns:a16="http://schemas.microsoft.com/office/drawing/2014/main" id="{A71B3CF6-1E67-F006-317E-46481DE3236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381375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4" descr="image.png">
            <a:extLst>
              <a:ext uri="{FF2B5EF4-FFF2-40B4-BE49-F238E27FC236}">
                <a16:creationId xmlns:a16="http://schemas.microsoft.com/office/drawing/2014/main" id="{BE5C7F0B-4282-D996-5FE0-0816FDBF94F6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3876675"/>
            <a:ext cx="21907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4" descr="image.png">
            <a:extLst>
              <a:ext uri="{FF2B5EF4-FFF2-40B4-BE49-F238E27FC236}">
                <a16:creationId xmlns:a16="http://schemas.microsoft.com/office/drawing/2014/main" id="{6909625B-5BEE-A3D6-7811-8036FCA3CD95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71500" y="4395862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4" descr="image.png">
            <a:extLst>
              <a:ext uri="{FF2B5EF4-FFF2-40B4-BE49-F238E27FC236}">
                <a16:creationId xmlns:a16="http://schemas.microsoft.com/office/drawing/2014/main" id="{44ED65E8-B9E6-0FC7-D26A-CB6A726FFFF3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61975" y="4924186"/>
            <a:ext cx="190500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05" name="Google Shape;105;p14">
            <a:extLst>
              <a:ext uri="{FF2B5EF4-FFF2-40B4-BE49-F238E27FC236}">
                <a16:creationId xmlns:a16="http://schemas.microsoft.com/office/drawing/2014/main" id="{AC60718A-3021-91D7-E983-2958D7B03F94}"/>
              </a:ext>
            </a:extLst>
          </p:cNvPr>
          <p:cNvSpPr txBox="1"/>
          <p:nvPr/>
        </p:nvSpPr>
        <p:spPr>
          <a:xfrm>
            <a:off x="762000" y="5715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5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CONTEXTO E ABRANGÊNCIA</a:t>
            </a:r>
            <a:endParaRPr lang="pt-BR" noProof="0"/>
          </a:p>
        </p:txBody>
      </p:sp>
      <p:sp>
        <p:nvSpPr>
          <p:cNvPr id="106" name="Google Shape;106;p14">
            <a:extLst>
              <a:ext uri="{FF2B5EF4-FFF2-40B4-BE49-F238E27FC236}">
                <a16:creationId xmlns:a16="http://schemas.microsoft.com/office/drawing/2014/main" id="{24566DE6-3336-4E6C-BB79-2333B485452D}"/>
              </a:ext>
            </a:extLst>
          </p:cNvPr>
          <p:cNvSpPr/>
          <p:nvPr/>
        </p:nvSpPr>
        <p:spPr>
          <a:xfrm>
            <a:off x="571500" y="571500"/>
            <a:ext cx="76200" cy="6000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F774558F-D465-DF0B-2FFF-6CFA7BB337B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483877" y="1980566"/>
            <a:ext cx="4422374" cy="3648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4478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5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781175"/>
            <a:ext cx="3492400" cy="340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5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349650" y="1781175"/>
            <a:ext cx="3492549" cy="3400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27950" y="1781175"/>
            <a:ext cx="3492400" cy="3400425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571350" y="5528786"/>
            <a:ext cx="11049000" cy="13049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700" b="1" i="0" u="none" strike="noStrike" cap="none" noProof="0" dirty="0">
                <a:solidFill>
                  <a:srgbClr val="005088"/>
                </a:solidFill>
                <a:latin typeface="Lato"/>
                <a:ea typeface="Lato"/>
                <a:cs typeface="Lato"/>
                <a:sym typeface="Lato"/>
              </a:rPr>
              <a:t>Total: 82 dias de benefício: </a:t>
            </a:r>
          </a:p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1" i="0" u="none" strike="noStrike" cap="none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Lato"/>
                <a:ea typeface="Lato"/>
                <a:cs typeface="Lato"/>
                <a:sym typeface="Lato"/>
              </a:rPr>
              <a:t>12 em meio período: </a:t>
            </a:r>
            <a:r>
              <a:rPr lang="pt-B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Lato"/>
                <a:ea typeface="Lato"/>
                <a:cs typeface="Lato"/>
                <a:sym typeface="Lato"/>
              </a:rPr>
              <a:t>Festividades Nossa Sra. Aparecida (18h às 24h) e Evento Nosso Natal (18h às 23h); </a:t>
            </a:r>
          </a:p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Lato"/>
                <a:ea typeface="Lato"/>
                <a:cs typeface="Lato"/>
                <a:sym typeface="Lato"/>
              </a:rPr>
              <a:t>e </a:t>
            </a:r>
            <a:r>
              <a:rPr lang="pt-BR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Lato"/>
                <a:ea typeface="Lato"/>
                <a:cs typeface="Lato"/>
                <a:sym typeface="Lato"/>
              </a:rPr>
              <a:t>70 em período integral.</a:t>
            </a:r>
            <a:endParaRPr lang="pt-B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16" name="Google Shape;116;p15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52500" y="2219325"/>
            <a:ext cx="40005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5"/>
          <p:cNvSpPr txBox="1"/>
          <p:nvPr/>
        </p:nvSpPr>
        <p:spPr>
          <a:xfrm>
            <a:off x="952500" y="2867025"/>
            <a:ext cx="2866920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52 Domingos</a:t>
            </a:r>
            <a:endParaRPr lang="pt-BR" noProof="0"/>
          </a:p>
        </p:txBody>
      </p:sp>
      <p:sp>
        <p:nvSpPr>
          <p:cNvPr id="118" name="Google Shape;118;p15"/>
          <p:cNvSpPr txBox="1"/>
          <p:nvPr/>
        </p:nvSpPr>
        <p:spPr>
          <a:xfrm>
            <a:off x="952500" y="3390900"/>
            <a:ext cx="273040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Cobertura integral de todos os domingos do ciclo anual.</a:t>
            </a:r>
            <a:endParaRPr lang="pt-BR" noProof="0"/>
          </a:p>
        </p:txBody>
      </p:sp>
      <p:pic>
        <p:nvPicPr>
          <p:cNvPr id="119" name="Google Shape;119;p15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730650" y="2219325"/>
            <a:ext cx="51435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5"/>
          <p:cNvSpPr txBox="1"/>
          <p:nvPr/>
        </p:nvSpPr>
        <p:spPr>
          <a:xfrm>
            <a:off x="4730650" y="2867025"/>
            <a:ext cx="2867077" cy="333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07 Feriados</a:t>
            </a:r>
            <a:endParaRPr lang="pt-BR" noProof="0"/>
          </a:p>
        </p:txBody>
      </p:sp>
      <p:sp>
        <p:nvSpPr>
          <p:cNvPr id="121" name="Google Shape;121;p15"/>
          <p:cNvSpPr txBox="1"/>
          <p:nvPr/>
        </p:nvSpPr>
        <p:spPr>
          <a:xfrm>
            <a:off x="4730650" y="3390900"/>
            <a:ext cx="2825650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Datas nacionais e locais, incluindo Tiradentes, Dia do Trabalhador e Consciência Negra.</a:t>
            </a:r>
            <a:endParaRPr lang="pt-BR" noProof="0"/>
          </a:p>
        </p:txBody>
      </p:sp>
      <p:pic>
        <p:nvPicPr>
          <p:cNvPr id="122" name="Google Shape;122;p15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8508950" y="2219325"/>
            <a:ext cx="51435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15"/>
          <p:cNvSpPr txBox="1"/>
          <p:nvPr/>
        </p:nvSpPr>
        <p:spPr>
          <a:xfrm>
            <a:off x="8508950" y="2867025"/>
            <a:ext cx="28669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23 Dias específicos</a:t>
            </a:r>
            <a:endParaRPr lang="pt-BR" noProof="0"/>
          </a:p>
        </p:txBody>
      </p:sp>
      <p:sp>
        <p:nvSpPr>
          <p:cNvPr id="124" name="Google Shape;124;p15"/>
          <p:cNvSpPr txBox="1"/>
          <p:nvPr/>
        </p:nvSpPr>
        <p:spPr>
          <a:xfrm>
            <a:off x="8508950" y="3390900"/>
            <a:ext cx="2730400" cy="914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Extensão para eventos como Carnaval, Aniversário de Brasília e festividades de fim de ano.</a:t>
            </a:r>
            <a:endParaRPr lang="pt-BR" noProof="0"/>
          </a:p>
        </p:txBody>
      </p:sp>
      <p:sp>
        <p:nvSpPr>
          <p:cNvPr id="125" name="Google Shape;125;p15"/>
          <p:cNvSpPr txBox="1"/>
          <p:nvPr/>
        </p:nvSpPr>
        <p:spPr>
          <a:xfrm>
            <a:off x="762000" y="571500"/>
            <a:ext cx="11401425" cy="969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50" b="1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DIAS CONTEMPLADOS</a:t>
            </a:r>
            <a:br>
              <a:rPr lang="pt-BR" sz="3150" b="1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</a:br>
            <a:r>
              <a:rPr lang="pt-BR" sz="3150" b="1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 </a:t>
            </a:r>
            <a:r>
              <a:rPr lang="pt-BR" sz="1600" b="1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(01/03/25 a 28/02/26)</a:t>
            </a:r>
            <a:endParaRPr lang="pt-BR" sz="1600" noProof="0"/>
          </a:p>
        </p:txBody>
      </p:sp>
      <p:sp>
        <p:nvSpPr>
          <p:cNvPr id="126" name="Google Shape;126;p15"/>
          <p:cNvSpPr/>
          <p:nvPr/>
        </p:nvSpPr>
        <p:spPr>
          <a:xfrm>
            <a:off x="571500" y="571500"/>
            <a:ext cx="76200" cy="6000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>
          <a:extLst>
            <a:ext uri="{FF2B5EF4-FFF2-40B4-BE49-F238E27FC236}">
              <a16:creationId xmlns:a16="http://schemas.microsoft.com/office/drawing/2014/main" id="{780BCC01-8EE2-0F85-9FAB-E6B680E9C0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129;p16" descr="image.png">
            <a:extLst>
              <a:ext uri="{FF2B5EF4-FFF2-40B4-BE49-F238E27FC236}">
                <a16:creationId xmlns:a16="http://schemas.microsoft.com/office/drawing/2014/main" id="{71B99C1A-B1E8-2E88-57CF-99C3B2E1CD7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0" name="Google Shape;130;p16" descr="image.png">
            <a:extLst>
              <a:ext uri="{FF2B5EF4-FFF2-40B4-BE49-F238E27FC236}">
                <a16:creationId xmlns:a16="http://schemas.microsoft.com/office/drawing/2014/main" id="{171E2552-C6D4-CA1F-B934-549797B0E76A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552575"/>
            <a:ext cx="11049000" cy="473392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6">
            <a:extLst>
              <a:ext uri="{FF2B5EF4-FFF2-40B4-BE49-F238E27FC236}">
                <a16:creationId xmlns:a16="http://schemas.microsoft.com/office/drawing/2014/main" id="{05D835F2-70D0-0A27-0BED-D6253589663B}"/>
              </a:ext>
            </a:extLst>
          </p:cNvPr>
          <p:cNvSpPr txBox="1"/>
          <p:nvPr/>
        </p:nvSpPr>
        <p:spPr>
          <a:xfrm>
            <a:off x="762000" y="571500"/>
            <a:ext cx="1140142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50" b="1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PASSAGEIROS TRANSPORTADOS</a:t>
            </a:r>
            <a:endParaRPr lang="pt-BR" noProof="0"/>
          </a:p>
        </p:txBody>
      </p:sp>
      <p:sp>
        <p:nvSpPr>
          <p:cNvPr id="132" name="Google Shape;132;p16">
            <a:extLst>
              <a:ext uri="{FF2B5EF4-FFF2-40B4-BE49-F238E27FC236}">
                <a16:creationId xmlns:a16="http://schemas.microsoft.com/office/drawing/2014/main" id="{6CE29628-0AF4-5B72-EF8A-7393FC820DB5}"/>
              </a:ext>
            </a:extLst>
          </p:cNvPr>
          <p:cNvSpPr/>
          <p:nvPr/>
        </p:nvSpPr>
        <p:spPr>
          <a:xfrm>
            <a:off x="571500" y="571500"/>
            <a:ext cx="95250" cy="6000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8486168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7" name="Google Shape;157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159351" y="3370007"/>
            <a:ext cx="2381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8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159351" y="4013561"/>
            <a:ext cx="238125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18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9168876" y="3379532"/>
            <a:ext cx="1393626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18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178401" y="4042059"/>
            <a:ext cx="2362200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18"/>
          <p:cNvSpPr txBox="1"/>
          <p:nvPr/>
        </p:nvSpPr>
        <p:spPr>
          <a:xfrm>
            <a:off x="571500" y="2337956"/>
            <a:ext cx="5238750" cy="15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0" b="0" i="0" u="none" strike="noStrike" cap="none" noProof="0">
                <a:solidFill>
                  <a:srgbClr val="005088"/>
                </a:solidFill>
                <a:latin typeface="Lato"/>
                <a:ea typeface="Lato"/>
                <a:cs typeface="Lato"/>
                <a:sym typeface="Lato"/>
              </a:rPr>
              <a:t>70%</a:t>
            </a:r>
            <a:endParaRPr lang="pt-BR" noProof="0"/>
          </a:p>
        </p:txBody>
      </p:sp>
      <p:sp>
        <p:nvSpPr>
          <p:cNvPr id="163" name="Google Shape;163;p18"/>
          <p:cNvSpPr txBox="1"/>
          <p:nvPr/>
        </p:nvSpPr>
        <p:spPr>
          <a:xfrm>
            <a:off x="571500" y="3957206"/>
            <a:ext cx="5238750" cy="5909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i="0" u="none" strike="noStrike" cap="none" noProof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Aumento de Demanda</a:t>
            </a:r>
          </a:p>
        </p:txBody>
      </p:sp>
      <p:sp>
        <p:nvSpPr>
          <p:cNvPr id="164" name="Google Shape;164;p18"/>
          <p:cNvSpPr txBox="1"/>
          <p:nvPr/>
        </p:nvSpPr>
        <p:spPr>
          <a:xfrm>
            <a:off x="6372225" y="2572351"/>
            <a:ext cx="5541608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Comparativo da média de usuários transportados aos domingos:</a:t>
            </a:r>
            <a:endParaRPr lang="pt-BR" noProof="0"/>
          </a:p>
        </p:txBody>
      </p:sp>
      <p:sp>
        <p:nvSpPr>
          <p:cNvPr id="165" name="Google Shape;165;p18"/>
          <p:cNvSpPr txBox="1"/>
          <p:nvPr/>
        </p:nvSpPr>
        <p:spPr>
          <a:xfrm>
            <a:off x="6257463" y="3481111"/>
            <a:ext cx="26670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Média sem o benefício</a:t>
            </a:r>
            <a:endParaRPr lang="pt-BR" noProof="0"/>
          </a:p>
        </p:txBody>
      </p:sp>
      <p:sp>
        <p:nvSpPr>
          <p:cNvPr id="166" name="Google Shape;166;p18"/>
          <p:cNvSpPr txBox="1"/>
          <p:nvPr/>
        </p:nvSpPr>
        <p:spPr>
          <a:xfrm>
            <a:off x="6324600" y="4180171"/>
            <a:ext cx="2667000" cy="1846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Média com Vai de Graça</a:t>
            </a:r>
            <a:endParaRPr lang="pt-BR" noProof="0"/>
          </a:p>
        </p:txBody>
      </p:sp>
      <p:sp>
        <p:nvSpPr>
          <p:cNvPr id="167" name="Google Shape;167;p18"/>
          <p:cNvSpPr txBox="1"/>
          <p:nvPr/>
        </p:nvSpPr>
        <p:spPr>
          <a:xfrm>
            <a:off x="762000" y="5715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5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IMPACTO AOS DOMINGOS</a:t>
            </a:r>
            <a:endParaRPr lang="pt-BR" noProof="0"/>
          </a:p>
        </p:txBody>
      </p:sp>
      <p:sp>
        <p:nvSpPr>
          <p:cNvPr id="168" name="Google Shape;168;p18"/>
          <p:cNvSpPr/>
          <p:nvPr/>
        </p:nvSpPr>
        <p:spPr>
          <a:xfrm>
            <a:off x="571500" y="571500"/>
            <a:ext cx="95250" cy="6000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63;p18">
            <a:extLst>
              <a:ext uri="{FF2B5EF4-FFF2-40B4-BE49-F238E27FC236}">
                <a16:creationId xmlns:a16="http://schemas.microsoft.com/office/drawing/2014/main" id="{3FB63DD6-FC16-0C92-7736-755B145523E9}"/>
              </a:ext>
            </a:extLst>
          </p:cNvPr>
          <p:cNvSpPr txBox="1"/>
          <p:nvPr/>
        </p:nvSpPr>
        <p:spPr>
          <a:xfrm>
            <a:off x="3843337" y="5957456"/>
            <a:ext cx="523875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noProof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Média Geral: ônibus + metrô</a:t>
            </a:r>
            <a:endParaRPr lang="pt-BR" sz="1800" b="1" i="0" u="none" strike="noStrike" cap="none" noProof="0">
              <a:solidFill>
                <a:srgbClr val="64748B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" name="Google Shape;173;p19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4" name="Google Shape;174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000" y="2571750"/>
            <a:ext cx="781050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000" y="3257550"/>
            <a:ext cx="781050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6" name="Google Shape;176;p19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810000" y="3943350"/>
            <a:ext cx="781050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7" name="Google Shape;177;p19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3810000" y="4629150"/>
            <a:ext cx="7810500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19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3819525" y="2581275"/>
            <a:ext cx="779145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19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819525" y="3267075"/>
            <a:ext cx="7012185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0" name="Google Shape;180;p19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3819525" y="3952875"/>
            <a:ext cx="4908500" cy="457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1" name="Google Shape;181;p19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3819525" y="4638675"/>
            <a:ext cx="4830663" cy="457200"/>
          </a:xfrm>
          <a:prstGeom prst="rect">
            <a:avLst/>
          </a:prstGeom>
          <a:noFill/>
          <a:ln>
            <a:noFill/>
          </a:ln>
        </p:spPr>
      </p:pic>
      <p:sp>
        <p:nvSpPr>
          <p:cNvPr id="182" name="Google Shape;182;p19"/>
          <p:cNvSpPr txBox="1"/>
          <p:nvPr/>
        </p:nvSpPr>
        <p:spPr>
          <a:xfrm>
            <a:off x="571500" y="1835002"/>
            <a:ext cx="11049000" cy="4431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b="0" i="0" u="none" strike="noStrike" cap="none" noProof="0" dirty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Comparativo de acessos entre feriados com e sem o benefício Vai de Graça no sistema rodoviário.</a:t>
            </a:r>
          </a:p>
        </p:txBody>
      </p:sp>
      <p:sp>
        <p:nvSpPr>
          <p:cNvPr id="183" name="Google Shape;183;p19"/>
          <p:cNvSpPr txBox="1"/>
          <p:nvPr/>
        </p:nvSpPr>
        <p:spPr>
          <a:xfrm>
            <a:off x="571500" y="5600700"/>
            <a:ext cx="11049000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u="none" strike="noStrike" cap="none" noProof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Média geral de acréscimo nos feriados: 73%</a:t>
            </a:r>
            <a:endParaRPr lang="pt-BR" noProof="0"/>
          </a:p>
        </p:txBody>
      </p:sp>
      <p:sp>
        <p:nvSpPr>
          <p:cNvPr id="184" name="Google Shape;184;p19"/>
          <p:cNvSpPr txBox="1"/>
          <p:nvPr/>
        </p:nvSpPr>
        <p:spPr>
          <a:xfrm>
            <a:off x="571500" y="2700337"/>
            <a:ext cx="304800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25" b="1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Tiradentes / </a:t>
            </a:r>
            <a:r>
              <a:rPr lang="pt-BR" sz="1425" b="1" i="0" u="none" strike="noStrike" cap="none" noProof="0" err="1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Aniv</a:t>
            </a:r>
            <a:r>
              <a:rPr lang="pt-BR" sz="1425" b="1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. Brasília</a:t>
            </a:r>
            <a:endParaRPr lang="pt-BR" noProof="0"/>
          </a:p>
        </p:txBody>
      </p:sp>
      <p:sp>
        <p:nvSpPr>
          <p:cNvPr id="185" name="Google Shape;185;p19"/>
          <p:cNvSpPr txBox="1"/>
          <p:nvPr/>
        </p:nvSpPr>
        <p:spPr>
          <a:xfrm>
            <a:off x="571500" y="3386137"/>
            <a:ext cx="304800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25" b="1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Ano Novo</a:t>
            </a:r>
            <a:endParaRPr lang="pt-BR" noProof="0"/>
          </a:p>
        </p:txBody>
      </p:sp>
      <p:sp>
        <p:nvSpPr>
          <p:cNvPr id="186" name="Google Shape;186;p19"/>
          <p:cNvSpPr txBox="1"/>
          <p:nvPr/>
        </p:nvSpPr>
        <p:spPr>
          <a:xfrm>
            <a:off x="571500" y="4071937"/>
            <a:ext cx="304800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25" b="1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Proclamação República</a:t>
            </a:r>
            <a:endParaRPr lang="pt-BR" noProof="0"/>
          </a:p>
        </p:txBody>
      </p:sp>
      <p:sp>
        <p:nvSpPr>
          <p:cNvPr id="187" name="Google Shape;187;p19"/>
          <p:cNvSpPr txBox="1"/>
          <p:nvPr/>
        </p:nvSpPr>
        <p:spPr>
          <a:xfrm>
            <a:off x="571500" y="4757737"/>
            <a:ext cx="3048000" cy="219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25" b="1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Natal</a:t>
            </a:r>
            <a:endParaRPr lang="pt-BR" noProof="0"/>
          </a:p>
        </p:txBody>
      </p:sp>
      <p:sp>
        <p:nvSpPr>
          <p:cNvPr id="188" name="Google Shape;188;p19"/>
          <p:cNvSpPr txBox="1"/>
          <p:nvPr/>
        </p:nvSpPr>
        <p:spPr>
          <a:xfrm>
            <a:off x="762000" y="571500"/>
            <a:ext cx="1140142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5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DESTAQUES EM FERIADOS</a:t>
            </a:r>
            <a:endParaRPr lang="pt-BR" noProof="0"/>
          </a:p>
        </p:txBody>
      </p:sp>
      <p:sp>
        <p:nvSpPr>
          <p:cNvPr id="189" name="Google Shape;189;p19"/>
          <p:cNvSpPr/>
          <p:nvPr/>
        </p:nvSpPr>
        <p:spPr>
          <a:xfrm>
            <a:off x="571500" y="571500"/>
            <a:ext cx="95250" cy="6000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" name="Google Shape;194;p20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6" name="Google Shape;196;p20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2726337"/>
            <a:ext cx="5524500" cy="785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7" name="Google Shape;197;p20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3564537"/>
            <a:ext cx="5524500" cy="785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98" name="Google Shape;198;p20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4402737"/>
            <a:ext cx="5524500" cy="785174"/>
          </a:xfrm>
          <a:prstGeom prst="rect">
            <a:avLst/>
          </a:prstGeom>
          <a:noFill/>
          <a:ln>
            <a:noFill/>
          </a:ln>
        </p:spPr>
      </p:pic>
      <p:sp>
        <p:nvSpPr>
          <p:cNvPr id="200" name="Google Shape;200;p20"/>
          <p:cNvSpPr txBox="1"/>
          <p:nvPr/>
        </p:nvSpPr>
        <p:spPr>
          <a:xfrm>
            <a:off x="571500" y="1855894"/>
            <a:ext cx="6104508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noProof="0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Aumento da demanda* nos períodos carnavalescos. </a:t>
            </a:r>
            <a:endParaRPr lang="pt-BR" noProof="0" dirty="0"/>
          </a:p>
        </p:txBody>
      </p:sp>
      <p:sp>
        <p:nvSpPr>
          <p:cNvPr id="202" name="Google Shape;202;p20"/>
          <p:cNvSpPr txBox="1"/>
          <p:nvPr/>
        </p:nvSpPr>
        <p:spPr>
          <a:xfrm>
            <a:off x="762000" y="571500"/>
            <a:ext cx="1140142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5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CARNAVAL</a:t>
            </a:r>
            <a:endParaRPr lang="pt-BR" noProof="0"/>
          </a:p>
        </p:txBody>
      </p:sp>
      <p:sp>
        <p:nvSpPr>
          <p:cNvPr id="203" name="Google Shape;203;p20"/>
          <p:cNvSpPr/>
          <p:nvPr/>
        </p:nvSpPr>
        <p:spPr>
          <a:xfrm>
            <a:off x="571500" y="571500"/>
            <a:ext cx="95250" cy="6000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4" descr="Foto: Divulgação/Semob-DF">
            <a:extLst>
              <a:ext uri="{FF2B5EF4-FFF2-40B4-BE49-F238E27FC236}">
                <a16:creationId xmlns:a16="http://schemas.microsoft.com/office/drawing/2014/main" id="{82A2B96B-F27A-94E8-7773-F9090868B9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809" y="1378804"/>
            <a:ext cx="4732168" cy="47321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>
            <a:extLst>
              <a:ext uri="{FF2B5EF4-FFF2-40B4-BE49-F238E27FC236}">
                <a16:creationId xmlns:a16="http://schemas.microsoft.com/office/drawing/2014/main" id="{7B4ACA1C-94C0-070E-85FC-DFAE4A1D193A}"/>
              </a:ext>
            </a:extLst>
          </p:cNvPr>
          <p:cNvSpPr txBox="1"/>
          <p:nvPr/>
        </p:nvSpPr>
        <p:spPr>
          <a:xfrm>
            <a:off x="571500" y="5957083"/>
            <a:ext cx="151676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noProof="0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*Ônibus + Metrô</a:t>
            </a:r>
            <a:endParaRPr lang="pt-BR" noProof="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6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8" name="Google Shape;118;p16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709025" y="1171575"/>
            <a:ext cx="11049000" cy="5495925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 txBox="1"/>
          <p:nvPr/>
        </p:nvSpPr>
        <p:spPr>
          <a:xfrm>
            <a:off x="5864486" y="1922340"/>
            <a:ext cx="6232970" cy="2462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00" b="1" noProof="0">
                <a:solidFill>
                  <a:schemeClr val="bg1">
                    <a:lumMod val="50000"/>
                  </a:schemeClr>
                </a:solidFill>
                <a:latin typeface="Poppins"/>
                <a:cs typeface="Poppins"/>
                <a:sym typeface="Poppins"/>
              </a:rPr>
              <a:t>E TRAJETÓRIA NO INÍCIO DO 2º ANO (MAR/26 A MAIO/26)</a:t>
            </a:r>
            <a:endParaRPr lang="pt-BR" sz="1600" noProof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20" name="Google Shape;120;p16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85775" y="2409825"/>
            <a:ext cx="11020426" cy="3447125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6"/>
          <p:cNvSpPr txBox="1"/>
          <p:nvPr/>
        </p:nvSpPr>
        <p:spPr>
          <a:xfrm>
            <a:off x="995475" y="5932538"/>
            <a:ext cx="15240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50" b="1" i="0" u="none" strike="noStrike" cap="none" noProof="0" err="1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Fev</a:t>
            </a:r>
            <a:r>
              <a:rPr lang="pt-BR" sz="1650" b="1" i="0" u="none" strike="noStrike" cap="none" noProof="0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/2025 (base)</a:t>
            </a:r>
            <a:endParaRPr lang="pt-BR" noProof="0"/>
          </a:p>
        </p:txBody>
      </p:sp>
      <p:sp>
        <p:nvSpPr>
          <p:cNvPr id="122" name="Google Shape;122;p16"/>
          <p:cNvSpPr txBox="1"/>
          <p:nvPr/>
        </p:nvSpPr>
        <p:spPr>
          <a:xfrm>
            <a:off x="5889718" y="5932538"/>
            <a:ext cx="971700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50" b="1" i="0" u="none" strike="noStrike" cap="none" noProof="0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Mar/2026</a:t>
            </a:r>
            <a:endParaRPr lang="pt-BR" noProof="0"/>
          </a:p>
        </p:txBody>
      </p:sp>
      <p:sp>
        <p:nvSpPr>
          <p:cNvPr id="123" name="Google Shape;123;p16"/>
          <p:cNvSpPr txBox="1"/>
          <p:nvPr/>
        </p:nvSpPr>
        <p:spPr>
          <a:xfrm>
            <a:off x="9969623" y="5925915"/>
            <a:ext cx="1075211" cy="25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50" b="1" i="0" u="none" strike="noStrike" cap="none" noProof="0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Mai/2026</a:t>
            </a:r>
            <a:endParaRPr lang="pt-BR" noProof="0"/>
          </a:p>
        </p:txBody>
      </p:sp>
      <p:sp>
        <p:nvSpPr>
          <p:cNvPr id="124" name="Google Shape;124;p16"/>
          <p:cNvSpPr txBox="1"/>
          <p:nvPr/>
        </p:nvSpPr>
        <p:spPr>
          <a:xfrm>
            <a:off x="762000" y="571500"/>
            <a:ext cx="11401425" cy="6694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5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EVOLUÇÃO DE DEMANDA POR MODAL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sz="1200" b="1" noProof="0">
              <a:solidFill>
                <a:schemeClr val="bg1">
                  <a:lumMod val="50000"/>
                </a:schemeClr>
              </a:solidFill>
              <a:latin typeface="Poppins"/>
              <a:cs typeface="Poppins"/>
              <a:sym typeface="Poppins"/>
            </a:endParaRPr>
          </a:p>
        </p:txBody>
      </p:sp>
      <p:sp>
        <p:nvSpPr>
          <p:cNvPr id="125" name="Google Shape;125;p16"/>
          <p:cNvSpPr/>
          <p:nvPr/>
        </p:nvSpPr>
        <p:spPr>
          <a:xfrm>
            <a:off x="571500" y="571500"/>
            <a:ext cx="95250" cy="6000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3618" y="955018"/>
            <a:ext cx="10858500" cy="48768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895720" y="406161"/>
            <a:ext cx="11201400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50" b="1" i="0" u="none" strike="noStrike" cap="none" noProof="0" dirty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RANKING 20 </a:t>
            </a:r>
            <a:r>
              <a:rPr lang="pt-BR" sz="2550" b="1" dirty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LINHAS MAIS UTILIZADAS</a:t>
            </a:r>
            <a:r>
              <a:rPr lang="pt-BR" sz="2550" b="1" i="0" u="none" strike="noStrike" cap="none" noProof="0" dirty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 (1-10)</a:t>
            </a:r>
            <a:endParaRPr lang="pt-BR" noProof="0" dirty="0"/>
          </a:p>
        </p:txBody>
      </p:sp>
      <p:sp>
        <p:nvSpPr>
          <p:cNvPr id="87" name="Google Shape;87;p13"/>
          <p:cNvSpPr/>
          <p:nvPr/>
        </p:nvSpPr>
        <p:spPr>
          <a:xfrm>
            <a:off x="679882" y="406160"/>
            <a:ext cx="95250" cy="4857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33AE1F7F-F829-6370-2473-7F1519D842CC}"/>
              </a:ext>
            </a:extLst>
          </p:cNvPr>
          <p:cNvSpPr txBox="1"/>
          <p:nvPr/>
        </p:nvSpPr>
        <p:spPr>
          <a:xfrm>
            <a:off x="1238620" y="5902982"/>
            <a:ext cx="10858500" cy="5847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600" dirty="0">
                <a:solidFill>
                  <a:schemeClr val="accent2">
                    <a:lumMod val="75000"/>
                  </a:schemeClr>
                </a:solidFill>
              </a:rPr>
              <a:t>As 20 linhas mais utilizadas (2% de 951) concentraram 21% da demanda, enquanto 760 linhas menos utilizadas (80% das 951) atenderam o mesmo percentual de passageiros (21%) do STPC com o Vai de Graça, no período de 01/03/2025 a 10/05/2026.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" name="Google Shape;92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23850" y="1052561"/>
            <a:ext cx="11201400" cy="5002009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4"/>
          <p:cNvSpPr txBox="1"/>
          <p:nvPr/>
        </p:nvSpPr>
        <p:spPr>
          <a:xfrm>
            <a:off x="876300" y="425899"/>
            <a:ext cx="11201400" cy="3924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550" b="1" i="0" u="none" strike="noStrike" cap="none" noProof="0" dirty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RANKING 20 </a:t>
            </a:r>
            <a:r>
              <a:rPr lang="pt-BR" sz="2550" b="1" dirty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LINHAS MAIS UTILIZADAS</a:t>
            </a:r>
            <a:r>
              <a:rPr lang="pt-BR" sz="2550" b="1" i="0" u="none" strike="noStrike" cap="none" noProof="0" dirty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 (11-20)</a:t>
            </a:r>
            <a:endParaRPr lang="pt-BR" noProof="0" dirty="0"/>
          </a:p>
        </p:txBody>
      </p:sp>
      <p:sp>
        <p:nvSpPr>
          <p:cNvPr id="95" name="Google Shape;95;p14"/>
          <p:cNvSpPr/>
          <p:nvPr/>
        </p:nvSpPr>
        <p:spPr>
          <a:xfrm>
            <a:off x="666750" y="354415"/>
            <a:ext cx="95250" cy="4857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71066" y="4633168"/>
            <a:ext cx="1952625" cy="1152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441823" y="2351930"/>
            <a:ext cx="1952625" cy="1185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4212580" y="4633168"/>
            <a:ext cx="1952625" cy="1185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983337" y="2351930"/>
            <a:ext cx="1952625" cy="1185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7754094" y="4633168"/>
            <a:ext cx="1952625" cy="1185862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9405788" y="2170955"/>
            <a:ext cx="2190750" cy="1366837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1242566" y="3680668"/>
            <a:ext cx="809625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3013323" y="3680668"/>
            <a:ext cx="809625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4784080" y="3680668"/>
            <a:ext cx="809625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6554837" y="3680668"/>
            <a:ext cx="809625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 descr="imag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325594" y="3680668"/>
            <a:ext cx="809625" cy="809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 descr="imag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096351" y="3680668"/>
            <a:ext cx="809625" cy="80962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3"/>
          <p:cNvSpPr txBox="1"/>
          <p:nvPr/>
        </p:nvSpPr>
        <p:spPr>
          <a:xfrm>
            <a:off x="852041" y="4766518"/>
            <a:ext cx="172021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Pioneirismo</a:t>
            </a:r>
            <a:endParaRPr lang="pt-BR" noProof="0"/>
          </a:p>
        </p:txBody>
      </p:sp>
      <p:sp>
        <p:nvSpPr>
          <p:cNvPr id="98" name="Google Shape;98;p13"/>
          <p:cNvSpPr txBox="1"/>
          <p:nvPr/>
        </p:nvSpPr>
        <p:spPr>
          <a:xfrm>
            <a:off x="852040" y="4985593"/>
            <a:ext cx="2814438" cy="7109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Luiza Erundina propõe gratuidade em São Paulo/SP.  Conchas/SP torna-se a primeira a implantar (1992).</a:t>
            </a:r>
            <a:endParaRPr lang="pt-BR" sz="1100" noProof="0"/>
          </a:p>
        </p:txBody>
      </p:sp>
      <p:sp>
        <p:nvSpPr>
          <p:cNvPr id="99" name="Google Shape;99;p13"/>
          <p:cNvSpPr txBox="1"/>
          <p:nvPr/>
        </p:nvSpPr>
        <p:spPr>
          <a:xfrm>
            <a:off x="2622798" y="2485280"/>
            <a:ext cx="172021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Mobilização</a:t>
            </a:r>
            <a:endParaRPr lang="pt-BR" noProof="0"/>
          </a:p>
        </p:txBody>
      </p:sp>
      <p:sp>
        <p:nvSpPr>
          <p:cNvPr id="100" name="Google Shape;100;p13"/>
          <p:cNvSpPr txBox="1"/>
          <p:nvPr/>
        </p:nvSpPr>
        <p:spPr>
          <a:xfrm>
            <a:off x="2622797" y="2704355"/>
            <a:ext cx="2580383" cy="47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Consolidação do Movimento Passe Livre (MPL) em Florianópolis e Vitória.</a:t>
            </a:r>
            <a:endParaRPr lang="pt-BR" sz="1100" noProof="0"/>
          </a:p>
        </p:txBody>
      </p:sp>
      <p:sp>
        <p:nvSpPr>
          <p:cNvPr id="101" name="Google Shape;101;p13"/>
          <p:cNvSpPr txBox="1"/>
          <p:nvPr/>
        </p:nvSpPr>
        <p:spPr>
          <a:xfrm>
            <a:off x="2622798" y="3347928"/>
            <a:ext cx="1638300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25" b="1" i="0" u="none" strike="noStrike" cap="none" noProof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08 CIDADES COM TARIFA ZERO</a:t>
            </a:r>
            <a:endParaRPr lang="pt-BR" noProof="0"/>
          </a:p>
        </p:txBody>
      </p:sp>
      <p:sp>
        <p:nvSpPr>
          <p:cNvPr id="102" name="Google Shape;102;p13"/>
          <p:cNvSpPr txBox="1"/>
          <p:nvPr/>
        </p:nvSpPr>
        <p:spPr>
          <a:xfrm>
            <a:off x="4393555" y="4766518"/>
            <a:ext cx="172021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Inflexão Nacional</a:t>
            </a:r>
            <a:endParaRPr lang="pt-BR" noProof="0"/>
          </a:p>
        </p:txBody>
      </p:sp>
      <p:sp>
        <p:nvSpPr>
          <p:cNvPr id="103" name="Google Shape;103;p13"/>
          <p:cNvSpPr txBox="1"/>
          <p:nvPr/>
        </p:nvSpPr>
        <p:spPr>
          <a:xfrm>
            <a:off x="4393554" y="4985593"/>
            <a:ext cx="2877257" cy="47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As Jornadas de Junho impulsionam o debate sobre o acesso universal à mobilidade.</a:t>
            </a:r>
            <a:endParaRPr lang="pt-BR" sz="1100" noProof="0"/>
          </a:p>
        </p:txBody>
      </p:sp>
      <p:sp>
        <p:nvSpPr>
          <p:cNvPr id="104" name="Google Shape;104;p13"/>
          <p:cNvSpPr txBox="1"/>
          <p:nvPr/>
        </p:nvSpPr>
        <p:spPr>
          <a:xfrm>
            <a:off x="4434512" y="5619321"/>
            <a:ext cx="1638300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25" b="1" i="0" u="none" strike="noStrike" cap="none" noProof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17 CIDADES COM TARIFA ZERO</a:t>
            </a:r>
            <a:endParaRPr lang="pt-BR" noProof="0"/>
          </a:p>
        </p:txBody>
      </p:sp>
      <p:sp>
        <p:nvSpPr>
          <p:cNvPr id="105" name="Google Shape;105;p13"/>
          <p:cNvSpPr txBox="1"/>
          <p:nvPr/>
        </p:nvSpPr>
        <p:spPr>
          <a:xfrm>
            <a:off x="6164312" y="2485280"/>
            <a:ext cx="172021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Direito Social</a:t>
            </a:r>
            <a:endParaRPr lang="pt-BR" noProof="0"/>
          </a:p>
        </p:txBody>
      </p:sp>
      <p:sp>
        <p:nvSpPr>
          <p:cNvPr id="106" name="Google Shape;106;p13"/>
          <p:cNvSpPr txBox="1"/>
          <p:nvPr/>
        </p:nvSpPr>
        <p:spPr>
          <a:xfrm>
            <a:off x="6164311" y="2704355"/>
            <a:ext cx="2970907" cy="47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Aprovação da EC 90: Transporte é incluído no Art. 6º da Constituição Federal.</a:t>
            </a:r>
            <a:endParaRPr lang="pt-BR" sz="1100" noProof="0"/>
          </a:p>
        </p:txBody>
      </p:sp>
      <p:sp>
        <p:nvSpPr>
          <p:cNvPr id="107" name="Google Shape;107;p13"/>
          <p:cNvSpPr txBox="1"/>
          <p:nvPr/>
        </p:nvSpPr>
        <p:spPr>
          <a:xfrm>
            <a:off x="6164312" y="3332352"/>
            <a:ext cx="1638300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25" b="1" i="0" u="none" strike="noStrike" cap="none" noProof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22 CIDADES COM TARIFA ZERO</a:t>
            </a:r>
            <a:endParaRPr lang="pt-BR" noProof="0"/>
          </a:p>
        </p:txBody>
      </p:sp>
      <p:sp>
        <p:nvSpPr>
          <p:cNvPr id="108" name="Google Shape;108;p13"/>
          <p:cNvSpPr txBox="1"/>
          <p:nvPr/>
        </p:nvSpPr>
        <p:spPr>
          <a:xfrm>
            <a:off x="7935069" y="4766518"/>
            <a:ext cx="1720215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Avanço Institucional</a:t>
            </a:r>
            <a:endParaRPr lang="pt-BR" noProof="0"/>
          </a:p>
        </p:txBody>
      </p:sp>
      <p:sp>
        <p:nvSpPr>
          <p:cNvPr id="109" name="Google Shape;109;p13"/>
          <p:cNvSpPr txBox="1"/>
          <p:nvPr/>
        </p:nvSpPr>
        <p:spPr>
          <a:xfrm>
            <a:off x="7935068" y="4985593"/>
            <a:ext cx="3090997" cy="47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0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PEC 25/2023 (Sistema Único de Mobilidade) e criação da Subcomissão Tarifa Zeno na CLDF.</a:t>
            </a:r>
            <a:endParaRPr lang="pt-BR" sz="1100" noProof="0"/>
          </a:p>
        </p:txBody>
      </p:sp>
      <p:sp>
        <p:nvSpPr>
          <p:cNvPr id="110" name="Google Shape;110;p13"/>
          <p:cNvSpPr txBox="1"/>
          <p:nvPr/>
        </p:nvSpPr>
        <p:spPr>
          <a:xfrm>
            <a:off x="7935069" y="5619322"/>
            <a:ext cx="1638300" cy="1238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825" b="1" i="0" u="none" strike="noStrike" cap="none" noProof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102 CIDADES COM TARIFA ZERO</a:t>
            </a:r>
            <a:endParaRPr lang="pt-BR" noProof="0"/>
          </a:p>
        </p:txBody>
      </p:sp>
      <p:sp>
        <p:nvSpPr>
          <p:cNvPr id="111" name="Google Shape;111;p13"/>
          <p:cNvSpPr txBox="1"/>
          <p:nvPr/>
        </p:nvSpPr>
        <p:spPr>
          <a:xfrm>
            <a:off x="9586763" y="2304305"/>
            <a:ext cx="1970246" cy="2077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Grande Expansão</a:t>
            </a:r>
            <a:endParaRPr lang="pt-BR" noProof="0"/>
          </a:p>
        </p:txBody>
      </p:sp>
      <p:sp>
        <p:nvSpPr>
          <p:cNvPr id="112" name="Google Shape;112;p13"/>
          <p:cNvSpPr txBox="1"/>
          <p:nvPr/>
        </p:nvSpPr>
        <p:spPr>
          <a:xfrm>
            <a:off x="9586763" y="2523380"/>
            <a:ext cx="2605237" cy="4739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40021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b="1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Tarifa Zero Integral segue em grande expansão por todo o território nacional.</a:t>
            </a:r>
            <a:endParaRPr lang="pt-BR" sz="1100" noProof="0"/>
          </a:p>
        </p:txBody>
      </p:sp>
      <p:sp>
        <p:nvSpPr>
          <p:cNvPr id="113" name="Google Shape;113;p13"/>
          <p:cNvSpPr txBox="1"/>
          <p:nvPr/>
        </p:nvSpPr>
        <p:spPr>
          <a:xfrm>
            <a:off x="9613924" y="3260845"/>
            <a:ext cx="2280345" cy="1500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975" b="1" i="0" u="none" strike="noStrike" cap="none" noProof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148 CIDADES COM TARIFA ZERO</a:t>
            </a:r>
            <a:endParaRPr lang="pt-BR" noProof="0"/>
          </a:p>
        </p:txBody>
      </p:sp>
      <p:sp>
        <p:nvSpPr>
          <p:cNvPr id="115" name="Google Shape;115;p13"/>
          <p:cNvSpPr txBox="1"/>
          <p:nvPr/>
        </p:nvSpPr>
        <p:spPr>
          <a:xfrm>
            <a:off x="1000125" y="903535"/>
            <a:ext cx="10951368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5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EVOLUÇÃO DA TARIFA ZERO INTEGRAL NO BRASIL</a:t>
            </a:r>
            <a:endParaRPr lang="pt-BR" noProof="0"/>
          </a:p>
        </p:txBody>
      </p:sp>
      <p:sp>
        <p:nvSpPr>
          <p:cNvPr id="116" name="Google Shape;116;p13"/>
          <p:cNvSpPr/>
          <p:nvPr/>
        </p:nvSpPr>
        <p:spPr>
          <a:xfrm>
            <a:off x="762000" y="903535"/>
            <a:ext cx="95250" cy="6000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17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0" name="Google Shape;140;p17"/>
          <p:cNvGraphicFramePr/>
          <p:nvPr>
            <p:extLst>
              <p:ext uri="{D42A27DB-BD31-4B8C-83A1-F6EECF244321}">
                <p14:modId xmlns:p14="http://schemas.microsoft.com/office/powerpoint/2010/main" val="2823614706"/>
              </p:ext>
            </p:extLst>
          </p:nvPr>
        </p:nvGraphicFramePr>
        <p:xfrm>
          <a:off x="571499" y="1841258"/>
          <a:ext cx="11049000" cy="2286000"/>
        </p:xfrm>
        <a:graphic>
          <a:graphicData uri="http://schemas.openxmlformats.org/drawingml/2006/table">
            <a:tbl>
              <a:tblPr firstRow="1" bandRow="1">
                <a:noFill/>
                <a:tableStyleId>{897B2218-F82A-4E9C-8232-93BA9FCB6419}</a:tableStyleId>
              </a:tblPr>
              <a:tblGrid>
                <a:gridCol w="28042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884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288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27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7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1" i="0" u="none" strike="noStrike" cap="none" noProof="0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Modal de Transporte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1" i="0" u="none" strike="noStrike" cap="none" noProof="0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Investimento 1º Ano 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1" i="0" u="none" strike="noStrike" cap="none" noProof="0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% Participação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1" i="0" u="none" strike="noStrike" cap="none" noProof="0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Custo por Acesso 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Ônibus 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0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R$ 302.081.125,88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0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86%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0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R$ 9,01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Metrô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0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R$ 49.123.244,80*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0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14%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0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R$ 11,41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715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TOTAL 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R$ 351.204.370,68**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100%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35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R$ 9,28 (Médio)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1F5F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Google Shape;141;p17"/>
          <p:cNvSpPr txBox="1"/>
          <p:nvPr/>
        </p:nvSpPr>
        <p:spPr>
          <a:xfrm>
            <a:off x="609600" y="4066927"/>
            <a:ext cx="8842473" cy="566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0" i="0" u="none" strike="noStrike" cap="none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/>
                <a:ea typeface="Lato"/>
                <a:cs typeface="Lato"/>
                <a:sym typeface="Lato"/>
              </a:rPr>
              <a:t>*</a:t>
            </a:r>
            <a:r>
              <a:rPr lang="pt-BR" sz="1100" b="0" i="0" u="none" strike="noStrike" cap="none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/>
                <a:ea typeface="Lato"/>
                <a:cs typeface="Lato"/>
                <a:sym typeface="Lato"/>
              </a:rPr>
              <a:t>Dados do metrô baseados no Relatório de Administração do Metrô-DF 2025 (Custo p/ passageiro: R$ 11,41).</a:t>
            </a:r>
          </a:p>
          <a:p>
            <a:pPr marL="0" marR="0" lvl="0" indent="0" algn="l" rtl="0">
              <a:lnSpc>
                <a:spcPct val="159904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00" noProof="0" dirty="0">
                <a:solidFill>
                  <a:schemeClr val="tx1">
                    <a:lumMod val="65000"/>
                    <a:lumOff val="35000"/>
                  </a:schemeClr>
                </a:solidFill>
                <a:latin typeface="Lato"/>
                <a:ea typeface="Lato"/>
                <a:cs typeface="Lato"/>
                <a:sym typeface="Lato"/>
              </a:rPr>
              <a:t>**Representou 11% de todo o custo do sistema (R$ 3.167.990.505,78) para o período sob análise (01/03/25 a 28/02/26).</a:t>
            </a:r>
            <a:endParaRPr lang="pt-BR" sz="1100" noProof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42" name="Google Shape;142;p17"/>
          <p:cNvSpPr/>
          <p:nvPr/>
        </p:nvSpPr>
        <p:spPr>
          <a:xfrm>
            <a:off x="571500" y="3741390"/>
            <a:ext cx="28042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7"/>
          <p:cNvSpPr/>
          <p:nvPr/>
        </p:nvSpPr>
        <p:spPr>
          <a:xfrm>
            <a:off x="3375719" y="3741390"/>
            <a:ext cx="308848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7"/>
          <p:cNvSpPr/>
          <p:nvPr/>
        </p:nvSpPr>
        <p:spPr>
          <a:xfrm>
            <a:off x="6464200" y="3741390"/>
            <a:ext cx="20288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7"/>
          <p:cNvSpPr/>
          <p:nvPr/>
        </p:nvSpPr>
        <p:spPr>
          <a:xfrm>
            <a:off x="8493025" y="3741390"/>
            <a:ext cx="312747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7"/>
          <p:cNvSpPr/>
          <p:nvPr/>
        </p:nvSpPr>
        <p:spPr>
          <a:xfrm>
            <a:off x="571500" y="4308127"/>
            <a:ext cx="28042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7"/>
          <p:cNvSpPr/>
          <p:nvPr/>
        </p:nvSpPr>
        <p:spPr>
          <a:xfrm>
            <a:off x="3375719" y="4308127"/>
            <a:ext cx="308848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7"/>
          <p:cNvSpPr/>
          <p:nvPr/>
        </p:nvSpPr>
        <p:spPr>
          <a:xfrm>
            <a:off x="6464200" y="4308127"/>
            <a:ext cx="20288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7"/>
          <p:cNvSpPr/>
          <p:nvPr/>
        </p:nvSpPr>
        <p:spPr>
          <a:xfrm>
            <a:off x="8493025" y="4308127"/>
            <a:ext cx="312747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7"/>
          <p:cNvSpPr/>
          <p:nvPr/>
        </p:nvSpPr>
        <p:spPr>
          <a:xfrm>
            <a:off x="571500" y="4874865"/>
            <a:ext cx="2804219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7"/>
          <p:cNvSpPr/>
          <p:nvPr/>
        </p:nvSpPr>
        <p:spPr>
          <a:xfrm>
            <a:off x="3375719" y="4874865"/>
            <a:ext cx="3088481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7"/>
          <p:cNvSpPr/>
          <p:nvPr/>
        </p:nvSpPr>
        <p:spPr>
          <a:xfrm>
            <a:off x="6464200" y="4874865"/>
            <a:ext cx="202882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7"/>
          <p:cNvSpPr/>
          <p:nvPr/>
        </p:nvSpPr>
        <p:spPr>
          <a:xfrm>
            <a:off x="8493025" y="4874865"/>
            <a:ext cx="312747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7"/>
          <p:cNvSpPr txBox="1"/>
          <p:nvPr/>
        </p:nvSpPr>
        <p:spPr>
          <a:xfrm>
            <a:off x="762000" y="571500"/>
            <a:ext cx="1140142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5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INVESTIMENTO</a:t>
            </a:r>
            <a:endParaRPr lang="pt-BR" noProof="0"/>
          </a:p>
        </p:txBody>
      </p:sp>
      <p:sp>
        <p:nvSpPr>
          <p:cNvPr id="155" name="Google Shape;155;p17"/>
          <p:cNvSpPr/>
          <p:nvPr/>
        </p:nvSpPr>
        <p:spPr>
          <a:xfrm>
            <a:off x="571500" y="571500"/>
            <a:ext cx="76200" cy="6000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17;p15">
            <a:extLst>
              <a:ext uri="{FF2B5EF4-FFF2-40B4-BE49-F238E27FC236}">
                <a16:creationId xmlns:a16="http://schemas.microsoft.com/office/drawing/2014/main" id="{7D7790C0-A954-3666-50E2-B8307A447321}"/>
              </a:ext>
            </a:extLst>
          </p:cNvPr>
          <p:cNvSpPr txBox="1"/>
          <p:nvPr/>
        </p:nvSpPr>
        <p:spPr>
          <a:xfrm>
            <a:off x="859654" y="1282503"/>
            <a:ext cx="2866920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noProof="0" dirty="0">
                <a:solidFill>
                  <a:schemeClr val="bg1">
                    <a:lumMod val="50000"/>
                  </a:schemeClr>
                </a:solidFill>
                <a:latin typeface="Poppins"/>
                <a:ea typeface="Poppins"/>
                <a:cs typeface="Poppins"/>
                <a:sym typeface="Poppins"/>
              </a:rPr>
              <a:t>R$ 351 milhões</a:t>
            </a:r>
            <a:endParaRPr lang="pt-BR" noProof="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AE81F5E7-BACB-749C-DE6E-1376DB83D9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5816" y="5110922"/>
            <a:ext cx="9456405" cy="1365925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94810C1F-9826-6B53-EB67-24B42AB56C33}"/>
              </a:ext>
            </a:extLst>
          </p:cNvPr>
          <p:cNvSpPr txBox="1"/>
          <p:nvPr/>
        </p:nvSpPr>
        <p:spPr>
          <a:xfrm>
            <a:off x="7583840" y="5563417"/>
            <a:ext cx="338008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i="1" noProof="0"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Vai de Graça custou 40% menos que PLE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" name="Google Shape;209;p22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7212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0" name="Google Shape;210;p22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1776412"/>
            <a:ext cx="5238750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22"/>
          <p:cNvSpPr txBox="1"/>
          <p:nvPr/>
        </p:nvSpPr>
        <p:spPr>
          <a:xfrm>
            <a:off x="609600" y="1909392"/>
            <a:ext cx="5500687" cy="21608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4" b="1" i="0" u="none" strike="noStrike" cap="none" noProof="0" dirty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Pesquisa Instituto Fecomércio-DF </a:t>
            </a:r>
            <a:r>
              <a:rPr lang="pt-BR" sz="1404" i="0" u="none" strike="noStrike" cap="none" noProof="0" dirty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(entre 1/05 a 10/08/2025)</a:t>
            </a:r>
            <a:endParaRPr lang="pt-BR" noProof="0" dirty="0"/>
          </a:p>
        </p:txBody>
      </p:sp>
      <p:pic>
        <p:nvPicPr>
          <p:cNvPr id="212" name="Google Shape;212;p22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64555" y="1805475"/>
            <a:ext cx="4981574" cy="4030916"/>
          </a:xfrm>
          <a:prstGeom prst="rect">
            <a:avLst/>
          </a:prstGeom>
          <a:noFill/>
          <a:ln>
            <a:noFill/>
          </a:ln>
        </p:spPr>
      </p:pic>
      <p:sp>
        <p:nvSpPr>
          <p:cNvPr id="213" name="Google Shape;213;p22"/>
          <p:cNvSpPr txBox="1"/>
          <p:nvPr/>
        </p:nvSpPr>
        <p:spPr>
          <a:xfrm>
            <a:off x="740567" y="2319378"/>
            <a:ext cx="5811153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812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Varejo:</a:t>
            </a:r>
            <a:r>
              <a:rPr lang="pt-BR" sz="1500" b="0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96% dos lojistas perceberam aumento no fluxo de clientes.</a:t>
            </a:r>
            <a:endParaRPr lang="pt-BR" noProof="0"/>
          </a:p>
        </p:txBody>
      </p:sp>
      <p:sp>
        <p:nvSpPr>
          <p:cNvPr id="214" name="Google Shape;214;p22"/>
          <p:cNvSpPr txBox="1"/>
          <p:nvPr/>
        </p:nvSpPr>
        <p:spPr>
          <a:xfrm>
            <a:off x="793974" y="2795587"/>
            <a:ext cx="5757746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9050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Vendas:</a:t>
            </a:r>
            <a:r>
              <a:rPr lang="pt-BR" sz="1500" b="0" i="0" u="none" strike="noStrike" cap="none" noProof="0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Crescimento entre 10% e 27,2% para metade dos empresários entrevistados.</a:t>
            </a:r>
            <a:endParaRPr lang="pt-BR" noProof="0" dirty="0"/>
          </a:p>
        </p:txBody>
      </p:sp>
      <p:sp>
        <p:nvSpPr>
          <p:cNvPr id="215" name="Google Shape;215;p22"/>
          <p:cNvSpPr txBox="1"/>
          <p:nvPr/>
        </p:nvSpPr>
        <p:spPr>
          <a:xfrm>
            <a:off x="793879" y="3589127"/>
            <a:ext cx="592529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7145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Consumo:</a:t>
            </a:r>
            <a:r>
              <a:rPr lang="pt-BR" sz="1500" b="0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54,4% reinvestem a economia da passagem em alimentação.</a:t>
            </a:r>
            <a:endParaRPr lang="pt-BR" noProof="0"/>
          </a:p>
        </p:txBody>
      </p:sp>
      <p:sp>
        <p:nvSpPr>
          <p:cNvPr id="216" name="Google Shape;216;p22"/>
          <p:cNvSpPr txBox="1"/>
          <p:nvPr/>
        </p:nvSpPr>
        <p:spPr>
          <a:xfrm>
            <a:off x="740567" y="4519569"/>
            <a:ext cx="5238750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238125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Social:</a:t>
            </a:r>
            <a:r>
              <a:rPr lang="pt-BR" sz="1500" b="0" i="0" u="none" strike="noStrike" cap="none" noProof="0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 Inclusão em atividades de lazer (60%) e cultura.</a:t>
            </a:r>
            <a:endParaRPr lang="pt-BR" noProof="0" dirty="0"/>
          </a:p>
        </p:txBody>
      </p:sp>
      <p:pic>
        <p:nvPicPr>
          <p:cNvPr id="217" name="Google Shape;217;p22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1500" y="2445407"/>
            <a:ext cx="238125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8" name="Google Shape;218;p22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55224" y="2973742"/>
            <a:ext cx="19050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2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595705" y="3720921"/>
            <a:ext cx="171450" cy="2000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2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570020" y="4609303"/>
            <a:ext cx="238125" cy="200025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22"/>
          <p:cNvSpPr txBox="1"/>
          <p:nvPr/>
        </p:nvSpPr>
        <p:spPr>
          <a:xfrm>
            <a:off x="762000" y="571500"/>
            <a:ext cx="11401425" cy="600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5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IMPACTO SOCIOECONÔMICO</a:t>
            </a:r>
            <a:endParaRPr lang="pt-BR" noProof="0"/>
          </a:p>
        </p:txBody>
      </p:sp>
      <p:sp>
        <p:nvSpPr>
          <p:cNvPr id="222" name="Google Shape;222;p22"/>
          <p:cNvSpPr/>
          <p:nvPr/>
        </p:nvSpPr>
        <p:spPr>
          <a:xfrm>
            <a:off x="571500" y="571500"/>
            <a:ext cx="76200" cy="6000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Google Shape;211;p22">
            <a:extLst>
              <a:ext uri="{FF2B5EF4-FFF2-40B4-BE49-F238E27FC236}">
                <a16:creationId xmlns:a16="http://schemas.microsoft.com/office/drawing/2014/main" id="{1CB5E6BD-93C7-FDE1-9B18-0CD41F9561F3}"/>
              </a:ext>
            </a:extLst>
          </p:cNvPr>
          <p:cNvSpPr txBox="1"/>
          <p:nvPr/>
        </p:nvSpPr>
        <p:spPr>
          <a:xfrm>
            <a:off x="595705" y="5266653"/>
            <a:ext cx="5678346" cy="432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4" b="1" i="0" u="none" strike="noStrike" cap="none" noProof="0" dirty="0">
                <a:solidFill>
                  <a:srgbClr val="0F172A"/>
                </a:solidFill>
                <a:latin typeface="Poppins"/>
                <a:ea typeface="Lato" panose="020F0502020204030203" pitchFamily="34" charset="0"/>
                <a:cs typeface="Poppins"/>
                <a:sym typeface="Poppins"/>
              </a:rPr>
              <a:t>Anál</a:t>
            </a:r>
            <a:r>
              <a:rPr lang="pt-BR" sz="1404" b="1" noProof="0" dirty="0">
                <a:solidFill>
                  <a:srgbClr val="0F172A"/>
                </a:solidFill>
                <a:latin typeface="Poppins"/>
                <a:ea typeface="Lato" panose="020F0502020204030203" pitchFamily="34" charset="0"/>
                <a:cs typeface="Poppins"/>
                <a:sym typeface="Poppins"/>
              </a:rPr>
              <a:t>ise da Secretaria de Economia sobre ICMS Varejista no DF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4" dirty="0">
                <a:solidFill>
                  <a:srgbClr val="0F172A"/>
                </a:solidFill>
                <a:latin typeface="Poppins"/>
                <a:cs typeface="Poppins"/>
                <a:sym typeface="Poppins"/>
              </a:rPr>
              <a:t>(março a junho/2025)</a:t>
            </a:r>
            <a:endParaRPr lang="pt-BR" noProof="0" dirty="0"/>
          </a:p>
        </p:txBody>
      </p:sp>
      <p:pic>
        <p:nvPicPr>
          <p:cNvPr id="6" name="Google Shape;239;p23" descr="image.png">
            <a:extLst>
              <a:ext uri="{FF2B5EF4-FFF2-40B4-BE49-F238E27FC236}">
                <a16:creationId xmlns:a16="http://schemas.microsoft.com/office/drawing/2014/main" id="{C7091A8D-74E0-0A38-EE7D-C309F73D916C}"/>
              </a:ext>
            </a:extLst>
          </p:cNvPr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595705" y="5975867"/>
            <a:ext cx="238126" cy="25286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48E91529-ECDF-BD01-90DC-940E3C3C9522}"/>
              </a:ext>
            </a:extLst>
          </p:cNvPr>
          <p:cNvSpPr txBox="1"/>
          <p:nvPr/>
        </p:nvSpPr>
        <p:spPr>
          <a:xfrm>
            <a:off x="976544" y="5798583"/>
            <a:ext cx="513374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noProof="0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</a:t>
            </a:r>
            <a:r>
              <a:rPr lang="pt-BR" sz="1400" b="0" i="0" u="none" strike="noStrike" cap="none" noProof="0" dirty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umento de 5,4% na quantidade de Notas Fiscais emitidas e de 8,6% no valor médio das transações.</a:t>
            </a:r>
            <a:endParaRPr lang="pt-BR" noProof="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7" name="Google Shape;227;p2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6032" y="2120642"/>
            <a:ext cx="3492400" cy="2840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9" name="Google Shape;229;p2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273366" y="2137912"/>
            <a:ext cx="3492549" cy="2840389"/>
          </a:xfrm>
          <a:prstGeom prst="rect">
            <a:avLst/>
          </a:prstGeom>
          <a:noFill/>
          <a:ln>
            <a:noFill/>
          </a:ln>
        </p:spPr>
      </p:pic>
      <p:pic>
        <p:nvPicPr>
          <p:cNvPr id="230" name="Google Shape;230;p2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000849" y="2137912"/>
            <a:ext cx="3492400" cy="2852696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23"/>
          <p:cNvSpPr txBox="1"/>
          <p:nvPr/>
        </p:nvSpPr>
        <p:spPr>
          <a:xfrm>
            <a:off x="818039" y="4961031"/>
            <a:ext cx="10688948" cy="2031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b="1" noProof="0" dirty="0">
                <a:solidFill>
                  <a:srgbClr val="C00000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Indicação nº 8735/2025 ao Executivo propondo modelo de pesquisa sobre o Vai de Graça; apesar de pedidos reiterados pelos Ofícios nº 725/2025-CTMU e nº 5/2026-CTMU, a SEMOB ainda não realizou a pesquisa.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2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</a:t>
            </a:r>
            <a:r>
              <a:rPr lang="pt-BR" sz="1200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Ofício nº 6/2026-CTMU à SEEC </a:t>
            </a:r>
            <a:r>
              <a:rPr lang="pt-BR" sz="12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solicitando estudo sobre impactos orçamentários, financeiros, econômicos, sociais, tributários e ambientais do programa, com participação social. Houve resposta apenas sobre o ICMS Varejista.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200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• Ofícios nº 18/2026-CTMU e nº 119/2026-CTMU </a:t>
            </a:r>
            <a:r>
              <a:rPr lang="pt-BR" sz="1200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reiterando os pedidos de esclarecimento sobre a divergência entre os valores apresentados no painel Mobilidade Transparente e os encaminhados pela SEMOB à CLDF ao longo de 2025. Ainda aguardando resposta integral.</a:t>
            </a:r>
          </a:p>
          <a:p>
            <a:pPr marL="228600" indent="-228600">
              <a:lnSpc>
                <a:spcPct val="160000"/>
              </a:lnSpc>
              <a:spcBef>
                <a:spcPts val="600"/>
              </a:spcBef>
              <a:spcAft>
                <a:spcPts val="600"/>
              </a:spcAft>
              <a:buFont typeface="Arial"/>
              <a:buAutoNum type="arabicPeriod"/>
            </a:pPr>
            <a:endParaRPr lang="pt-BR" sz="1000" noProof="0" dirty="0">
              <a:solidFill>
                <a:schemeClr val="tx1">
                  <a:lumMod val="50000"/>
                  <a:lumOff val="50000"/>
                </a:schemeClr>
              </a:solidFill>
              <a:latin typeface="Lato"/>
              <a:ea typeface="Lato"/>
              <a:cs typeface="Lato"/>
            </a:endParaRPr>
          </a:p>
        </p:txBody>
      </p:sp>
      <p:pic>
        <p:nvPicPr>
          <p:cNvPr id="233" name="Google Shape;233;p2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892133" y="2243993"/>
            <a:ext cx="400099" cy="395122"/>
          </a:xfrm>
          <a:prstGeom prst="rect">
            <a:avLst/>
          </a:prstGeom>
          <a:noFill/>
          <a:ln>
            <a:noFill/>
          </a:ln>
        </p:spPr>
      </p:pic>
      <p:sp>
        <p:nvSpPr>
          <p:cNvPr id="234" name="Google Shape;234;p23"/>
          <p:cNvSpPr txBox="1"/>
          <p:nvPr/>
        </p:nvSpPr>
        <p:spPr>
          <a:xfrm>
            <a:off x="952499" y="2661642"/>
            <a:ext cx="3016149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1. Pesquisa </a:t>
            </a:r>
            <a:r>
              <a:rPr lang="pt-BR" sz="1800" b="1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com Usuários</a:t>
            </a:r>
            <a:endParaRPr lang="pt-BR" noProof="0"/>
          </a:p>
        </p:txBody>
      </p:sp>
      <p:sp>
        <p:nvSpPr>
          <p:cNvPr id="235" name="Google Shape;235;p23"/>
          <p:cNvSpPr txBox="1"/>
          <p:nvPr/>
        </p:nvSpPr>
        <p:spPr>
          <a:xfrm>
            <a:off x="952497" y="3160037"/>
            <a:ext cx="3016151" cy="137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Necessidade de realização de pesquisa com usuários para entender o perfil socioeconômico, características das viagens e qualidade do serviço.</a:t>
            </a:r>
            <a:endParaRPr lang="pt-BR" sz="1400" noProof="0"/>
          </a:p>
        </p:txBody>
      </p:sp>
      <p:pic>
        <p:nvPicPr>
          <p:cNvPr id="236" name="Google Shape;236;p2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384533" y="2190724"/>
            <a:ext cx="365716" cy="41767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23"/>
          <p:cNvSpPr txBox="1"/>
          <p:nvPr/>
        </p:nvSpPr>
        <p:spPr>
          <a:xfrm>
            <a:off x="4441556" y="2586188"/>
            <a:ext cx="3156171" cy="2769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2. Avaliação Abrangente</a:t>
            </a:r>
            <a:endParaRPr lang="pt-BR" noProof="0"/>
          </a:p>
        </p:txBody>
      </p:sp>
      <p:sp>
        <p:nvSpPr>
          <p:cNvPr id="238" name="Google Shape;238;p23"/>
          <p:cNvSpPr txBox="1"/>
          <p:nvPr/>
        </p:nvSpPr>
        <p:spPr>
          <a:xfrm>
            <a:off x="4441556" y="3160037"/>
            <a:ext cx="3441914" cy="1075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b="0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Solicitação à SEEC de análise sobre impactos orçamentários, tributários e ambientais da política pública.</a:t>
            </a:r>
            <a:endParaRPr lang="pt-BR" sz="1400" noProof="0"/>
          </a:p>
        </p:txBody>
      </p:sp>
      <p:sp>
        <p:nvSpPr>
          <p:cNvPr id="240" name="Google Shape;240;p23"/>
          <p:cNvSpPr txBox="1"/>
          <p:nvPr/>
        </p:nvSpPr>
        <p:spPr>
          <a:xfrm>
            <a:off x="8223199" y="2598577"/>
            <a:ext cx="3152671" cy="5539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80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3. Divulgação de dados e informações</a:t>
            </a:r>
            <a:endParaRPr lang="pt-BR" noProof="0"/>
          </a:p>
        </p:txBody>
      </p:sp>
      <p:sp>
        <p:nvSpPr>
          <p:cNvPr id="241" name="Google Shape;241;p23"/>
          <p:cNvSpPr txBox="1"/>
          <p:nvPr/>
        </p:nvSpPr>
        <p:spPr>
          <a:xfrm>
            <a:off x="8223199" y="3240770"/>
            <a:ext cx="3152671" cy="13788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400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Ampliação da transparência dos dados e informações sobre a operação, como quilometragem percorrida e detalhamento dos custos.</a:t>
            </a:r>
            <a:endParaRPr lang="pt-BR" sz="1400" noProof="0"/>
          </a:p>
        </p:txBody>
      </p:sp>
      <p:sp>
        <p:nvSpPr>
          <p:cNvPr id="242" name="Google Shape;242;p23"/>
          <p:cNvSpPr txBox="1"/>
          <p:nvPr/>
        </p:nvSpPr>
        <p:spPr>
          <a:xfrm>
            <a:off x="762000" y="571500"/>
            <a:ext cx="11401425" cy="11156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50" b="1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REQUERIMENTOS </a:t>
            </a:r>
            <a:r>
              <a:rPr lang="pt-BR" sz="315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À SEMOB E SEEC</a:t>
            </a:r>
          </a:p>
          <a:p>
            <a:pPr lvl="0">
              <a:spcBef>
                <a:spcPts val="600"/>
              </a:spcBef>
            </a:pPr>
            <a:r>
              <a:rPr lang="pt-BR" sz="1800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Para possibilitar monitoramento mais amplo do programa pelo Poder Legislativo é urgente a necessidade de </a:t>
            </a:r>
            <a:r>
              <a:rPr lang="pt-BR" sz="1800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melhoria da transparência pelo Executivo.</a:t>
            </a:r>
            <a:endParaRPr lang="pt-BR" sz="1800" noProof="0"/>
          </a:p>
        </p:txBody>
      </p:sp>
      <p:sp>
        <p:nvSpPr>
          <p:cNvPr id="243" name="Google Shape;243;p23"/>
          <p:cNvSpPr/>
          <p:nvPr/>
        </p:nvSpPr>
        <p:spPr>
          <a:xfrm>
            <a:off x="571500" y="571500"/>
            <a:ext cx="76200" cy="6000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AE8A1836-8FA9-769A-866C-744EFB9F3D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3601" y="2237647"/>
            <a:ext cx="395304" cy="3609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Google Shape;158;p18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9" name="Google Shape;159;p18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381750" y="1995487"/>
            <a:ext cx="5238750" cy="37528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60" name="Google Shape;160;p18"/>
          <p:cNvGraphicFramePr/>
          <p:nvPr>
            <p:extLst>
              <p:ext uri="{D42A27DB-BD31-4B8C-83A1-F6EECF244321}">
                <p14:modId xmlns:p14="http://schemas.microsoft.com/office/powerpoint/2010/main" val="208651137"/>
              </p:ext>
            </p:extLst>
          </p:nvPr>
        </p:nvGraphicFramePr>
        <p:xfrm>
          <a:off x="571500" y="2362200"/>
          <a:ext cx="5238750" cy="19717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30727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660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2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Item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Valores (R$)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2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Custo do Serviço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0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3.127.267.859,21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92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Arrecadação Tarifa Usuário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0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837.164.814,55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929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Subsídio GDF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0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2.323.589.637,25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1" name="Google Shape;161;p18"/>
          <p:cNvSpPr txBox="1"/>
          <p:nvPr/>
        </p:nvSpPr>
        <p:spPr>
          <a:xfrm>
            <a:off x="571500" y="4619625"/>
            <a:ext cx="5238750" cy="692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1" u="none" strike="noStrike" cap="none" noProof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A arrecadação direta da Tarifa Usuário cobre apenas 25,7% do</a:t>
            </a:r>
            <a:r>
              <a:rPr lang="pt-BR" sz="1500" b="1" i="1" noProof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s</a:t>
            </a:r>
            <a:r>
              <a:rPr lang="pt-BR" sz="1500" b="1" i="1" u="none" strike="noStrike" cap="none" noProof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 custos, o restante é garantido pelo</a:t>
            </a:r>
            <a:r>
              <a:rPr lang="pt-BR" sz="1500" b="1" i="1" noProof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lang="pt-BR" sz="1500" b="1" i="1" u="none" strike="noStrike" cap="none" noProof="0">
                <a:solidFill>
                  <a:srgbClr val="64748B"/>
                </a:solidFill>
                <a:latin typeface="Lato"/>
                <a:ea typeface="Lato"/>
                <a:cs typeface="Lato"/>
                <a:sym typeface="Lato"/>
              </a:rPr>
              <a:t>GDF.</a:t>
            </a:r>
            <a:endParaRPr lang="pt-BR" b="1" noProof="0"/>
          </a:p>
        </p:txBody>
      </p:sp>
      <p:sp>
        <p:nvSpPr>
          <p:cNvPr id="163" name="Google Shape;163;p18"/>
          <p:cNvSpPr txBox="1"/>
          <p:nvPr/>
        </p:nvSpPr>
        <p:spPr>
          <a:xfrm>
            <a:off x="6877050" y="2762250"/>
            <a:ext cx="4248150" cy="133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0" b="0" i="0" u="none" strike="noStrike" cap="none" noProof="0">
                <a:solidFill>
                  <a:srgbClr val="005088"/>
                </a:solidFill>
                <a:latin typeface="Lato"/>
                <a:ea typeface="Lato"/>
                <a:cs typeface="Lato"/>
                <a:sym typeface="Lato"/>
              </a:rPr>
              <a:t>74,3%</a:t>
            </a:r>
            <a:endParaRPr lang="pt-BR" noProof="0"/>
          </a:p>
        </p:txBody>
      </p:sp>
      <p:sp>
        <p:nvSpPr>
          <p:cNvPr id="164" name="Google Shape;164;p18"/>
          <p:cNvSpPr txBox="1"/>
          <p:nvPr/>
        </p:nvSpPr>
        <p:spPr>
          <a:xfrm>
            <a:off x="6877050" y="4229932"/>
            <a:ext cx="4248150" cy="3808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650" b="0" i="0" u="none" strike="noStrike" cap="none" noProof="0">
                <a:solidFill>
                  <a:srgbClr val="0F172A"/>
                </a:solidFill>
                <a:latin typeface="Lato"/>
                <a:ea typeface="Lato"/>
                <a:cs typeface="Lato"/>
                <a:sym typeface="Lato"/>
              </a:rPr>
              <a:t>Subsídio vs. Custo do Serviço</a:t>
            </a:r>
            <a:endParaRPr lang="pt-BR" noProof="0"/>
          </a:p>
        </p:txBody>
      </p:sp>
      <p:sp>
        <p:nvSpPr>
          <p:cNvPr id="165" name="Google Shape;165;p18"/>
          <p:cNvSpPr/>
          <p:nvPr/>
        </p:nvSpPr>
        <p:spPr>
          <a:xfrm>
            <a:off x="571500" y="3367087"/>
            <a:ext cx="307270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8"/>
          <p:cNvSpPr/>
          <p:nvPr/>
        </p:nvSpPr>
        <p:spPr>
          <a:xfrm>
            <a:off x="3644205" y="3367087"/>
            <a:ext cx="216604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8"/>
          <p:cNvSpPr/>
          <p:nvPr/>
        </p:nvSpPr>
        <p:spPr>
          <a:xfrm>
            <a:off x="571500" y="3843337"/>
            <a:ext cx="307270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8"/>
          <p:cNvSpPr/>
          <p:nvPr/>
        </p:nvSpPr>
        <p:spPr>
          <a:xfrm>
            <a:off x="3644205" y="3843337"/>
            <a:ext cx="216604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8"/>
          <p:cNvSpPr/>
          <p:nvPr/>
        </p:nvSpPr>
        <p:spPr>
          <a:xfrm>
            <a:off x="571500" y="4319587"/>
            <a:ext cx="307270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8"/>
          <p:cNvSpPr/>
          <p:nvPr/>
        </p:nvSpPr>
        <p:spPr>
          <a:xfrm>
            <a:off x="3644205" y="4319587"/>
            <a:ext cx="2166044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8"/>
          <p:cNvSpPr txBox="1"/>
          <p:nvPr/>
        </p:nvSpPr>
        <p:spPr>
          <a:xfrm>
            <a:off x="762000" y="571500"/>
            <a:ext cx="11401425" cy="4847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15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SUBSÍDIO VS CUSTO DO SERVIÇO – ANO 2025</a:t>
            </a:r>
            <a:endParaRPr lang="pt-BR" noProof="0"/>
          </a:p>
        </p:txBody>
      </p:sp>
      <p:sp>
        <p:nvSpPr>
          <p:cNvPr id="172" name="Google Shape;172;p18"/>
          <p:cNvSpPr/>
          <p:nvPr/>
        </p:nvSpPr>
        <p:spPr>
          <a:xfrm>
            <a:off x="571500" y="571500"/>
            <a:ext cx="95250" cy="6000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5088"/>
        </a:solidFill>
        <a:effectLst/>
      </p:bgPr>
    </p:bg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2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9899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4"/>
          <p:cNvSpPr txBox="1"/>
          <p:nvPr/>
        </p:nvSpPr>
        <p:spPr>
          <a:xfrm>
            <a:off x="4045389" y="2082604"/>
            <a:ext cx="410122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000" dirty="0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Agradecemos a </a:t>
            </a:r>
            <a:r>
              <a:rPr lang="pt-BR" sz="3000" b="0" i="0" u="none" strike="noStrike" cap="none" noProof="0" dirty="0">
                <a:solidFill>
                  <a:srgbClr val="CBD5E1"/>
                </a:solidFill>
                <a:latin typeface="Lato"/>
                <a:ea typeface="Lato"/>
                <a:cs typeface="Lato"/>
                <a:sym typeface="Lato"/>
              </a:rPr>
              <a:t>atenção.</a:t>
            </a:r>
            <a:endParaRPr lang="pt-BR" sz="3000" noProof="0" dirty="0"/>
          </a:p>
        </p:txBody>
      </p:sp>
      <p:sp>
        <p:nvSpPr>
          <p:cNvPr id="251" name="Google Shape;251;p24"/>
          <p:cNvSpPr/>
          <p:nvPr/>
        </p:nvSpPr>
        <p:spPr>
          <a:xfrm>
            <a:off x="5504341" y="3591012"/>
            <a:ext cx="952500" cy="38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2" name="Google Shape;252;p24"/>
          <p:cNvSpPr txBox="1"/>
          <p:nvPr/>
        </p:nvSpPr>
        <p:spPr>
          <a:xfrm>
            <a:off x="3352800" y="4467515"/>
            <a:ext cx="5486399" cy="11079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noProof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Deputado Max Maciel</a:t>
            </a:r>
          </a:p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0" i="0" u="none" strike="noStrike" cap="none" noProof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Subcomissão de Tarifa Zero</a:t>
            </a:r>
          </a:p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noProof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Comissão de Transporte e Mobilidade Urbana - </a:t>
            </a:r>
            <a:r>
              <a:rPr lang="pt-BR" sz="1500" b="0" i="0" u="none" strike="noStrike" cap="none" noProof="0">
                <a:solidFill>
                  <a:srgbClr val="FFFFFF"/>
                </a:solidFill>
                <a:latin typeface="Poppins"/>
                <a:ea typeface="Poppins"/>
                <a:cs typeface="Poppins"/>
                <a:sym typeface="Poppins"/>
              </a:rPr>
              <a:t>CTMU</a:t>
            </a:r>
            <a:endParaRPr lang="pt-BR" noProof="0"/>
          </a:p>
        </p:txBody>
      </p:sp>
      <p:sp>
        <p:nvSpPr>
          <p:cNvPr id="253" name="Google Shape;253;p24"/>
          <p:cNvSpPr txBox="1"/>
          <p:nvPr/>
        </p:nvSpPr>
        <p:spPr>
          <a:xfrm>
            <a:off x="4493534" y="5575511"/>
            <a:ext cx="3904741" cy="3323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350" b="0" i="0" u="none" strike="noStrike" cap="none" noProof="0" dirty="0">
                <a:solidFill>
                  <a:srgbClr val="94A3B8"/>
                </a:solidFill>
                <a:latin typeface="Poppins"/>
                <a:ea typeface="Poppins"/>
                <a:cs typeface="Poppins"/>
                <a:sym typeface="Poppins"/>
              </a:rPr>
              <a:t>Câmara Legislativa do Distrito Federal - CLDF</a:t>
            </a:r>
            <a:endParaRPr lang="pt-BR" noProof="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71500" y="1370409"/>
            <a:ext cx="4800600" cy="5353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71500" y="1427559"/>
            <a:ext cx="11049000" cy="523875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7" name="Google Shape;87;p13"/>
          <p:cNvGraphicFramePr/>
          <p:nvPr>
            <p:extLst>
              <p:ext uri="{D42A27DB-BD31-4B8C-83A1-F6EECF244321}">
                <p14:modId xmlns:p14="http://schemas.microsoft.com/office/powerpoint/2010/main" val="965710984"/>
              </p:ext>
            </p:extLst>
          </p:nvPr>
        </p:nvGraphicFramePr>
        <p:xfrm>
          <a:off x="581025" y="1379934"/>
          <a:ext cx="4781550" cy="53340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237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771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666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UF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Cidades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FFFFFF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Percentual (%)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SP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47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31,8%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MG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34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23,0%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PR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17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11,5%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RJ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17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11,5%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SC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12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8,1%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GO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3,4%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RS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3,4%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CE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2,0%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MS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1,4%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RO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1,4%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BA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0,7%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ES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0,7%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MT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0,7%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PI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1E293B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0,7%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33337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005088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TOTAL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8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005088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148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8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005088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100%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E2E8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</a:tbl>
          </a:graphicData>
        </a:graphic>
      </p:graphicFrame>
      <p:sp>
        <p:nvSpPr>
          <p:cNvPr id="88" name="Google Shape;88;p13"/>
          <p:cNvSpPr/>
          <p:nvPr/>
        </p:nvSpPr>
        <p:spPr>
          <a:xfrm>
            <a:off x="581025" y="208002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/>
          <p:cNvSpPr/>
          <p:nvPr/>
        </p:nvSpPr>
        <p:spPr>
          <a:xfrm>
            <a:off x="1818828" y="208002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/>
          <p:cNvSpPr/>
          <p:nvPr/>
        </p:nvSpPr>
        <p:spPr>
          <a:xfrm>
            <a:off x="3195935" y="208002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/>
          <p:cNvSpPr/>
          <p:nvPr/>
        </p:nvSpPr>
        <p:spPr>
          <a:xfrm>
            <a:off x="581025" y="240387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/>
          <p:cNvSpPr/>
          <p:nvPr/>
        </p:nvSpPr>
        <p:spPr>
          <a:xfrm>
            <a:off x="1818828" y="240387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3"/>
          <p:cNvSpPr/>
          <p:nvPr/>
        </p:nvSpPr>
        <p:spPr>
          <a:xfrm>
            <a:off x="3195935" y="240387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3"/>
          <p:cNvSpPr/>
          <p:nvPr/>
        </p:nvSpPr>
        <p:spPr>
          <a:xfrm>
            <a:off x="581025" y="272772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1818828" y="272772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3195935" y="272772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581025" y="305157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1818828" y="305157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3195935" y="305157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581025" y="337542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3"/>
          <p:cNvSpPr/>
          <p:nvPr/>
        </p:nvSpPr>
        <p:spPr>
          <a:xfrm>
            <a:off x="1818828" y="337542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3195935" y="337542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581025" y="369927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1818828" y="369927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3195935" y="369927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/>
          <p:nvPr/>
        </p:nvSpPr>
        <p:spPr>
          <a:xfrm>
            <a:off x="581025" y="402312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3"/>
          <p:cNvSpPr/>
          <p:nvPr/>
        </p:nvSpPr>
        <p:spPr>
          <a:xfrm>
            <a:off x="1818828" y="402312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3"/>
          <p:cNvSpPr/>
          <p:nvPr/>
        </p:nvSpPr>
        <p:spPr>
          <a:xfrm>
            <a:off x="3195935" y="402312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3"/>
          <p:cNvSpPr/>
          <p:nvPr/>
        </p:nvSpPr>
        <p:spPr>
          <a:xfrm>
            <a:off x="581025" y="434697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3"/>
          <p:cNvSpPr/>
          <p:nvPr/>
        </p:nvSpPr>
        <p:spPr>
          <a:xfrm>
            <a:off x="1818828" y="434697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3"/>
          <p:cNvSpPr/>
          <p:nvPr/>
        </p:nvSpPr>
        <p:spPr>
          <a:xfrm>
            <a:off x="3195935" y="434697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3"/>
          <p:cNvSpPr/>
          <p:nvPr/>
        </p:nvSpPr>
        <p:spPr>
          <a:xfrm>
            <a:off x="581025" y="467082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3"/>
          <p:cNvSpPr/>
          <p:nvPr/>
        </p:nvSpPr>
        <p:spPr>
          <a:xfrm>
            <a:off x="1818828" y="467082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3"/>
          <p:cNvSpPr/>
          <p:nvPr/>
        </p:nvSpPr>
        <p:spPr>
          <a:xfrm>
            <a:off x="3195935" y="467082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3"/>
          <p:cNvSpPr/>
          <p:nvPr/>
        </p:nvSpPr>
        <p:spPr>
          <a:xfrm>
            <a:off x="581025" y="499467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3"/>
          <p:cNvSpPr/>
          <p:nvPr/>
        </p:nvSpPr>
        <p:spPr>
          <a:xfrm>
            <a:off x="1818828" y="499467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3"/>
          <p:cNvSpPr/>
          <p:nvPr/>
        </p:nvSpPr>
        <p:spPr>
          <a:xfrm>
            <a:off x="3195935" y="499467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3"/>
          <p:cNvSpPr/>
          <p:nvPr/>
        </p:nvSpPr>
        <p:spPr>
          <a:xfrm>
            <a:off x="581025" y="531852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3"/>
          <p:cNvSpPr/>
          <p:nvPr/>
        </p:nvSpPr>
        <p:spPr>
          <a:xfrm>
            <a:off x="1818828" y="531852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3"/>
          <p:cNvSpPr/>
          <p:nvPr/>
        </p:nvSpPr>
        <p:spPr>
          <a:xfrm>
            <a:off x="3195935" y="531852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3"/>
          <p:cNvSpPr/>
          <p:nvPr/>
        </p:nvSpPr>
        <p:spPr>
          <a:xfrm>
            <a:off x="581025" y="564237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3"/>
          <p:cNvSpPr/>
          <p:nvPr/>
        </p:nvSpPr>
        <p:spPr>
          <a:xfrm>
            <a:off x="1818828" y="564237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3"/>
          <p:cNvSpPr/>
          <p:nvPr/>
        </p:nvSpPr>
        <p:spPr>
          <a:xfrm>
            <a:off x="3195935" y="564237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3"/>
          <p:cNvSpPr/>
          <p:nvPr/>
        </p:nvSpPr>
        <p:spPr>
          <a:xfrm>
            <a:off x="581025" y="596622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3"/>
          <p:cNvSpPr/>
          <p:nvPr/>
        </p:nvSpPr>
        <p:spPr>
          <a:xfrm>
            <a:off x="1818828" y="596622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3"/>
          <p:cNvSpPr/>
          <p:nvPr/>
        </p:nvSpPr>
        <p:spPr>
          <a:xfrm>
            <a:off x="3195935" y="596622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3"/>
          <p:cNvSpPr/>
          <p:nvPr/>
        </p:nvSpPr>
        <p:spPr>
          <a:xfrm>
            <a:off x="581025" y="6294834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3"/>
          <p:cNvSpPr/>
          <p:nvPr/>
        </p:nvSpPr>
        <p:spPr>
          <a:xfrm>
            <a:off x="1818828" y="6294834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3"/>
          <p:cNvSpPr/>
          <p:nvPr/>
        </p:nvSpPr>
        <p:spPr>
          <a:xfrm>
            <a:off x="3195935" y="6294834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3"/>
          <p:cNvSpPr/>
          <p:nvPr/>
        </p:nvSpPr>
        <p:spPr>
          <a:xfrm>
            <a:off x="581025" y="6699646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3"/>
          <p:cNvSpPr/>
          <p:nvPr/>
        </p:nvSpPr>
        <p:spPr>
          <a:xfrm>
            <a:off x="1818828" y="6699646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3"/>
          <p:cNvSpPr/>
          <p:nvPr/>
        </p:nvSpPr>
        <p:spPr>
          <a:xfrm>
            <a:off x="3195935" y="6699646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3"/>
          <p:cNvSpPr txBox="1"/>
          <p:nvPr/>
        </p:nvSpPr>
        <p:spPr>
          <a:xfrm>
            <a:off x="762000" y="665559"/>
            <a:ext cx="11401425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TARIFA ZERO POR ESTADO</a:t>
            </a:r>
            <a:endParaRPr lang="pt-BR" noProof="0"/>
          </a:p>
        </p:txBody>
      </p:sp>
      <p:sp>
        <p:nvSpPr>
          <p:cNvPr id="134" name="Google Shape;134;p13"/>
          <p:cNvSpPr/>
          <p:nvPr/>
        </p:nvSpPr>
        <p:spPr>
          <a:xfrm>
            <a:off x="571500" y="665559"/>
            <a:ext cx="95250" cy="5238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304925"/>
            <a:ext cx="10858500" cy="828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418463" y="2881312"/>
            <a:ext cx="4114800" cy="3800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38375" y="3629025"/>
            <a:ext cx="460057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38375" y="4076700"/>
            <a:ext cx="460057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2238375" y="4524375"/>
            <a:ext cx="460057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38375" y="4972050"/>
            <a:ext cx="460057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38375" y="5419725"/>
            <a:ext cx="460057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238375" y="5867400"/>
            <a:ext cx="4600575" cy="333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247900" y="3638550"/>
            <a:ext cx="458092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4" name="Google Shape;94;p1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247900" y="4086225"/>
            <a:ext cx="916185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5" name="Google Shape;95;p13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2247900" y="4533900"/>
            <a:ext cx="2061567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6" name="Google Shape;96;p13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2247900" y="4981575"/>
            <a:ext cx="4581525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2247900" y="5429250"/>
            <a:ext cx="2519808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3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2247900" y="5876925"/>
            <a:ext cx="1374427" cy="314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3" descr="imag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8956776" y="3195638"/>
            <a:ext cx="1043264" cy="1019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3" descr="image.png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8860767" y="4000916"/>
            <a:ext cx="1476375" cy="1381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3" descr="image.png"/>
          <p:cNvPicPr preferRelativeResize="0"/>
          <p:nvPr/>
        </p:nvPicPr>
        <p:blipFill rotWithShape="1">
          <a:blip r:embed="rId16">
            <a:alphaModFix/>
          </a:blip>
          <a:srcRect/>
          <a:stretch/>
        </p:blipFill>
        <p:spPr>
          <a:xfrm>
            <a:off x="2124075" y="1543050"/>
            <a:ext cx="4286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102" name="Google Shape;102;p13"/>
          <p:cNvSpPr txBox="1"/>
          <p:nvPr/>
        </p:nvSpPr>
        <p:spPr>
          <a:xfrm>
            <a:off x="666750" y="3105150"/>
            <a:ext cx="648081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>
                <a:solidFill>
                  <a:srgbClr val="64748B"/>
                </a:solidFill>
                <a:latin typeface="Poppins"/>
                <a:ea typeface="Poppins"/>
                <a:cs typeface="Poppins"/>
                <a:sym typeface="Poppins"/>
              </a:rPr>
              <a:t>DISTRIBUIÇÃO POR FAIXA POPULACIONAL</a:t>
            </a:r>
            <a:endParaRPr lang="pt-BR" noProof="0"/>
          </a:p>
        </p:txBody>
      </p:sp>
      <p:sp>
        <p:nvSpPr>
          <p:cNvPr id="103" name="Google Shape;103;p13"/>
          <p:cNvSpPr txBox="1"/>
          <p:nvPr/>
        </p:nvSpPr>
        <p:spPr>
          <a:xfrm>
            <a:off x="7307580" y="2514600"/>
            <a:ext cx="4320540" cy="2857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>
                <a:solidFill>
                  <a:srgbClr val="64748B"/>
                </a:solidFill>
                <a:latin typeface="Poppins"/>
                <a:ea typeface="Poppins"/>
                <a:cs typeface="Poppins"/>
                <a:sym typeface="Poppins"/>
              </a:rPr>
              <a:t>EXPANSÃO DO PROGRAMA</a:t>
            </a:r>
            <a:endParaRPr lang="pt-BR" noProof="0"/>
          </a:p>
        </p:txBody>
      </p:sp>
      <p:sp>
        <p:nvSpPr>
          <p:cNvPr id="104" name="Google Shape;104;p13"/>
          <p:cNvSpPr txBox="1"/>
          <p:nvPr/>
        </p:nvSpPr>
        <p:spPr>
          <a:xfrm>
            <a:off x="666750" y="3705225"/>
            <a:ext cx="142875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&gt; 200 mil</a:t>
            </a:r>
            <a:endParaRPr lang="pt-BR" noProof="0"/>
          </a:p>
        </p:txBody>
      </p:sp>
      <p:sp>
        <p:nvSpPr>
          <p:cNvPr id="105" name="Google Shape;105;p13"/>
          <p:cNvSpPr txBox="1"/>
          <p:nvPr/>
        </p:nvSpPr>
        <p:spPr>
          <a:xfrm>
            <a:off x="666750" y="4152900"/>
            <a:ext cx="142875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100 - 200 mil</a:t>
            </a:r>
            <a:endParaRPr lang="pt-BR" noProof="0"/>
          </a:p>
        </p:txBody>
      </p:sp>
      <p:sp>
        <p:nvSpPr>
          <p:cNvPr id="106" name="Google Shape;106;p13"/>
          <p:cNvSpPr txBox="1"/>
          <p:nvPr/>
        </p:nvSpPr>
        <p:spPr>
          <a:xfrm>
            <a:off x="666750" y="4600575"/>
            <a:ext cx="142875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50 - 100 mil</a:t>
            </a:r>
            <a:endParaRPr lang="pt-BR" noProof="0"/>
          </a:p>
        </p:txBody>
      </p:sp>
      <p:sp>
        <p:nvSpPr>
          <p:cNvPr id="107" name="Google Shape;107;p13"/>
          <p:cNvSpPr txBox="1"/>
          <p:nvPr/>
        </p:nvSpPr>
        <p:spPr>
          <a:xfrm>
            <a:off x="666750" y="5048250"/>
            <a:ext cx="142875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20 - 50 mil</a:t>
            </a:r>
            <a:endParaRPr lang="pt-BR" noProof="0"/>
          </a:p>
        </p:txBody>
      </p:sp>
      <p:sp>
        <p:nvSpPr>
          <p:cNvPr id="108" name="Google Shape;108;p13"/>
          <p:cNvSpPr txBox="1"/>
          <p:nvPr/>
        </p:nvSpPr>
        <p:spPr>
          <a:xfrm>
            <a:off x="666750" y="5495925"/>
            <a:ext cx="142875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10 - 20 mil</a:t>
            </a:r>
            <a:endParaRPr lang="pt-BR" noProof="0"/>
          </a:p>
        </p:txBody>
      </p:sp>
      <p:sp>
        <p:nvSpPr>
          <p:cNvPr id="109" name="Google Shape;109;p13"/>
          <p:cNvSpPr txBox="1"/>
          <p:nvPr/>
        </p:nvSpPr>
        <p:spPr>
          <a:xfrm>
            <a:off x="666750" y="5943600"/>
            <a:ext cx="1428750" cy="180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200" b="1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&lt; 10 mil</a:t>
            </a:r>
            <a:endParaRPr lang="pt-BR" noProof="0"/>
          </a:p>
        </p:txBody>
      </p:sp>
      <p:sp>
        <p:nvSpPr>
          <p:cNvPr id="110" name="Google Shape;110;p13"/>
          <p:cNvSpPr txBox="1"/>
          <p:nvPr/>
        </p:nvSpPr>
        <p:spPr>
          <a:xfrm>
            <a:off x="8688883" y="5392631"/>
            <a:ext cx="2080260" cy="41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300" b="0" i="0" u="none" strike="noStrike" cap="none" noProof="0">
                <a:solidFill>
                  <a:srgbClr val="0099CC"/>
                </a:solidFill>
                <a:latin typeface="Poppins ExtraBold"/>
                <a:ea typeface="Poppins ExtraBold"/>
                <a:cs typeface="Poppins ExtraBold"/>
                <a:sym typeface="Poppins ExtraBold"/>
              </a:rPr>
              <a:t>33%</a:t>
            </a:r>
            <a:endParaRPr lang="pt-BR" noProof="0"/>
          </a:p>
        </p:txBody>
      </p:sp>
      <p:sp>
        <p:nvSpPr>
          <p:cNvPr id="111" name="Google Shape;111;p13"/>
          <p:cNvSpPr txBox="1"/>
          <p:nvPr/>
        </p:nvSpPr>
        <p:spPr>
          <a:xfrm>
            <a:off x="8658708" y="5874660"/>
            <a:ext cx="2309119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Aumento no número</a:t>
            </a:r>
            <a:br>
              <a:rPr lang="pt-BR" sz="1800" b="0" i="0" u="none" strike="noStrike" cap="none" noProof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pt-BR" sz="1500" b="1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de cidades beneficiadas</a:t>
            </a:r>
            <a:endParaRPr lang="pt-BR" noProof="0"/>
          </a:p>
        </p:txBody>
      </p:sp>
      <p:sp>
        <p:nvSpPr>
          <p:cNvPr id="112" name="Google Shape;112;p13"/>
          <p:cNvSpPr txBox="1"/>
          <p:nvPr/>
        </p:nvSpPr>
        <p:spPr>
          <a:xfrm>
            <a:off x="9278806" y="4577165"/>
            <a:ext cx="665294" cy="1615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050" b="0" i="0" u="none" strike="noStrike" cap="none" noProof="0" err="1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mai</a:t>
            </a:r>
            <a:r>
              <a:rPr lang="pt-BR" sz="1050" b="0" i="0" u="none" strike="noStrike" cap="none" noProof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/</a:t>
            </a:r>
            <a:r>
              <a:rPr lang="pt-BR" sz="1050" dirty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2026</a:t>
            </a:r>
            <a:endParaRPr lang="pt-BR" noProof="0"/>
          </a:p>
        </p:txBody>
      </p:sp>
      <p:sp>
        <p:nvSpPr>
          <p:cNvPr id="113" name="Google Shape;113;p13"/>
          <p:cNvSpPr txBox="1"/>
          <p:nvPr/>
        </p:nvSpPr>
        <p:spPr>
          <a:xfrm>
            <a:off x="9391486" y="4781550"/>
            <a:ext cx="428625" cy="30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50" b="0" i="0" u="none" strike="noStrike" cap="none" noProof="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rPr>
              <a:t>148</a:t>
            </a:r>
            <a:endParaRPr lang="pt-BR" noProof="0"/>
          </a:p>
        </p:txBody>
      </p:sp>
      <p:sp>
        <p:nvSpPr>
          <p:cNvPr id="114" name="Google Shape;114;p13"/>
          <p:cNvSpPr txBox="1"/>
          <p:nvPr/>
        </p:nvSpPr>
        <p:spPr>
          <a:xfrm>
            <a:off x="857250" y="476250"/>
            <a:ext cx="11201400" cy="5429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5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TARIFA ZERO: DISTRIBUIÇÃO E EXPANSÃO</a:t>
            </a:r>
            <a:endParaRPr lang="pt-BR" noProof="0"/>
          </a:p>
        </p:txBody>
      </p:sp>
      <p:sp>
        <p:nvSpPr>
          <p:cNvPr id="115" name="Google Shape;115;p13"/>
          <p:cNvSpPr/>
          <p:nvPr/>
        </p:nvSpPr>
        <p:spPr>
          <a:xfrm>
            <a:off x="666750" y="476250"/>
            <a:ext cx="95250" cy="54292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05F81426-B54C-35C1-D55B-BC34B21C7D69}"/>
              </a:ext>
            </a:extLst>
          </p:cNvPr>
          <p:cNvSpPr txBox="1"/>
          <p:nvPr/>
        </p:nvSpPr>
        <p:spPr>
          <a:xfrm>
            <a:off x="1819922" y="6543370"/>
            <a:ext cx="1037207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i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Nota: O total da população abrangida no país inclui Terezina/PI (com 902.644 </a:t>
            </a:r>
            <a:r>
              <a:rPr lang="pt-BR" sz="1200" i="1" noProof="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hab</a:t>
            </a:r>
            <a:r>
              <a:rPr lang="pt-BR" sz="1200" i="1" noProof="0" dirty="0">
                <a:solidFill>
                  <a:schemeClr val="tx1">
                    <a:lumMod val="75000"/>
                    <a:lumOff val="25000"/>
                  </a:schemeClr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), que aplica Tarifa Zero em todo o sistema de Metrô/VLT da cidade</a:t>
            </a:r>
            <a:r>
              <a:rPr lang="pt-BR" sz="1200" i="1" noProof="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0" name="Google Shape;120;p14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1" name="Google Shape;121;p14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66750" y="1781175"/>
            <a:ext cx="10858500" cy="345757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24" name="Google Shape;124;p14"/>
          <p:cNvGraphicFramePr/>
          <p:nvPr>
            <p:extLst>
              <p:ext uri="{D42A27DB-BD31-4B8C-83A1-F6EECF244321}">
                <p14:modId xmlns:p14="http://schemas.microsoft.com/office/powerpoint/2010/main" val="2300459295"/>
              </p:ext>
            </p:extLst>
          </p:nvPr>
        </p:nvGraphicFramePr>
        <p:xfrm>
          <a:off x="676275" y="1790700"/>
          <a:ext cx="10839425" cy="343845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22159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176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6052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4669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11767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960675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8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Cidade / UF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População (2024)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Início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Cidade / UF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População (2024)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00" b="1" i="0" u="none" strike="noStrike" cap="none" noProof="0">
                          <a:solidFill>
                            <a:srgbClr val="FFFFFF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Início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Caucaia - CE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375.730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2021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Paranaguá - PR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149.819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2022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Canoas - RS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359.554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2024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Balneário Camboriú - SC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148.758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2023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8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Itaboraí - RJ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240.040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2023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Sorriso - MT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120.561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2025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Luziânia - GO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218.872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2025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Formosa - GO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120.478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2023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Maricá - RJ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211.986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2014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Vilhena - RO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108.528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2021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Ibirité - MG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178.713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2023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Ituiutaba - MG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106.397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2023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S. Caetano do Sul - SP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172.109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2023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Assis - SP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104.642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2023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820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Itapetininga - SP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163.774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2023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Japeri - RJ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102.149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275" b="1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2025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26" name="Google Shape;126;p14"/>
          <p:cNvSpPr/>
          <p:nvPr/>
        </p:nvSpPr>
        <p:spPr>
          <a:xfrm>
            <a:off x="676275" y="2614612"/>
            <a:ext cx="2215901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4"/>
          <p:cNvSpPr/>
          <p:nvPr/>
        </p:nvSpPr>
        <p:spPr>
          <a:xfrm>
            <a:off x="2892176" y="2614612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4"/>
          <p:cNvSpPr/>
          <p:nvPr/>
        </p:nvSpPr>
        <p:spPr>
          <a:xfrm>
            <a:off x="5009852" y="2614612"/>
            <a:ext cx="96053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4"/>
          <p:cNvSpPr/>
          <p:nvPr/>
        </p:nvSpPr>
        <p:spPr>
          <a:xfrm>
            <a:off x="5970389" y="2614612"/>
            <a:ext cx="2466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4"/>
          <p:cNvSpPr/>
          <p:nvPr/>
        </p:nvSpPr>
        <p:spPr>
          <a:xfrm>
            <a:off x="8437364" y="2614612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4"/>
          <p:cNvSpPr/>
          <p:nvPr/>
        </p:nvSpPr>
        <p:spPr>
          <a:xfrm>
            <a:off x="10555039" y="2614612"/>
            <a:ext cx="96068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4"/>
          <p:cNvSpPr/>
          <p:nvPr/>
        </p:nvSpPr>
        <p:spPr>
          <a:xfrm>
            <a:off x="676275" y="2986087"/>
            <a:ext cx="2215901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4"/>
          <p:cNvSpPr/>
          <p:nvPr/>
        </p:nvSpPr>
        <p:spPr>
          <a:xfrm>
            <a:off x="2892176" y="2986087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4" name="Google Shape;134;p14"/>
          <p:cNvSpPr/>
          <p:nvPr/>
        </p:nvSpPr>
        <p:spPr>
          <a:xfrm>
            <a:off x="5009852" y="2986087"/>
            <a:ext cx="96053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4"/>
          <p:cNvSpPr/>
          <p:nvPr/>
        </p:nvSpPr>
        <p:spPr>
          <a:xfrm>
            <a:off x="5970389" y="2986087"/>
            <a:ext cx="2466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6" name="Google Shape;136;p14"/>
          <p:cNvSpPr/>
          <p:nvPr/>
        </p:nvSpPr>
        <p:spPr>
          <a:xfrm>
            <a:off x="8437364" y="2986087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4"/>
          <p:cNvSpPr/>
          <p:nvPr/>
        </p:nvSpPr>
        <p:spPr>
          <a:xfrm>
            <a:off x="10555039" y="2986087"/>
            <a:ext cx="96068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14"/>
          <p:cNvSpPr/>
          <p:nvPr/>
        </p:nvSpPr>
        <p:spPr>
          <a:xfrm>
            <a:off x="676275" y="3357562"/>
            <a:ext cx="2215901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9" name="Google Shape;139;p14"/>
          <p:cNvSpPr/>
          <p:nvPr/>
        </p:nvSpPr>
        <p:spPr>
          <a:xfrm>
            <a:off x="2892176" y="3357562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" name="Google Shape;140;p14"/>
          <p:cNvSpPr/>
          <p:nvPr/>
        </p:nvSpPr>
        <p:spPr>
          <a:xfrm>
            <a:off x="5009852" y="3357562"/>
            <a:ext cx="96053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4"/>
          <p:cNvSpPr/>
          <p:nvPr/>
        </p:nvSpPr>
        <p:spPr>
          <a:xfrm>
            <a:off x="5970389" y="3357562"/>
            <a:ext cx="2466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4"/>
          <p:cNvSpPr/>
          <p:nvPr/>
        </p:nvSpPr>
        <p:spPr>
          <a:xfrm>
            <a:off x="8437364" y="3357562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4"/>
          <p:cNvSpPr/>
          <p:nvPr/>
        </p:nvSpPr>
        <p:spPr>
          <a:xfrm>
            <a:off x="10555039" y="3357562"/>
            <a:ext cx="96068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4"/>
          <p:cNvSpPr/>
          <p:nvPr/>
        </p:nvSpPr>
        <p:spPr>
          <a:xfrm>
            <a:off x="676275" y="3729037"/>
            <a:ext cx="2215901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4"/>
          <p:cNvSpPr/>
          <p:nvPr/>
        </p:nvSpPr>
        <p:spPr>
          <a:xfrm>
            <a:off x="2892176" y="3729037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4"/>
          <p:cNvSpPr/>
          <p:nvPr/>
        </p:nvSpPr>
        <p:spPr>
          <a:xfrm>
            <a:off x="5009852" y="3729037"/>
            <a:ext cx="96053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7" name="Google Shape;147;p14"/>
          <p:cNvSpPr/>
          <p:nvPr/>
        </p:nvSpPr>
        <p:spPr>
          <a:xfrm>
            <a:off x="5970389" y="3729037"/>
            <a:ext cx="2466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48;p14"/>
          <p:cNvSpPr/>
          <p:nvPr/>
        </p:nvSpPr>
        <p:spPr>
          <a:xfrm>
            <a:off x="8437364" y="3729037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14"/>
          <p:cNvSpPr/>
          <p:nvPr/>
        </p:nvSpPr>
        <p:spPr>
          <a:xfrm>
            <a:off x="10555039" y="3729037"/>
            <a:ext cx="96068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0" name="Google Shape;150;p14"/>
          <p:cNvSpPr/>
          <p:nvPr/>
        </p:nvSpPr>
        <p:spPr>
          <a:xfrm>
            <a:off x="676275" y="4100512"/>
            <a:ext cx="2215901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1" name="Google Shape;151;p14"/>
          <p:cNvSpPr/>
          <p:nvPr/>
        </p:nvSpPr>
        <p:spPr>
          <a:xfrm>
            <a:off x="2892176" y="4100512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2" name="Google Shape;152;p14"/>
          <p:cNvSpPr/>
          <p:nvPr/>
        </p:nvSpPr>
        <p:spPr>
          <a:xfrm>
            <a:off x="5009852" y="4100512"/>
            <a:ext cx="96053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3" name="Google Shape;153;p14"/>
          <p:cNvSpPr/>
          <p:nvPr/>
        </p:nvSpPr>
        <p:spPr>
          <a:xfrm>
            <a:off x="5970389" y="4100512"/>
            <a:ext cx="2466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4"/>
          <p:cNvSpPr/>
          <p:nvPr/>
        </p:nvSpPr>
        <p:spPr>
          <a:xfrm>
            <a:off x="8437364" y="4100512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5" name="Google Shape;155;p14"/>
          <p:cNvSpPr/>
          <p:nvPr/>
        </p:nvSpPr>
        <p:spPr>
          <a:xfrm>
            <a:off x="10555039" y="4100512"/>
            <a:ext cx="96068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6" name="Google Shape;156;p14"/>
          <p:cNvSpPr/>
          <p:nvPr/>
        </p:nvSpPr>
        <p:spPr>
          <a:xfrm>
            <a:off x="676275" y="4471987"/>
            <a:ext cx="2215901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7" name="Google Shape;157;p14"/>
          <p:cNvSpPr/>
          <p:nvPr/>
        </p:nvSpPr>
        <p:spPr>
          <a:xfrm>
            <a:off x="2892176" y="4471987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8" name="Google Shape;158;p14"/>
          <p:cNvSpPr/>
          <p:nvPr/>
        </p:nvSpPr>
        <p:spPr>
          <a:xfrm>
            <a:off x="5009852" y="4471987"/>
            <a:ext cx="96053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4"/>
          <p:cNvSpPr/>
          <p:nvPr/>
        </p:nvSpPr>
        <p:spPr>
          <a:xfrm>
            <a:off x="5970389" y="4471987"/>
            <a:ext cx="2466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4"/>
          <p:cNvSpPr/>
          <p:nvPr/>
        </p:nvSpPr>
        <p:spPr>
          <a:xfrm>
            <a:off x="8437364" y="4471987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1" name="Google Shape;161;p14"/>
          <p:cNvSpPr/>
          <p:nvPr/>
        </p:nvSpPr>
        <p:spPr>
          <a:xfrm>
            <a:off x="10555039" y="4471987"/>
            <a:ext cx="96068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2" name="Google Shape;162;p14"/>
          <p:cNvSpPr/>
          <p:nvPr/>
        </p:nvSpPr>
        <p:spPr>
          <a:xfrm>
            <a:off x="676275" y="4843462"/>
            <a:ext cx="2215901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14"/>
          <p:cNvSpPr/>
          <p:nvPr/>
        </p:nvSpPr>
        <p:spPr>
          <a:xfrm>
            <a:off x="2892176" y="4843462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4"/>
          <p:cNvSpPr/>
          <p:nvPr/>
        </p:nvSpPr>
        <p:spPr>
          <a:xfrm>
            <a:off x="5009852" y="4843462"/>
            <a:ext cx="96053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5" name="Google Shape;165;p14"/>
          <p:cNvSpPr/>
          <p:nvPr/>
        </p:nvSpPr>
        <p:spPr>
          <a:xfrm>
            <a:off x="5970389" y="4843462"/>
            <a:ext cx="2466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6" name="Google Shape;166;p14"/>
          <p:cNvSpPr/>
          <p:nvPr/>
        </p:nvSpPr>
        <p:spPr>
          <a:xfrm>
            <a:off x="8437364" y="4843462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7" name="Google Shape;167;p14"/>
          <p:cNvSpPr/>
          <p:nvPr/>
        </p:nvSpPr>
        <p:spPr>
          <a:xfrm>
            <a:off x="10555039" y="4843462"/>
            <a:ext cx="96068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8" name="Google Shape;168;p14"/>
          <p:cNvSpPr/>
          <p:nvPr/>
        </p:nvSpPr>
        <p:spPr>
          <a:xfrm>
            <a:off x="676275" y="5214937"/>
            <a:ext cx="2215901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9" name="Google Shape;169;p14"/>
          <p:cNvSpPr/>
          <p:nvPr/>
        </p:nvSpPr>
        <p:spPr>
          <a:xfrm>
            <a:off x="2892176" y="5214937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0" name="Google Shape;170;p14"/>
          <p:cNvSpPr/>
          <p:nvPr/>
        </p:nvSpPr>
        <p:spPr>
          <a:xfrm>
            <a:off x="5009852" y="5214937"/>
            <a:ext cx="96053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4"/>
          <p:cNvSpPr/>
          <p:nvPr/>
        </p:nvSpPr>
        <p:spPr>
          <a:xfrm>
            <a:off x="5970389" y="5214937"/>
            <a:ext cx="24669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2" name="Google Shape;172;p14"/>
          <p:cNvSpPr/>
          <p:nvPr/>
        </p:nvSpPr>
        <p:spPr>
          <a:xfrm>
            <a:off x="8437364" y="5214937"/>
            <a:ext cx="211767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3" name="Google Shape;173;p14"/>
          <p:cNvSpPr/>
          <p:nvPr/>
        </p:nvSpPr>
        <p:spPr>
          <a:xfrm>
            <a:off x="10555039" y="5214937"/>
            <a:ext cx="960685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4"/>
          <p:cNvSpPr txBox="1"/>
          <p:nvPr/>
        </p:nvSpPr>
        <p:spPr>
          <a:xfrm>
            <a:off x="857250" y="476250"/>
            <a:ext cx="11201400" cy="8771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r>
              <a:rPr lang="pt-BR" sz="2850" b="1" noProof="0">
                <a:solidFill>
                  <a:srgbClr val="0F172A"/>
                </a:solidFill>
                <a:latin typeface="Poppins"/>
                <a:cs typeface="Poppins"/>
                <a:sym typeface="Poppins"/>
              </a:rPr>
              <a:t>MUNICÍPIOS COM POPULAÇÃO SUPERIOR A 100 MIL HABITANTES COM TARIFA ZERO</a:t>
            </a:r>
            <a:endParaRPr lang="pt-BR" noProof="0"/>
          </a:p>
        </p:txBody>
      </p:sp>
      <p:sp>
        <p:nvSpPr>
          <p:cNvPr id="175" name="Google Shape;175;p14"/>
          <p:cNvSpPr/>
          <p:nvPr/>
        </p:nvSpPr>
        <p:spPr>
          <a:xfrm>
            <a:off x="666750" y="476250"/>
            <a:ext cx="95250" cy="54292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>
          <a:extLst>
            <a:ext uri="{FF2B5EF4-FFF2-40B4-BE49-F238E27FC236}">
              <a16:creationId xmlns:a16="http://schemas.microsoft.com/office/drawing/2014/main" id="{4955D72E-C332-7592-301F-5369CA7A64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>
            <a:extLst>
              <a:ext uri="{FF2B5EF4-FFF2-40B4-BE49-F238E27FC236}">
                <a16:creationId xmlns:a16="http://schemas.microsoft.com/office/drawing/2014/main" id="{3FCDC515-91FD-1514-3F8E-AE124ED490E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9774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3">
            <a:extLst>
              <a:ext uri="{FF2B5EF4-FFF2-40B4-BE49-F238E27FC236}">
                <a16:creationId xmlns:a16="http://schemas.microsoft.com/office/drawing/2014/main" id="{B1583076-CDCD-920D-894C-BCDEB01D13D4}"/>
              </a:ext>
            </a:extLst>
          </p:cNvPr>
          <p:cNvSpPr/>
          <p:nvPr/>
        </p:nvSpPr>
        <p:spPr>
          <a:xfrm>
            <a:off x="581025" y="208002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3">
            <a:extLst>
              <a:ext uri="{FF2B5EF4-FFF2-40B4-BE49-F238E27FC236}">
                <a16:creationId xmlns:a16="http://schemas.microsoft.com/office/drawing/2014/main" id="{3CB6F953-0B60-071F-3E45-DA68A3092CC6}"/>
              </a:ext>
            </a:extLst>
          </p:cNvPr>
          <p:cNvSpPr/>
          <p:nvPr/>
        </p:nvSpPr>
        <p:spPr>
          <a:xfrm>
            <a:off x="1818828" y="208002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" name="Google Shape;90;p13">
            <a:extLst>
              <a:ext uri="{FF2B5EF4-FFF2-40B4-BE49-F238E27FC236}">
                <a16:creationId xmlns:a16="http://schemas.microsoft.com/office/drawing/2014/main" id="{84C544C2-03D2-271C-2C9C-815A4BE53D25}"/>
              </a:ext>
            </a:extLst>
          </p:cNvPr>
          <p:cNvSpPr/>
          <p:nvPr/>
        </p:nvSpPr>
        <p:spPr>
          <a:xfrm>
            <a:off x="3195935" y="208002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" name="Google Shape;91;p13">
            <a:extLst>
              <a:ext uri="{FF2B5EF4-FFF2-40B4-BE49-F238E27FC236}">
                <a16:creationId xmlns:a16="http://schemas.microsoft.com/office/drawing/2014/main" id="{40207BEA-4B04-9CA1-00E2-3D8BF58EC685}"/>
              </a:ext>
            </a:extLst>
          </p:cNvPr>
          <p:cNvSpPr/>
          <p:nvPr/>
        </p:nvSpPr>
        <p:spPr>
          <a:xfrm>
            <a:off x="581025" y="240387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3">
            <a:extLst>
              <a:ext uri="{FF2B5EF4-FFF2-40B4-BE49-F238E27FC236}">
                <a16:creationId xmlns:a16="http://schemas.microsoft.com/office/drawing/2014/main" id="{20032849-EBA7-513B-3EF6-CF4B06F34123}"/>
              </a:ext>
            </a:extLst>
          </p:cNvPr>
          <p:cNvSpPr/>
          <p:nvPr/>
        </p:nvSpPr>
        <p:spPr>
          <a:xfrm>
            <a:off x="1818828" y="240387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3">
            <a:extLst>
              <a:ext uri="{FF2B5EF4-FFF2-40B4-BE49-F238E27FC236}">
                <a16:creationId xmlns:a16="http://schemas.microsoft.com/office/drawing/2014/main" id="{7FFA61B4-1CD0-2009-9C5E-7F6898519AC9}"/>
              </a:ext>
            </a:extLst>
          </p:cNvPr>
          <p:cNvSpPr/>
          <p:nvPr/>
        </p:nvSpPr>
        <p:spPr>
          <a:xfrm>
            <a:off x="3195935" y="240387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" name="Google Shape;94;p13">
            <a:extLst>
              <a:ext uri="{FF2B5EF4-FFF2-40B4-BE49-F238E27FC236}">
                <a16:creationId xmlns:a16="http://schemas.microsoft.com/office/drawing/2014/main" id="{758D5D0B-5AC2-3380-10B4-00A515B0F1F4}"/>
              </a:ext>
            </a:extLst>
          </p:cNvPr>
          <p:cNvSpPr/>
          <p:nvPr/>
        </p:nvSpPr>
        <p:spPr>
          <a:xfrm>
            <a:off x="581025" y="272772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3">
            <a:extLst>
              <a:ext uri="{FF2B5EF4-FFF2-40B4-BE49-F238E27FC236}">
                <a16:creationId xmlns:a16="http://schemas.microsoft.com/office/drawing/2014/main" id="{6C47DB97-F987-887F-5B1D-6A3DD1EF0E0D}"/>
              </a:ext>
            </a:extLst>
          </p:cNvPr>
          <p:cNvSpPr/>
          <p:nvPr/>
        </p:nvSpPr>
        <p:spPr>
          <a:xfrm>
            <a:off x="1818828" y="272772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>
            <a:extLst>
              <a:ext uri="{FF2B5EF4-FFF2-40B4-BE49-F238E27FC236}">
                <a16:creationId xmlns:a16="http://schemas.microsoft.com/office/drawing/2014/main" id="{557DB0FA-2B94-5A64-0023-1923FB9A1C66}"/>
              </a:ext>
            </a:extLst>
          </p:cNvPr>
          <p:cNvSpPr/>
          <p:nvPr/>
        </p:nvSpPr>
        <p:spPr>
          <a:xfrm>
            <a:off x="3195935" y="272772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>
            <a:extLst>
              <a:ext uri="{FF2B5EF4-FFF2-40B4-BE49-F238E27FC236}">
                <a16:creationId xmlns:a16="http://schemas.microsoft.com/office/drawing/2014/main" id="{E3806E32-206E-94B8-4AF8-7491E7DA5D8A}"/>
              </a:ext>
            </a:extLst>
          </p:cNvPr>
          <p:cNvSpPr/>
          <p:nvPr/>
        </p:nvSpPr>
        <p:spPr>
          <a:xfrm>
            <a:off x="581025" y="305157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3">
            <a:extLst>
              <a:ext uri="{FF2B5EF4-FFF2-40B4-BE49-F238E27FC236}">
                <a16:creationId xmlns:a16="http://schemas.microsoft.com/office/drawing/2014/main" id="{EB9D8607-A119-8086-14DA-C244A82B1C45}"/>
              </a:ext>
            </a:extLst>
          </p:cNvPr>
          <p:cNvSpPr/>
          <p:nvPr/>
        </p:nvSpPr>
        <p:spPr>
          <a:xfrm>
            <a:off x="1818828" y="305157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>
            <a:extLst>
              <a:ext uri="{FF2B5EF4-FFF2-40B4-BE49-F238E27FC236}">
                <a16:creationId xmlns:a16="http://schemas.microsoft.com/office/drawing/2014/main" id="{777B9AC1-A8C9-68F7-047B-6DD29D4B94C5}"/>
              </a:ext>
            </a:extLst>
          </p:cNvPr>
          <p:cNvSpPr/>
          <p:nvPr/>
        </p:nvSpPr>
        <p:spPr>
          <a:xfrm>
            <a:off x="3195935" y="305157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3">
            <a:extLst>
              <a:ext uri="{FF2B5EF4-FFF2-40B4-BE49-F238E27FC236}">
                <a16:creationId xmlns:a16="http://schemas.microsoft.com/office/drawing/2014/main" id="{F7DBDBF2-FAE0-ED4E-B3E9-1CD293C4E92B}"/>
              </a:ext>
            </a:extLst>
          </p:cNvPr>
          <p:cNvSpPr/>
          <p:nvPr/>
        </p:nvSpPr>
        <p:spPr>
          <a:xfrm>
            <a:off x="581025" y="337542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3">
            <a:extLst>
              <a:ext uri="{FF2B5EF4-FFF2-40B4-BE49-F238E27FC236}">
                <a16:creationId xmlns:a16="http://schemas.microsoft.com/office/drawing/2014/main" id="{4E719E41-5518-C132-1646-F58A435E8023}"/>
              </a:ext>
            </a:extLst>
          </p:cNvPr>
          <p:cNvSpPr/>
          <p:nvPr/>
        </p:nvSpPr>
        <p:spPr>
          <a:xfrm>
            <a:off x="1818828" y="337542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3">
            <a:extLst>
              <a:ext uri="{FF2B5EF4-FFF2-40B4-BE49-F238E27FC236}">
                <a16:creationId xmlns:a16="http://schemas.microsoft.com/office/drawing/2014/main" id="{9A721ACC-9BCD-8F74-FB09-0B793BDDFA63}"/>
              </a:ext>
            </a:extLst>
          </p:cNvPr>
          <p:cNvSpPr/>
          <p:nvPr/>
        </p:nvSpPr>
        <p:spPr>
          <a:xfrm>
            <a:off x="3195935" y="337542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3">
            <a:extLst>
              <a:ext uri="{FF2B5EF4-FFF2-40B4-BE49-F238E27FC236}">
                <a16:creationId xmlns:a16="http://schemas.microsoft.com/office/drawing/2014/main" id="{F2504B92-B3DC-5CE6-1F36-3355228B247D}"/>
              </a:ext>
            </a:extLst>
          </p:cNvPr>
          <p:cNvSpPr/>
          <p:nvPr/>
        </p:nvSpPr>
        <p:spPr>
          <a:xfrm>
            <a:off x="581025" y="369927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3">
            <a:extLst>
              <a:ext uri="{FF2B5EF4-FFF2-40B4-BE49-F238E27FC236}">
                <a16:creationId xmlns:a16="http://schemas.microsoft.com/office/drawing/2014/main" id="{3B847E72-3B0A-203D-72BB-59A7BA4C2794}"/>
              </a:ext>
            </a:extLst>
          </p:cNvPr>
          <p:cNvSpPr/>
          <p:nvPr/>
        </p:nvSpPr>
        <p:spPr>
          <a:xfrm>
            <a:off x="1818828" y="369927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3">
            <a:extLst>
              <a:ext uri="{FF2B5EF4-FFF2-40B4-BE49-F238E27FC236}">
                <a16:creationId xmlns:a16="http://schemas.microsoft.com/office/drawing/2014/main" id="{2FAD9F9D-8CB1-B62A-945C-424A994CF9F6}"/>
              </a:ext>
            </a:extLst>
          </p:cNvPr>
          <p:cNvSpPr/>
          <p:nvPr/>
        </p:nvSpPr>
        <p:spPr>
          <a:xfrm>
            <a:off x="3195935" y="369927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>
            <a:extLst>
              <a:ext uri="{FF2B5EF4-FFF2-40B4-BE49-F238E27FC236}">
                <a16:creationId xmlns:a16="http://schemas.microsoft.com/office/drawing/2014/main" id="{0BD226E2-7F60-2A3C-321F-C0F594E5DDB3}"/>
              </a:ext>
            </a:extLst>
          </p:cNvPr>
          <p:cNvSpPr/>
          <p:nvPr/>
        </p:nvSpPr>
        <p:spPr>
          <a:xfrm>
            <a:off x="581025" y="402312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3">
            <a:extLst>
              <a:ext uri="{FF2B5EF4-FFF2-40B4-BE49-F238E27FC236}">
                <a16:creationId xmlns:a16="http://schemas.microsoft.com/office/drawing/2014/main" id="{2432B270-7381-6605-7271-0FCB80DC33FD}"/>
              </a:ext>
            </a:extLst>
          </p:cNvPr>
          <p:cNvSpPr/>
          <p:nvPr/>
        </p:nvSpPr>
        <p:spPr>
          <a:xfrm>
            <a:off x="1818828" y="402312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3">
            <a:extLst>
              <a:ext uri="{FF2B5EF4-FFF2-40B4-BE49-F238E27FC236}">
                <a16:creationId xmlns:a16="http://schemas.microsoft.com/office/drawing/2014/main" id="{DC3925F3-34A8-B66A-B52F-DF66EEFC90EF}"/>
              </a:ext>
            </a:extLst>
          </p:cNvPr>
          <p:cNvSpPr/>
          <p:nvPr/>
        </p:nvSpPr>
        <p:spPr>
          <a:xfrm>
            <a:off x="3195935" y="402312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3">
            <a:extLst>
              <a:ext uri="{FF2B5EF4-FFF2-40B4-BE49-F238E27FC236}">
                <a16:creationId xmlns:a16="http://schemas.microsoft.com/office/drawing/2014/main" id="{4BE76D58-3F28-C76D-1DD5-7A61161BA037}"/>
              </a:ext>
            </a:extLst>
          </p:cNvPr>
          <p:cNvSpPr/>
          <p:nvPr/>
        </p:nvSpPr>
        <p:spPr>
          <a:xfrm>
            <a:off x="581025" y="434697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3">
            <a:extLst>
              <a:ext uri="{FF2B5EF4-FFF2-40B4-BE49-F238E27FC236}">
                <a16:creationId xmlns:a16="http://schemas.microsoft.com/office/drawing/2014/main" id="{D7ACA329-68B6-BAC8-6C4B-4CB37A4090DE}"/>
              </a:ext>
            </a:extLst>
          </p:cNvPr>
          <p:cNvSpPr/>
          <p:nvPr/>
        </p:nvSpPr>
        <p:spPr>
          <a:xfrm>
            <a:off x="1818828" y="434697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3">
            <a:extLst>
              <a:ext uri="{FF2B5EF4-FFF2-40B4-BE49-F238E27FC236}">
                <a16:creationId xmlns:a16="http://schemas.microsoft.com/office/drawing/2014/main" id="{33E38D52-7594-6E61-394F-40C842F981AD}"/>
              </a:ext>
            </a:extLst>
          </p:cNvPr>
          <p:cNvSpPr/>
          <p:nvPr/>
        </p:nvSpPr>
        <p:spPr>
          <a:xfrm>
            <a:off x="3195935" y="434697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3">
            <a:extLst>
              <a:ext uri="{FF2B5EF4-FFF2-40B4-BE49-F238E27FC236}">
                <a16:creationId xmlns:a16="http://schemas.microsoft.com/office/drawing/2014/main" id="{5918D729-6778-69B3-E70D-343DAD2D8B6C}"/>
              </a:ext>
            </a:extLst>
          </p:cNvPr>
          <p:cNvSpPr/>
          <p:nvPr/>
        </p:nvSpPr>
        <p:spPr>
          <a:xfrm>
            <a:off x="581025" y="467082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3">
            <a:extLst>
              <a:ext uri="{FF2B5EF4-FFF2-40B4-BE49-F238E27FC236}">
                <a16:creationId xmlns:a16="http://schemas.microsoft.com/office/drawing/2014/main" id="{9209CDA5-AEE5-66BD-F867-0F36900FC769}"/>
              </a:ext>
            </a:extLst>
          </p:cNvPr>
          <p:cNvSpPr/>
          <p:nvPr/>
        </p:nvSpPr>
        <p:spPr>
          <a:xfrm>
            <a:off x="1818828" y="467082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3">
            <a:extLst>
              <a:ext uri="{FF2B5EF4-FFF2-40B4-BE49-F238E27FC236}">
                <a16:creationId xmlns:a16="http://schemas.microsoft.com/office/drawing/2014/main" id="{7293175D-70AD-E39D-B7DE-8656011BF337}"/>
              </a:ext>
            </a:extLst>
          </p:cNvPr>
          <p:cNvSpPr/>
          <p:nvPr/>
        </p:nvSpPr>
        <p:spPr>
          <a:xfrm>
            <a:off x="3195935" y="467082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3">
            <a:extLst>
              <a:ext uri="{FF2B5EF4-FFF2-40B4-BE49-F238E27FC236}">
                <a16:creationId xmlns:a16="http://schemas.microsoft.com/office/drawing/2014/main" id="{BCD000B6-5DC1-5A14-315C-17BC2D8BEB93}"/>
              </a:ext>
            </a:extLst>
          </p:cNvPr>
          <p:cNvSpPr/>
          <p:nvPr/>
        </p:nvSpPr>
        <p:spPr>
          <a:xfrm>
            <a:off x="581025" y="499467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3">
            <a:extLst>
              <a:ext uri="{FF2B5EF4-FFF2-40B4-BE49-F238E27FC236}">
                <a16:creationId xmlns:a16="http://schemas.microsoft.com/office/drawing/2014/main" id="{583C1B38-EB04-C793-6020-A2CC9211D08E}"/>
              </a:ext>
            </a:extLst>
          </p:cNvPr>
          <p:cNvSpPr/>
          <p:nvPr/>
        </p:nvSpPr>
        <p:spPr>
          <a:xfrm>
            <a:off x="1818828" y="499467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13">
            <a:extLst>
              <a:ext uri="{FF2B5EF4-FFF2-40B4-BE49-F238E27FC236}">
                <a16:creationId xmlns:a16="http://schemas.microsoft.com/office/drawing/2014/main" id="{B423495A-CC2C-EC6E-B47D-0C8FF6605CE8}"/>
              </a:ext>
            </a:extLst>
          </p:cNvPr>
          <p:cNvSpPr/>
          <p:nvPr/>
        </p:nvSpPr>
        <p:spPr>
          <a:xfrm>
            <a:off x="3195935" y="499467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p13">
            <a:extLst>
              <a:ext uri="{FF2B5EF4-FFF2-40B4-BE49-F238E27FC236}">
                <a16:creationId xmlns:a16="http://schemas.microsoft.com/office/drawing/2014/main" id="{C2A603FB-9F5E-7AC8-4ABB-F86D53990580}"/>
              </a:ext>
            </a:extLst>
          </p:cNvPr>
          <p:cNvSpPr/>
          <p:nvPr/>
        </p:nvSpPr>
        <p:spPr>
          <a:xfrm>
            <a:off x="581025" y="531852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" name="Google Shape;119;p13">
            <a:extLst>
              <a:ext uri="{FF2B5EF4-FFF2-40B4-BE49-F238E27FC236}">
                <a16:creationId xmlns:a16="http://schemas.microsoft.com/office/drawing/2014/main" id="{658C8E01-E9E3-338F-5CC3-462A801D6924}"/>
              </a:ext>
            </a:extLst>
          </p:cNvPr>
          <p:cNvSpPr/>
          <p:nvPr/>
        </p:nvSpPr>
        <p:spPr>
          <a:xfrm>
            <a:off x="1818828" y="531852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" name="Google Shape;120;p13">
            <a:extLst>
              <a:ext uri="{FF2B5EF4-FFF2-40B4-BE49-F238E27FC236}">
                <a16:creationId xmlns:a16="http://schemas.microsoft.com/office/drawing/2014/main" id="{1A1D4288-81D6-7905-F116-EEE38988F82F}"/>
              </a:ext>
            </a:extLst>
          </p:cNvPr>
          <p:cNvSpPr/>
          <p:nvPr/>
        </p:nvSpPr>
        <p:spPr>
          <a:xfrm>
            <a:off x="3195935" y="531852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1" name="Google Shape;121;p13">
            <a:extLst>
              <a:ext uri="{FF2B5EF4-FFF2-40B4-BE49-F238E27FC236}">
                <a16:creationId xmlns:a16="http://schemas.microsoft.com/office/drawing/2014/main" id="{03EF7DE5-40A9-FCE8-ED10-80B4E1F01B1A}"/>
              </a:ext>
            </a:extLst>
          </p:cNvPr>
          <p:cNvSpPr/>
          <p:nvPr/>
        </p:nvSpPr>
        <p:spPr>
          <a:xfrm>
            <a:off x="581025" y="564237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2" name="Google Shape;122;p13">
            <a:extLst>
              <a:ext uri="{FF2B5EF4-FFF2-40B4-BE49-F238E27FC236}">
                <a16:creationId xmlns:a16="http://schemas.microsoft.com/office/drawing/2014/main" id="{34EE7006-3C3D-F8FA-A38B-E4E8E1E9E566}"/>
              </a:ext>
            </a:extLst>
          </p:cNvPr>
          <p:cNvSpPr/>
          <p:nvPr/>
        </p:nvSpPr>
        <p:spPr>
          <a:xfrm>
            <a:off x="1818828" y="564237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3" name="Google Shape;123;p13">
            <a:extLst>
              <a:ext uri="{FF2B5EF4-FFF2-40B4-BE49-F238E27FC236}">
                <a16:creationId xmlns:a16="http://schemas.microsoft.com/office/drawing/2014/main" id="{1FAB45B9-C812-E59D-4BE9-F6A32D50E0EF}"/>
              </a:ext>
            </a:extLst>
          </p:cNvPr>
          <p:cNvSpPr/>
          <p:nvPr/>
        </p:nvSpPr>
        <p:spPr>
          <a:xfrm>
            <a:off x="3195935" y="564237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4" name="Google Shape;124;p13">
            <a:extLst>
              <a:ext uri="{FF2B5EF4-FFF2-40B4-BE49-F238E27FC236}">
                <a16:creationId xmlns:a16="http://schemas.microsoft.com/office/drawing/2014/main" id="{C9136AF1-CDA2-96B1-A38A-6E818F0F3592}"/>
              </a:ext>
            </a:extLst>
          </p:cNvPr>
          <p:cNvSpPr/>
          <p:nvPr/>
        </p:nvSpPr>
        <p:spPr>
          <a:xfrm>
            <a:off x="581025" y="5966221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13">
            <a:extLst>
              <a:ext uri="{FF2B5EF4-FFF2-40B4-BE49-F238E27FC236}">
                <a16:creationId xmlns:a16="http://schemas.microsoft.com/office/drawing/2014/main" id="{2C5EA78B-A4FB-27B2-1EF9-524546D596E7}"/>
              </a:ext>
            </a:extLst>
          </p:cNvPr>
          <p:cNvSpPr/>
          <p:nvPr/>
        </p:nvSpPr>
        <p:spPr>
          <a:xfrm>
            <a:off x="1818828" y="5966221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6" name="Google Shape;126;p13">
            <a:extLst>
              <a:ext uri="{FF2B5EF4-FFF2-40B4-BE49-F238E27FC236}">
                <a16:creationId xmlns:a16="http://schemas.microsoft.com/office/drawing/2014/main" id="{726F60D6-49BD-CFBF-629F-7AB026DD9775}"/>
              </a:ext>
            </a:extLst>
          </p:cNvPr>
          <p:cNvSpPr/>
          <p:nvPr/>
        </p:nvSpPr>
        <p:spPr>
          <a:xfrm>
            <a:off x="3195935" y="5966221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7" name="Google Shape;127;p13">
            <a:extLst>
              <a:ext uri="{FF2B5EF4-FFF2-40B4-BE49-F238E27FC236}">
                <a16:creationId xmlns:a16="http://schemas.microsoft.com/office/drawing/2014/main" id="{0B44603B-2B92-19F4-C22E-3817D15CC8F6}"/>
              </a:ext>
            </a:extLst>
          </p:cNvPr>
          <p:cNvSpPr/>
          <p:nvPr/>
        </p:nvSpPr>
        <p:spPr>
          <a:xfrm>
            <a:off x="581025" y="6294834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" name="Google Shape;128;p13">
            <a:extLst>
              <a:ext uri="{FF2B5EF4-FFF2-40B4-BE49-F238E27FC236}">
                <a16:creationId xmlns:a16="http://schemas.microsoft.com/office/drawing/2014/main" id="{9A768E98-E2C7-9433-D728-D656B3A032A0}"/>
              </a:ext>
            </a:extLst>
          </p:cNvPr>
          <p:cNvSpPr/>
          <p:nvPr/>
        </p:nvSpPr>
        <p:spPr>
          <a:xfrm>
            <a:off x="1818828" y="6294834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9" name="Google Shape;129;p13">
            <a:extLst>
              <a:ext uri="{FF2B5EF4-FFF2-40B4-BE49-F238E27FC236}">
                <a16:creationId xmlns:a16="http://schemas.microsoft.com/office/drawing/2014/main" id="{E3A1D30A-F30D-3036-020C-CABC55DDDD88}"/>
              </a:ext>
            </a:extLst>
          </p:cNvPr>
          <p:cNvSpPr/>
          <p:nvPr/>
        </p:nvSpPr>
        <p:spPr>
          <a:xfrm>
            <a:off x="3195935" y="6294834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13">
            <a:extLst>
              <a:ext uri="{FF2B5EF4-FFF2-40B4-BE49-F238E27FC236}">
                <a16:creationId xmlns:a16="http://schemas.microsoft.com/office/drawing/2014/main" id="{DABCF5AC-11D7-054E-D555-2BF7420C45FE}"/>
              </a:ext>
            </a:extLst>
          </p:cNvPr>
          <p:cNvSpPr/>
          <p:nvPr/>
        </p:nvSpPr>
        <p:spPr>
          <a:xfrm>
            <a:off x="581025" y="6699646"/>
            <a:ext cx="1237803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1" name="Google Shape;131;p13">
            <a:extLst>
              <a:ext uri="{FF2B5EF4-FFF2-40B4-BE49-F238E27FC236}">
                <a16:creationId xmlns:a16="http://schemas.microsoft.com/office/drawing/2014/main" id="{2B537F97-9DD8-A0E4-EB91-3EB61F7CD059}"/>
              </a:ext>
            </a:extLst>
          </p:cNvPr>
          <p:cNvSpPr/>
          <p:nvPr/>
        </p:nvSpPr>
        <p:spPr>
          <a:xfrm>
            <a:off x="1818828" y="6699646"/>
            <a:ext cx="1377106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13">
            <a:extLst>
              <a:ext uri="{FF2B5EF4-FFF2-40B4-BE49-F238E27FC236}">
                <a16:creationId xmlns:a16="http://schemas.microsoft.com/office/drawing/2014/main" id="{79D5169F-409D-3CCE-E08A-5900E45BCA0F}"/>
              </a:ext>
            </a:extLst>
          </p:cNvPr>
          <p:cNvSpPr/>
          <p:nvPr/>
        </p:nvSpPr>
        <p:spPr>
          <a:xfrm>
            <a:off x="3195935" y="6699646"/>
            <a:ext cx="216663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3" name="Google Shape;133;p13">
            <a:extLst>
              <a:ext uri="{FF2B5EF4-FFF2-40B4-BE49-F238E27FC236}">
                <a16:creationId xmlns:a16="http://schemas.microsoft.com/office/drawing/2014/main" id="{0FC0C757-FD04-A300-1179-69E4A004ECC1}"/>
              </a:ext>
            </a:extLst>
          </p:cNvPr>
          <p:cNvSpPr txBox="1"/>
          <p:nvPr/>
        </p:nvSpPr>
        <p:spPr>
          <a:xfrm>
            <a:off x="762000" y="665559"/>
            <a:ext cx="11401425" cy="4154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700" b="1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ALGUMAS FONTES COGITADAS PARA CUSTEAR A TARIFA ZERO</a:t>
            </a:r>
            <a:endParaRPr lang="pt-BR" noProof="0"/>
          </a:p>
        </p:txBody>
      </p:sp>
      <p:sp>
        <p:nvSpPr>
          <p:cNvPr id="134" name="Google Shape;134;p13">
            <a:extLst>
              <a:ext uri="{FF2B5EF4-FFF2-40B4-BE49-F238E27FC236}">
                <a16:creationId xmlns:a16="http://schemas.microsoft.com/office/drawing/2014/main" id="{7139DA70-7CA2-ACFB-3348-AA1A60D16974}"/>
              </a:ext>
            </a:extLst>
          </p:cNvPr>
          <p:cNvSpPr/>
          <p:nvPr/>
        </p:nvSpPr>
        <p:spPr>
          <a:xfrm>
            <a:off x="571500" y="665559"/>
            <a:ext cx="95250" cy="52387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roup 2">
            <a:extLst>
              <a:ext uri="{FF2B5EF4-FFF2-40B4-BE49-F238E27FC236}">
                <a16:creationId xmlns:a16="http://schemas.microsoft.com/office/drawing/2014/main" id="{6D1C0471-EDF0-E9E1-507D-6EB021D3CAC1}"/>
              </a:ext>
            </a:extLst>
          </p:cNvPr>
          <p:cNvGrpSpPr/>
          <p:nvPr/>
        </p:nvGrpSpPr>
        <p:grpSpPr>
          <a:xfrm>
            <a:off x="3944840" y="2115445"/>
            <a:ext cx="4325428" cy="4325428"/>
            <a:chOff x="3018304" y="1378094"/>
            <a:chExt cx="3096667" cy="3096667"/>
          </a:xfrm>
        </p:grpSpPr>
        <p:sp>
          <p:nvSpPr>
            <p:cNvPr id="5" name="Block Arc 3">
              <a:extLst>
                <a:ext uri="{FF2B5EF4-FFF2-40B4-BE49-F238E27FC236}">
                  <a16:creationId xmlns:a16="http://schemas.microsoft.com/office/drawing/2014/main" id="{9FBE58B8-7C85-3A63-8949-3842E5E29837}"/>
                </a:ext>
              </a:extLst>
            </p:cNvPr>
            <p:cNvSpPr/>
            <p:nvPr/>
          </p:nvSpPr>
          <p:spPr>
            <a:xfrm rot="826105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5919102"/>
                <a:gd name="adj3" fmla="val 6907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pt-BR" sz="2700" noProof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Block Arc 4">
              <a:extLst>
                <a:ext uri="{FF2B5EF4-FFF2-40B4-BE49-F238E27FC236}">
                  <a16:creationId xmlns:a16="http://schemas.microsoft.com/office/drawing/2014/main" id="{6D9493C2-794C-D710-9672-21BC1AFAC909}"/>
                </a:ext>
              </a:extLst>
            </p:cNvPr>
            <p:cNvSpPr/>
            <p:nvPr/>
          </p:nvSpPr>
          <p:spPr>
            <a:xfrm rot="19032052">
              <a:off x="3018304" y="1378094"/>
              <a:ext cx="3096667" cy="3096667"/>
            </a:xfrm>
            <a:prstGeom prst="blockArc">
              <a:avLst>
                <a:gd name="adj1" fmla="val 10899473"/>
                <a:gd name="adj2" fmla="val 13310838"/>
                <a:gd name="adj3" fmla="val 7042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pt-BR" sz="2700" noProof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grpSp>
          <p:nvGrpSpPr>
            <p:cNvPr id="7" name="Group 5">
              <a:extLst>
                <a:ext uri="{FF2B5EF4-FFF2-40B4-BE49-F238E27FC236}">
                  <a16:creationId xmlns:a16="http://schemas.microsoft.com/office/drawing/2014/main" id="{119F330E-9B73-091D-6F7C-F8643B54932D}"/>
                </a:ext>
              </a:extLst>
            </p:cNvPr>
            <p:cNvGrpSpPr/>
            <p:nvPr/>
          </p:nvGrpSpPr>
          <p:grpSpPr>
            <a:xfrm>
              <a:off x="3018304" y="1378094"/>
              <a:ext cx="3096667" cy="3096667"/>
              <a:chOff x="3018304" y="1378094"/>
              <a:chExt cx="3096667" cy="3096667"/>
            </a:xfrm>
          </p:grpSpPr>
          <p:sp>
            <p:nvSpPr>
              <p:cNvPr id="10" name="Block Arc 8">
                <a:extLst>
                  <a:ext uri="{FF2B5EF4-FFF2-40B4-BE49-F238E27FC236}">
                    <a16:creationId xmlns:a16="http://schemas.microsoft.com/office/drawing/2014/main" id="{5CD3A304-DE0D-2B09-5B73-A1F3C909AFD2}"/>
                  </a:ext>
                </a:extLst>
              </p:cNvPr>
              <p:cNvSpPr/>
              <p:nvPr/>
            </p:nvSpPr>
            <p:spPr>
              <a:xfrm>
                <a:off x="3018304" y="1378094"/>
                <a:ext cx="3096667" cy="3096667"/>
              </a:xfrm>
              <a:prstGeom prst="blockArc">
                <a:avLst>
                  <a:gd name="adj1" fmla="val 10849205"/>
                  <a:gd name="adj2" fmla="val 13299261"/>
                  <a:gd name="adj3" fmla="val 7053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pt-BR" sz="2700" noProof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  <p:sp>
            <p:nvSpPr>
              <p:cNvPr id="11" name="Block Arc 9">
                <a:extLst>
                  <a:ext uri="{FF2B5EF4-FFF2-40B4-BE49-F238E27FC236}">
                    <a16:creationId xmlns:a16="http://schemas.microsoft.com/office/drawing/2014/main" id="{6EB32F93-CBD6-7A84-B20F-53132E5C51BE}"/>
                  </a:ext>
                </a:extLst>
              </p:cNvPr>
              <p:cNvSpPr/>
              <p:nvPr/>
            </p:nvSpPr>
            <p:spPr>
              <a:xfrm rot="5400000">
                <a:off x="3018304" y="1378094"/>
                <a:ext cx="3096667" cy="3096667"/>
              </a:xfrm>
              <a:prstGeom prst="blockArc">
                <a:avLst>
                  <a:gd name="adj1" fmla="val 13650321"/>
                  <a:gd name="adj2" fmla="val 16152490"/>
                  <a:gd name="adj3" fmla="val 7179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/>
              </a:lstStyle>
              <a:p>
                <a:pPr algn="ctr"/>
                <a:endParaRPr lang="pt-BR" sz="2700" noProof="0">
                  <a:solidFill>
                    <a:schemeClr val="tx1">
                      <a:lumMod val="75000"/>
                      <a:lumOff val="25000"/>
                    </a:schemeClr>
                  </a:solidFill>
                </a:endParaRPr>
              </a:p>
            </p:txBody>
          </p:sp>
        </p:grpSp>
        <p:sp>
          <p:nvSpPr>
            <p:cNvPr id="8" name="Block Arc 6">
              <a:extLst>
                <a:ext uri="{FF2B5EF4-FFF2-40B4-BE49-F238E27FC236}">
                  <a16:creationId xmlns:a16="http://schemas.microsoft.com/office/drawing/2014/main" id="{F5FEF7A1-B8DF-3178-27AF-09740326613A}"/>
                </a:ext>
              </a:extLst>
            </p:cNvPr>
            <p:cNvSpPr/>
            <p:nvPr/>
          </p:nvSpPr>
          <p:spPr>
            <a:xfrm rot="2854073">
              <a:off x="3018304" y="1378094"/>
              <a:ext cx="3096667" cy="3096667"/>
            </a:xfrm>
            <a:prstGeom prst="blockArc">
              <a:avLst>
                <a:gd name="adj1" fmla="val 10553048"/>
                <a:gd name="adj2" fmla="val 13271468"/>
                <a:gd name="adj3" fmla="val 7031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pt-BR" sz="2700" noProof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Block Arc 7">
              <a:extLst>
                <a:ext uri="{FF2B5EF4-FFF2-40B4-BE49-F238E27FC236}">
                  <a16:creationId xmlns:a16="http://schemas.microsoft.com/office/drawing/2014/main" id="{25A01E48-A3CB-CC0A-7C42-64158C40D5B7}"/>
                </a:ext>
              </a:extLst>
            </p:cNvPr>
            <p:cNvSpPr/>
            <p:nvPr/>
          </p:nvSpPr>
          <p:spPr>
            <a:xfrm rot="2854464">
              <a:off x="3018304" y="1378094"/>
              <a:ext cx="3096667" cy="3096667"/>
            </a:xfrm>
            <a:prstGeom prst="blockArc">
              <a:avLst>
                <a:gd name="adj1" fmla="val 13411126"/>
                <a:gd name="adj2" fmla="val 16068669"/>
                <a:gd name="adj3" fmla="val 7199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/>
            </a:lstStyle>
            <a:p>
              <a:pPr algn="ctr"/>
              <a:endParaRPr lang="pt-BR" sz="2700" noProof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30B4C076-71A6-87A9-B030-D04663C862F8}"/>
              </a:ext>
            </a:extLst>
          </p:cNvPr>
          <p:cNvGrpSpPr/>
          <p:nvPr/>
        </p:nvGrpSpPr>
        <p:grpSpPr>
          <a:xfrm>
            <a:off x="8169907" y="1564028"/>
            <a:ext cx="3948360" cy="813409"/>
            <a:chOff x="6457218" y="1772816"/>
            <a:chExt cx="2298341" cy="743546"/>
          </a:xfrm>
        </p:grpSpPr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0C7C88C1-39BD-BDB2-A4EA-9F4F227124B6}"/>
                </a:ext>
              </a:extLst>
            </p:cNvPr>
            <p:cNvSpPr txBox="1"/>
            <p:nvPr/>
          </p:nvSpPr>
          <p:spPr>
            <a:xfrm>
              <a:off x="6457218" y="1772816"/>
              <a:ext cx="2291246" cy="281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pt-BR" sz="1400" b="1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Taxa para empresas de aplicativo de transporte</a:t>
              </a:r>
            </a:p>
          </p:txBody>
        </p:sp>
        <p:sp>
          <p:nvSpPr>
            <p:cNvPr id="14" name="TextBox 12">
              <a:extLst>
                <a:ext uri="{FF2B5EF4-FFF2-40B4-BE49-F238E27FC236}">
                  <a16:creationId xmlns:a16="http://schemas.microsoft.com/office/drawing/2014/main" id="{9EB1273F-E67C-3970-4EAD-7D552585AD25}"/>
                </a:ext>
              </a:extLst>
            </p:cNvPr>
            <p:cNvSpPr txBox="1"/>
            <p:nvPr/>
          </p:nvSpPr>
          <p:spPr>
            <a:xfrm>
              <a:off x="6464313" y="2263154"/>
              <a:ext cx="2291246" cy="253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pt-BR" sz="1200" noProof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 </a:t>
              </a: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84103B4D-14B9-7A5B-E6ED-D5E450ED0CAD}"/>
              </a:ext>
            </a:extLst>
          </p:cNvPr>
          <p:cNvGrpSpPr/>
          <p:nvPr/>
        </p:nvGrpSpPr>
        <p:grpSpPr>
          <a:xfrm>
            <a:off x="8823465" y="3218279"/>
            <a:ext cx="3093051" cy="574554"/>
            <a:chOff x="6889266" y="3284984"/>
            <a:chExt cx="1998238" cy="525206"/>
          </a:xfrm>
        </p:grpSpPr>
        <p:sp>
          <p:nvSpPr>
            <p:cNvPr id="16" name="TextBox 14">
              <a:extLst>
                <a:ext uri="{FF2B5EF4-FFF2-40B4-BE49-F238E27FC236}">
                  <a16:creationId xmlns:a16="http://schemas.microsoft.com/office/drawing/2014/main" id="{F322F8F2-E375-AAAF-B803-D89B0E5DAC4F}"/>
                </a:ext>
              </a:extLst>
            </p:cNvPr>
            <p:cNvSpPr txBox="1"/>
            <p:nvPr/>
          </p:nvSpPr>
          <p:spPr>
            <a:xfrm>
              <a:off x="6889266" y="3284984"/>
              <a:ext cx="1998238" cy="281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pt-BR" sz="1400" b="1" noProof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IPTU progressivo no tempo</a:t>
              </a:r>
            </a:p>
          </p:txBody>
        </p:sp>
        <p:sp>
          <p:nvSpPr>
            <p:cNvPr id="17" name="TextBox 15">
              <a:extLst>
                <a:ext uri="{FF2B5EF4-FFF2-40B4-BE49-F238E27FC236}">
                  <a16:creationId xmlns:a16="http://schemas.microsoft.com/office/drawing/2014/main" id="{6B3007BA-9314-E1F2-CD11-768EA6476670}"/>
                </a:ext>
              </a:extLst>
            </p:cNvPr>
            <p:cNvSpPr txBox="1"/>
            <p:nvPr/>
          </p:nvSpPr>
          <p:spPr>
            <a:xfrm>
              <a:off x="6889266" y="3556982"/>
              <a:ext cx="1998238" cy="253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endParaRPr lang="pt-BR" sz="1200" noProof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</p:grpSp>
      <p:grpSp>
        <p:nvGrpSpPr>
          <p:cNvPr id="18" name="Group 16">
            <a:extLst>
              <a:ext uri="{FF2B5EF4-FFF2-40B4-BE49-F238E27FC236}">
                <a16:creationId xmlns:a16="http://schemas.microsoft.com/office/drawing/2014/main" id="{D08C1BF5-AA2E-7D40-F0EC-AFF136204D84}"/>
              </a:ext>
            </a:extLst>
          </p:cNvPr>
          <p:cNvGrpSpPr/>
          <p:nvPr/>
        </p:nvGrpSpPr>
        <p:grpSpPr>
          <a:xfrm>
            <a:off x="8505168" y="4823336"/>
            <a:ext cx="3093051" cy="574554"/>
            <a:chOff x="6673242" y="5020022"/>
            <a:chExt cx="2291246" cy="525206"/>
          </a:xfrm>
        </p:grpSpPr>
        <p:sp>
          <p:nvSpPr>
            <p:cNvPr id="19" name="TextBox 17">
              <a:extLst>
                <a:ext uri="{FF2B5EF4-FFF2-40B4-BE49-F238E27FC236}">
                  <a16:creationId xmlns:a16="http://schemas.microsoft.com/office/drawing/2014/main" id="{28B30EAE-F837-4A10-FDFA-BF411B04EA8E}"/>
                </a:ext>
              </a:extLst>
            </p:cNvPr>
            <p:cNvSpPr txBox="1"/>
            <p:nvPr/>
          </p:nvSpPr>
          <p:spPr>
            <a:xfrm>
              <a:off x="6673242" y="5020022"/>
              <a:ext cx="2291246" cy="281342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>
              <a:defPPr/>
            </a:lstStyle>
            <a:p>
              <a:r>
                <a:rPr lang="pt-BR" sz="1400" b="1" noProof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/>
                </a:rPr>
                <a:t>Municipalização da CIDE</a:t>
              </a:r>
              <a:endParaRPr lang="pt-BR" sz="1400" b="1" noProof="0">
                <a:solidFill>
                  <a:schemeClr val="tx1">
                    <a:lumMod val="75000"/>
                    <a:lumOff val="25000"/>
                  </a:schemeClr>
                </a:solidFill>
                <a:cs typeface="Arial" panose="020B0604020202020204" pitchFamily="34" charset="0"/>
              </a:endParaRPr>
            </a:p>
          </p:txBody>
        </p:sp>
        <p:sp>
          <p:nvSpPr>
            <p:cNvPr id="20" name="TextBox 18">
              <a:extLst>
                <a:ext uri="{FF2B5EF4-FFF2-40B4-BE49-F238E27FC236}">
                  <a16:creationId xmlns:a16="http://schemas.microsoft.com/office/drawing/2014/main" id="{AFD33DFA-1CD7-A817-CA1F-E43C5320B304}"/>
                </a:ext>
              </a:extLst>
            </p:cNvPr>
            <p:cNvSpPr txBox="1"/>
            <p:nvPr/>
          </p:nvSpPr>
          <p:spPr>
            <a:xfrm>
              <a:off x="6673242" y="5292020"/>
              <a:ext cx="2291246" cy="253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r>
                <a:rPr lang="pt-BR" sz="1200" noProof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Mediante Projeto de Emenda Constitucional. </a:t>
              </a:r>
            </a:p>
          </p:txBody>
        </p:sp>
      </p:grpSp>
      <p:grpSp>
        <p:nvGrpSpPr>
          <p:cNvPr id="21" name="Group 19">
            <a:extLst>
              <a:ext uri="{FF2B5EF4-FFF2-40B4-BE49-F238E27FC236}">
                <a16:creationId xmlns:a16="http://schemas.microsoft.com/office/drawing/2014/main" id="{6BBF3A9C-53B7-162A-C53A-2976B83FBC9A}"/>
              </a:ext>
            </a:extLst>
          </p:cNvPr>
          <p:cNvGrpSpPr/>
          <p:nvPr/>
        </p:nvGrpSpPr>
        <p:grpSpPr>
          <a:xfrm>
            <a:off x="109031" y="1515745"/>
            <a:ext cx="4181100" cy="759220"/>
            <a:chOff x="467544" y="1749941"/>
            <a:chExt cx="2291246" cy="694011"/>
          </a:xfrm>
        </p:grpSpPr>
        <p:sp>
          <p:nvSpPr>
            <p:cNvPr id="22" name="TextBox 20">
              <a:extLst>
                <a:ext uri="{FF2B5EF4-FFF2-40B4-BE49-F238E27FC236}">
                  <a16:creationId xmlns:a16="http://schemas.microsoft.com/office/drawing/2014/main" id="{0CDD0740-23FD-099D-F626-C6E6F50562BE}"/>
                </a:ext>
              </a:extLst>
            </p:cNvPr>
            <p:cNvSpPr txBox="1"/>
            <p:nvPr/>
          </p:nvSpPr>
          <p:spPr>
            <a:xfrm>
              <a:off x="467544" y="1749941"/>
              <a:ext cx="2221432" cy="281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pt-BR" sz="1400" b="1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Taxa para empresas patronais</a:t>
              </a:r>
            </a:p>
          </p:txBody>
        </p:sp>
        <p:sp>
          <p:nvSpPr>
            <p:cNvPr id="23" name="TextBox 21">
              <a:extLst>
                <a:ext uri="{FF2B5EF4-FFF2-40B4-BE49-F238E27FC236}">
                  <a16:creationId xmlns:a16="http://schemas.microsoft.com/office/drawing/2014/main" id="{8456938D-3460-2276-25AE-BC6AFCC7BD06}"/>
                </a:ext>
              </a:extLst>
            </p:cNvPr>
            <p:cNvSpPr txBox="1"/>
            <p:nvPr/>
          </p:nvSpPr>
          <p:spPr>
            <a:xfrm>
              <a:off x="467544" y="2021939"/>
              <a:ext cx="2291246" cy="422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pt-BR" sz="12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Fixação de taxa a ser cobrada de empresas com </a:t>
              </a:r>
            </a:p>
            <a:p>
              <a:pPr algn="r"/>
              <a:r>
                <a:rPr lang="pt-BR" sz="1200" noProof="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10 ou mais funcionários </a:t>
              </a:r>
            </a:p>
          </p:txBody>
        </p:sp>
      </p:grpSp>
      <p:grpSp>
        <p:nvGrpSpPr>
          <p:cNvPr id="24" name="Group 22">
            <a:extLst>
              <a:ext uri="{FF2B5EF4-FFF2-40B4-BE49-F238E27FC236}">
                <a16:creationId xmlns:a16="http://schemas.microsoft.com/office/drawing/2014/main" id="{DE175584-5FA3-E233-BF4F-7C940E9D9EF1}"/>
              </a:ext>
            </a:extLst>
          </p:cNvPr>
          <p:cNvGrpSpPr/>
          <p:nvPr/>
        </p:nvGrpSpPr>
        <p:grpSpPr>
          <a:xfrm>
            <a:off x="336821" y="3218280"/>
            <a:ext cx="3065462" cy="759220"/>
            <a:chOff x="242744" y="3314387"/>
            <a:chExt cx="2011990" cy="694011"/>
          </a:xfrm>
        </p:grpSpPr>
        <p:sp>
          <p:nvSpPr>
            <p:cNvPr id="25" name="TextBox 23">
              <a:extLst>
                <a:ext uri="{FF2B5EF4-FFF2-40B4-BE49-F238E27FC236}">
                  <a16:creationId xmlns:a16="http://schemas.microsoft.com/office/drawing/2014/main" id="{4D4B1FF3-44FF-D298-A422-D0FAA798D1E9}"/>
                </a:ext>
              </a:extLst>
            </p:cNvPr>
            <p:cNvSpPr txBox="1"/>
            <p:nvPr/>
          </p:nvSpPr>
          <p:spPr>
            <a:xfrm>
              <a:off x="242744" y="3314387"/>
              <a:ext cx="1942176" cy="281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pt-BR" sz="1400" b="1" noProof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Contribuição de melhoria</a:t>
              </a:r>
            </a:p>
          </p:txBody>
        </p:sp>
        <p:sp>
          <p:nvSpPr>
            <p:cNvPr id="26" name="TextBox 24">
              <a:extLst>
                <a:ext uri="{FF2B5EF4-FFF2-40B4-BE49-F238E27FC236}">
                  <a16:creationId xmlns:a16="http://schemas.microsoft.com/office/drawing/2014/main" id="{2053F0B0-855B-DB65-8001-4EF68AA3AFD7}"/>
                </a:ext>
              </a:extLst>
            </p:cNvPr>
            <p:cNvSpPr txBox="1"/>
            <p:nvPr/>
          </p:nvSpPr>
          <p:spPr>
            <a:xfrm>
              <a:off x="251520" y="3586385"/>
              <a:ext cx="2003214" cy="42201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pt-BR" sz="1200" noProof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Valorização imobiliária decorrente de obras públicas. </a:t>
              </a:r>
            </a:p>
          </p:txBody>
        </p:sp>
      </p:grpSp>
      <p:grpSp>
        <p:nvGrpSpPr>
          <p:cNvPr id="27" name="Group 25">
            <a:extLst>
              <a:ext uri="{FF2B5EF4-FFF2-40B4-BE49-F238E27FC236}">
                <a16:creationId xmlns:a16="http://schemas.microsoft.com/office/drawing/2014/main" id="{E5F5E210-4EA7-D3CB-55FF-6083BD3FFF76}"/>
              </a:ext>
            </a:extLst>
          </p:cNvPr>
          <p:cNvGrpSpPr/>
          <p:nvPr/>
        </p:nvGrpSpPr>
        <p:grpSpPr>
          <a:xfrm>
            <a:off x="0" y="5233402"/>
            <a:ext cx="3887651" cy="574554"/>
            <a:chOff x="251520" y="4998238"/>
            <a:chExt cx="2291246" cy="525206"/>
          </a:xfrm>
        </p:grpSpPr>
        <p:sp>
          <p:nvSpPr>
            <p:cNvPr id="28" name="TextBox 26">
              <a:extLst>
                <a:ext uri="{FF2B5EF4-FFF2-40B4-BE49-F238E27FC236}">
                  <a16:creationId xmlns:a16="http://schemas.microsoft.com/office/drawing/2014/main" id="{B8689A70-A4CF-BE21-7467-7995EB9D5AF1}"/>
                </a:ext>
              </a:extLst>
            </p:cNvPr>
            <p:cNvSpPr txBox="1"/>
            <p:nvPr/>
          </p:nvSpPr>
          <p:spPr>
            <a:xfrm>
              <a:off x="251520" y="4998238"/>
              <a:ext cx="2221432" cy="2813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pt-BR" sz="1400" b="1" noProof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Exploração de estacionamento público</a:t>
              </a:r>
            </a:p>
          </p:txBody>
        </p:sp>
        <p:sp>
          <p:nvSpPr>
            <p:cNvPr id="29" name="TextBox 27">
              <a:extLst>
                <a:ext uri="{FF2B5EF4-FFF2-40B4-BE49-F238E27FC236}">
                  <a16:creationId xmlns:a16="http://schemas.microsoft.com/office/drawing/2014/main" id="{7FC06FBB-5C0F-ECA3-4E40-C1BD1BA383BB}"/>
                </a:ext>
              </a:extLst>
            </p:cNvPr>
            <p:cNvSpPr txBox="1"/>
            <p:nvPr/>
          </p:nvSpPr>
          <p:spPr>
            <a:xfrm>
              <a:off x="251520" y="5270236"/>
              <a:ext cx="2291246" cy="25320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/>
            </a:lstStyle>
            <a:p>
              <a:pPr algn="r"/>
              <a:r>
                <a:rPr lang="pt-BR" sz="1200" noProof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anose="020B0604020202020204" pitchFamily="34" charset="0"/>
                </a:rPr>
                <a:t>Estacionamento rotativo, zona verde. </a:t>
              </a:r>
            </a:p>
          </p:txBody>
        </p:sp>
      </p:grpSp>
      <p:sp>
        <p:nvSpPr>
          <p:cNvPr id="30" name="Freeform 99">
            <a:extLst>
              <a:ext uri="{FF2B5EF4-FFF2-40B4-BE49-F238E27FC236}">
                <a16:creationId xmlns:a16="http://schemas.microsoft.com/office/drawing/2014/main" id="{D105C624-35BA-DDE6-CF95-03A40CB97066}"/>
              </a:ext>
            </a:extLst>
          </p:cNvPr>
          <p:cNvSpPr/>
          <p:nvPr/>
        </p:nvSpPr>
        <p:spPr>
          <a:xfrm flipH="1">
            <a:off x="4123973" y="1696566"/>
            <a:ext cx="1033661" cy="383455"/>
          </a:xfrm>
          <a:custGeom>
            <a:avLst/>
            <a:gdLst>
              <a:gd name="connsiteX0" fmla="*/ 0 w 944880"/>
              <a:gd name="connsiteY0" fmla="*/ 350520 h 350520"/>
              <a:gd name="connsiteX1" fmla="*/ 388620 w 944880"/>
              <a:gd name="connsiteY1" fmla="*/ 0 h 350520"/>
              <a:gd name="connsiteX2" fmla="*/ 944880 w 944880"/>
              <a:gd name="connsiteY2" fmla="*/ 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44880" h="350520">
                <a:moveTo>
                  <a:pt x="0" y="350520"/>
                </a:moveTo>
                <a:lnTo>
                  <a:pt x="388620" y="0"/>
                </a:lnTo>
                <a:lnTo>
                  <a:pt x="944880" y="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/>
          </a:lstStyle>
          <a:p>
            <a:pPr algn="ctr"/>
            <a:endParaRPr lang="pt-BR" noProof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1" name="Straight Connector 34">
            <a:extLst>
              <a:ext uri="{FF2B5EF4-FFF2-40B4-BE49-F238E27FC236}">
                <a16:creationId xmlns:a16="http://schemas.microsoft.com/office/drawing/2014/main" id="{5ED68CF8-A1E9-C66D-3045-148EF13A6FC8}"/>
              </a:ext>
            </a:extLst>
          </p:cNvPr>
          <p:cNvCxnSpPr>
            <a:endCxn id="16" idx="1"/>
          </p:cNvCxnSpPr>
          <p:nvPr/>
        </p:nvCxnSpPr>
        <p:spPr>
          <a:xfrm flipV="1">
            <a:off x="8186871" y="3372170"/>
            <a:ext cx="636594" cy="804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Freeform 103">
            <a:extLst>
              <a:ext uri="{FF2B5EF4-FFF2-40B4-BE49-F238E27FC236}">
                <a16:creationId xmlns:a16="http://schemas.microsoft.com/office/drawing/2014/main" id="{FA29C2F2-1892-5EFF-4538-267C98BD90E5}"/>
              </a:ext>
            </a:extLst>
          </p:cNvPr>
          <p:cNvSpPr/>
          <p:nvPr/>
        </p:nvSpPr>
        <p:spPr>
          <a:xfrm flipH="1">
            <a:off x="3121731" y="4987208"/>
            <a:ext cx="748905" cy="20991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/>
          </a:lstStyle>
          <a:p>
            <a:pPr algn="ctr"/>
            <a:endParaRPr lang="pt-BR" noProof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33" name="Straight Connector 36">
            <a:extLst>
              <a:ext uri="{FF2B5EF4-FFF2-40B4-BE49-F238E27FC236}">
                <a16:creationId xmlns:a16="http://schemas.microsoft.com/office/drawing/2014/main" id="{74D78BD3-7468-3CDB-6EA2-E3196EC72083}"/>
              </a:ext>
            </a:extLst>
          </p:cNvPr>
          <p:cNvCxnSpPr>
            <a:endCxn id="25" idx="3"/>
          </p:cNvCxnSpPr>
          <p:nvPr/>
        </p:nvCxnSpPr>
        <p:spPr>
          <a:xfrm flipH="1" flipV="1">
            <a:off x="3295915" y="3372170"/>
            <a:ext cx="648926" cy="804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Freeform 103">
            <a:extLst>
              <a:ext uri="{FF2B5EF4-FFF2-40B4-BE49-F238E27FC236}">
                <a16:creationId xmlns:a16="http://schemas.microsoft.com/office/drawing/2014/main" id="{9504AD8E-E9EF-BC08-C520-308811379520}"/>
              </a:ext>
            </a:extLst>
          </p:cNvPr>
          <p:cNvSpPr/>
          <p:nvPr/>
        </p:nvSpPr>
        <p:spPr>
          <a:xfrm>
            <a:off x="8335170" y="4594565"/>
            <a:ext cx="748905" cy="209918"/>
          </a:xfrm>
          <a:custGeom>
            <a:avLst/>
            <a:gdLst>
              <a:gd name="connsiteX0" fmla="*/ 0 w 670560"/>
              <a:gd name="connsiteY0" fmla="*/ 0 h 137160"/>
              <a:gd name="connsiteX1" fmla="*/ 670560 w 670560"/>
              <a:gd name="connsiteY1" fmla="*/ 0 h 137160"/>
              <a:gd name="connsiteX2" fmla="*/ 670560 w 670560"/>
              <a:gd name="connsiteY2" fmla="*/ 137160 h 137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70560" h="137160">
                <a:moveTo>
                  <a:pt x="0" y="0"/>
                </a:moveTo>
                <a:lnTo>
                  <a:pt x="670560" y="0"/>
                </a:lnTo>
                <a:lnTo>
                  <a:pt x="670560" y="137160"/>
                </a:lnTo>
              </a:path>
            </a:pathLst>
          </a:cu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/>
          </a:lstStyle>
          <a:p>
            <a:pPr algn="ctr"/>
            <a:endParaRPr lang="pt-BR" noProof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35" name="Imagen 31">
            <a:extLst>
              <a:ext uri="{FF2B5EF4-FFF2-40B4-BE49-F238E27FC236}">
                <a16:creationId xmlns:a16="http://schemas.microsoft.com/office/drawing/2014/main" id="{5EEDE713-259C-23D6-1775-A5DAF89EED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8313" y="2924147"/>
            <a:ext cx="3048418" cy="2708024"/>
          </a:xfrm>
          <a:prstGeom prst="rect">
            <a:avLst/>
          </a:prstGeom>
        </p:spPr>
      </p:pic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EA17627F-79AE-A1E0-DE3C-AD6A0F25EF76}"/>
              </a:ext>
            </a:extLst>
          </p:cNvPr>
          <p:cNvCxnSpPr>
            <a:cxnSpLocks/>
          </p:cNvCxnSpPr>
          <p:nvPr/>
        </p:nvCxnSpPr>
        <p:spPr>
          <a:xfrm flipV="1">
            <a:off x="7363991" y="2044132"/>
            <a:ext cx="713032" cy="354977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21668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979291" y="2060524"/>
            <a:ext cx="4775794" cy="1384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000" b="0" i="0" u="none" strike="noStrike" cap="none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Além de Brasília, diversas grandes cidades experimenta</a:t>
            </a:r>
            <a:r>
              <a:rPr lang="pt-BR" sz="2000" noProof="0">
                <a:solidFill>
                  <a:srgbClr val="334155"/>
                </a:solidFill>
                <a:latin typeface="Lato"/>
                <a:ea typeface="Lato"/>
                <a:cs typeface="Lato"/>
                <a:sym typeface="Lato"/>
              </a:rPr>
              <a:t>m o programa de Tarifa Zero de forma parcial.</a:t>
            </a:r>
            <a:endParaRPr lang="pt-BR" sz="2000" noProof="0"/>
          </a:p>
        </p:txBody>
      </p:sp>
      <p:graphicFrame>
        <p:nvGraphicFramePr>
          <p:cNvPr id="87" name="Google Shape;87;p13"/>
          <p:cNvGraphicFramePr/>
          <p:nvPr>
            <p:extLst>
              <p:ext uri="{D42A27DB-BD31-4B8C-83A1-F6EECF244321}">
                <p14:modId xmlns:p14="http://schemas.microsoft.com/office/powerpoint/2010/main" val="3436710934"/>
              </p:ext>
            </p:extLst>
          </p:nvPr>
        </p:nvGraphicFramePr>
        <p:xfrm>
          <a:off x="6274760" y="1726550"/>
          <a:ext cx="5240964" cy="380462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14420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18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44714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2475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25" b="0" i="0" u="none" strike="noStrike" cap="none" noProof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Cidade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25" b="0" i="0" u="none" strike="noStrike" cap="none" noProof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Habitantes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125" b="0" i="0" u="none" strike="noStrike" cap="none" noProof="0">
                          <a:solidFill>
                            <a:srgbClr val="FFFFFF"/>
                          </a:solidFill>
                          <a:latin typeface="Poppins SemiBold"/>
                          <a:ea typeface="Poppins SemiBold"/>
                          <a:cs typeface="Poppins SemiBold"/>
                          <a:sym typeface="Poppins SemiBold"/>
                        </a:rPr>
                        <a:t>Escopo do Programa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00508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6855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87" b="1" i="0" u="none" strike="noStrike" cap="none" noProof="0">
                          <a:solidFill>
                            <a:srgbClr val="0F172A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São Paulo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87" b="0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11,4 milhões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12" b="0" i="0" u="none" strike="noStrike" cap="none" noProof="0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Domingos, feriados de Natal, Ano Novo e aniversário da cidade.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6855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87" b="1" i="0" u="none" strike="noStrike" cap="none" noProof="0">
                          <a:solidFill>
                            <a:srgbClr val="0F172A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Brasília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87" b="0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2,8 milhões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12" b="0" i="0" u="none" strike="noStrike" cap="none" noProof="0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Domingos e feriados.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855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87" b="1" i="0" u="none" strike="noStrike" cap="none" noProof="0">
                          <a:solidFill>
                            <a:srgbClr val="0F172A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Belo Horizonte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87" b="0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2,3 milhões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12" b="0" i="0" u="none" strike="noStrike" cap="none" noProof="0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Linhas que atendem vilas e comunidades periféricas.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6855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87" b="1" i="0" u="none" strike="noStrike" cap="none" noProof="0">
                          <a:solidFill>
                            <a:srgbClr val="0F172A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Maceió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87" b="0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958 mil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12" b="0" i="0" u="none" strike="noStrike" cap="none" noProof="0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Domingos.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6855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87" b="1" i="0" u="none" strike="noStrike" cap="none" noProof="0">
                          <a:solidFill>
                            <a:srgbClr val="0F172A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Teresina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87" b="0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866 mil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12" b="0" i="0" u="none" strike="noStrike" cap="none" noProof="0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No Sistema de Metrô/VLT.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855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87" b="1" i="0" u="none" strike="noStrike" cap="none" noProof="0">
                          <a:solidFill>
                            <a:srgbClr val="0F172A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Florianópolis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87" b="0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537 mil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12" b="0" i="0" u="none" strike="noStrike" cap="none" noProof="0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Último domingo de cada mês.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8FA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68553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87" b="1" i="0" u="none" strike="noStrike" cap="none" noProof="0">
                          <a:solidFill>
                            <a:srgbClr val="0F172A"/>
                          </a:solidFill>
                          <a:latin typeface="Poppins"/>
                          <a:ea typeface="Poppins"/>
                          <a:cs typeface="Poppins"/>
                          <a:sym typeface="Poppins"/>
                        </a:rPr>
                        <a:t>Palmas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87" b="0" i="0" u="none" strike="noStrike" cap="none" noProof="0">
                          <a:solidFill>
                            <a:srgbClr val="334155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303 mil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pt-BR" sz="1012" b="0" i="0" u="none" strike="noStrike" cap="none" noProof="0">
                          <a:solidFill>
                            <a:srgbClr val="475569"/>
                          </a:solidFill>
                          <a:latin typeface="Lato"/>
                          <a:ea typeface="Lato"/>
                          <a:cs typeface="Lato"/>
                          <a:sym typeface="Lato"/>
                        </a:rPr>
                        <a:t>Domingos e feriados.</a:t>
                      </a:r>
                      <a:endParaRPr lang="pt-BR" noProof="0"/>
                    </a:p>
                  </a:txBody>
                  <a:tcPr marL="63500" marR="63500" marT="25400" marB="25400" anchor="ctr">
                    <a:lnL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4" name="Google Shape;94;p13"/>
          <p:cNvSpPr/>
          <p:nvPr/>
        </p:nvSpPr>
        <p:spPr>
          <a:xfrm>
            <a:off x="6862762" y="2753022"/>
            <a:ext cx="128021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5" name="Google Shape;95;p13"/>
          <p:cNvSpPr/>
          <p:nvPr/>
        </p:nvSpPr>
        <p:spPr>
          <a:xfrm>
            <a:off x="8142982" y="2753022"/>
            <a:ext cx="12001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3"/>
          <p:cNvSpPr/>
          <p:nvPr/>
        </p:nvSpPr>
        <p:spPr>
          <a:xfrm>
            <a:off x="9343132" y="2753022"/>
            <a:ext cx="2172592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7" name="Google Shape;97;p13"/>
          <p:cNvSpPr/>
          <p:nvPr/>
        </p:nvSpPr>
        <p:spPr>
          <a:xfrm>
            <a:off x="6862762" y="3153072"/>
            <a:ext cx="128021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8" name="Google Shape;98;p13"/>
          <p:cNvSpPr/>
          <p:nvPr/>
        </p:nvSpPr>
        <p:spPr>
          <a:xfrm>
            <a:off x="8142982" y="3153072"/>
            <a:ext cx="12001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/>
          <p:cNvSpPr/>
          <p:nvPr/>
        </p:nvSpPr>
        <p:spPr>
          <a:xfrm>
            <a:off x="9343132" y="3153072"/>
            <a:ext cx="2172592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13"/>
          <p:cNvSpPr/>
          <p:nvPr/>
        </p:nvSpPr>
        <p:spPr>
          <a:xfrm>
            <a:off x="6862762" y="3753147"/>
            <a:ext cx="128021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13"/>
          <p:cNvSpPr/>
          <p:nvPr/>
        </p:nvSpPr>
        <p:spPr>
          <a:xfrm>
            <a:off x="8142982" y="3753147"/>
            <a:ext cx="12001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13"/>
          <p:cNvSpPr/>
          <p:nvPr/>
        </p:nvSpPr>
        <p:spPr>
          <a:xfrm>
            <a:off x="9343132" y="3753147"/>
            <a:ext cx="2172592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13"/>
          <p:cNvSpPr/>
          <p:nvPr/>
        </p:nvSpPr>
        <p:spPr>
          <a:xfrm>
            <a:off x="6862762" y="4153197"/>
            <a:ext cx="128021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4" name="Google Shape;104;p13"/>
          <p:cNvSpPr/>
          <p:nvPr/>
        </p:nvSpPr>
        <p:spPr>
          <a:xfrm>
            <a:off x="8142982" y="4153197"/>
            <a:ext cx="12001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9343132" y="4153197"/>
            <a:ext cx="2172592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6" name="Google Shape;106;p13"/>
          <p:cNvSpPr/>
          <p:nvPr/>
        </p:nvSpPr>
        <p:spPr>
          <a:xfrm>
            <a:off x="6862762" y="4553247"/>
            <a:ext cx="128021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7" name="Google Shape;107;p13"/>
          <p:cNvSpPr/>
          <p:nvPr/>
        </p:nvSpPr>
        <p:spPr>
          <a:xfrm>
            <a:off x="8142982" y="4553247"/>
            <a:ext cx="12001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" name="Google Shape;108;p13"/>
          <p:cNvSpPr/>
          <p:nvPr/>
        </p:nvSpPr>
        <p:spPr>
          <a:xfrm>
            <a:off x="9343132" y="4553247"/>
            <a:ext cx="2172592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9" name="Google Shape;109;p13"/>
          <p:cNvSpPr/>
          <p:nvPr/>
        </p:nvSpPr>
        <p:spPr>
          <a:xfrm>
            <a:off x="6862762" y="4953297"/>
            <a:ext cx="128021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0" name="Google Shape;110;p13"/>
          <p:cNvSpPr/>
          <p:nvPr/>
        </p:nvSpPr>
        <p:spPr>
          <a:xfrm>
            <a:off x="8142982" y="4953297"/>
            <a:ext cx="12001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13"/>
          <p:cNvSpPr/>
          <p:nvPr/>
        </p:nvSpPr>
        <p:spPr>
          <a:xfrm>
            <a:off x="9343132" y="4953297"/>
            <a:ext cx="2172592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13"/>
          <p:cNvSpPr/>
          <p:nvPr/>
        </p:nvSpPr>
        <p:spPr>
          <a:xfrm>
            <a:off x="6862762" y="5353347"/>
            <a:ext cx="1280219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13"/>
          <p:cNvSpPr/>
          <p:nvPr/>
        </p:nvSpPr>
        <p:spPr>
          <a:xfrm>
            <a:off x="8142982" y="5353347"/>
            <a:ext cx="1200150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3"/>
          <p:cNvSpPr/>
          <p:nvPr/>
        </p:nvSpPr>
        <p:spPr>
          <a:xfrm>
            <a:off x="9343132" y="5353347"/>
            <a:ext cx="2172592" cy="9525"/>
          </a:xfrm>
          <a:prstGeom prst="rect">
            <a:avLst/>
          </a:prstGeom>
          <a:solidFill>
            <a:srgbClr val="F1F5F9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5" name="Google Shape;115;p13"/>
          <p:cNvSpPr txBox="1"/>
          <p:nvPr/>
        </p:nvSpPr>
        <p:spPr>
          <a:xfrm>
            <a:off x="857250" y="776585"/>
            <a:ext cx="11201400" cy="4385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850" b="1" i="0" u="none" strike="noStrike" cap="none" noProof="0" dirty="0">
                <a:latin typeface="Poppins"/>
                <a:ea typeface="Poppins"/>
                <a:cs typeface="Poppins"/>
                <a:sym typeface="Poppins"/>
              </a:rPr>
              <a:t>APLICAÇÃO DE TARIFA ZERO PARCIAL</a:t>
            </a:r>
            <a:endParaRPr lang="pt-BR" noProof="0" dirty="0"/>
          </a:p>
        </p:txBody>
      </p:sp>
      <p:sp>
        <p:nvSpPr>
          <p:cNvPr id="116" name="Google Shape;116;p13"/>
          <p:cNvSpPr/>
          <p:nvPr/>
        </p:nvSpPr>
        <p:spPr>
          <a:xfrm>
            <a:off x="666750" y="776585"/>
            <a:ext cx="95250" cy="54292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81492" y="1781949"/>
            <a:ext cx="5214937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6" name="Google Shape;86;p13" descr="image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207987" y="1761165"/>
            <a:ext cx="5214937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7" name="Google Shape;87;p13" descr="image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809625" y="3927017"/>
            <a:ext cx="5214937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88;p13" descr="image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6185058" y="3873353"/>
            <a:ext cx="5214937" cy="1905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3" descr="image.png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1181100" y="2007480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0" name="Google Shape;90;p13" descr="image.png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46872" y="1877199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3" descr="image.png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65462" y="4272669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2" name="Google Shape;92;p13" descr="image.png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650830" y="4292453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3" descr="image.png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1314450" y="2102730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3"/>
          <p:cNvSpPr txBox="1"/>
          <p:nvPr/>
        </p:nvSpPr>
        <p:spPr>
          <a:xfrm>
            <a:off x="1924050" y="1950330"/>
            <a:ext cx="2240280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 dirty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Gestão e regulação</a:t>
            </a:r>
            <a:endParaRPr lang="pt-BR" noProof="0" dirty="0"/>
          </a:p>
        </p:txBody>
      </p:sp>
      <p:pic>
        <p:nvPicPr>
          <p:cNvPr id="95" name="Google Shape;95;p13" descr="image.png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6698455" y="2067699"/>
            <a:ext cx="238125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3"/>
          <p:cNvSpPr txBox="1"/>
          <p:nvPr/>
        </p:nvSpPr>
        <p:spPr>
          <a:xfrm>
            <a:off x="7308872" y="1877199"/>
            <a:ext cx="2730341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 dirty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Operação e infraestrutura</a:t>
            </a:r>
            <a:endParaRPr lang="pt-BR" noProof="0" dirty="0"/>
          </a:p>
        </p:txBody>
      </p:sp>
      <p:pic>
        <p:nvPicPr>
          <p:cNvPr id="97" name="Google Shape;97;p13" descr="image.png"/>
          <p:cNvPicPr preferRelativeResize="0"/>
          <p:nvPr/>
        </p:nvPicPr>
        <p:blipFill rotWithShape="1">
          <a:blip r:embed="rId13">
            <a:alphaModFix/>
          </a:blip>
          <a:srcRect/>
          <a:stretch/>
        </p:blipFill>
        <p:spPr>
          <a:xfrm>
            <a:off x="1350644" y="4401065"/>
            <a:ext cx="200025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 txBox="1"/>
          <p:nvPr/>
        </p:nvSpPr>
        <p:spPr>
          <a:xfrm>
            <a:off x="1926907" y="4248665"/>
            <a:ext cx="3356133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 dirty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Análise de custo e financiamento</a:t>
            </a:r>
            <a:endParaRPr lang="pt-BR" noProof="0" dirty="0"/>
          </a:p>
        </p:txBody>
      </p:sp>
      <p:pic>
        <p:nvPicPr>
          <p:cNvPr id="99" name="Google Shape;99;p13" descr="image.png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6803230" y="4444853"/>
            <a:ext cx="266700" cy="26670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3"/>
          <p:cNvSpPr txBox="1"/>
          <p:nvPr/>
        </p:nvSpPr>
        <p:spPr>
          <a:xfrm>
            <a:off x="7412830" y="4292453"/>
            <a:ext cx="2670333" cy="2308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500" b="1" i="0" u="none" strike="noStrike" cap="none" noProof="0" dirty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Métricas de desempenho</a:t>
            </a:r>
            <a:endParaRPr lang="pt-BR" noProof="0" dirty="0"/>
          </a:p>
        </p:txBody>
      </p:sp>
      <p:sp>
        <p:nvSpPr>
          <p:cNvPr id="101" name="Google Shape;101;p13"/>
          <p:cNvSpPr txBox="1"/>
          <p:nvPr/>
        </p:nvSpPr>
        <p:spPr>
          <a:xfrm>
            <a:off x="1924050" y="2350380"/>
            <a:ext cx="213360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Órgão gestor do STPC</a:t>
            </a:r>
            <a:endParaRPr lang="pt-BR" noProof="0" dirty="0"/>
          </a:p>
        </p:txBody>
      </p:sp>
      <p:sp>
        <p:nvSpPr>
          <p:cNvPr id="102" name="Google Shape;102;p13"/>
          <p:cNvSpPr txBox="1"/>
          <p:nvPr/>
        </p:nvSpPr>
        <p:spPr>
          <a:xfrm>
            <a:off x="1924050" y="2578980"/>
            <a:ext cx="213360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Legislação instituidora</a:t>
            </a:r>
            <a:endParaRPr lang="pt-BR" noProof="0" dirty="0"/>
          </a:p>
        </p:txBody>
      </p:sp>
      <p:sp>
        <p:nvSpPr>
          <p:cNvPr id="103" name="Google Shape;103;p13"/>
          <p:cNvSpPr txBox="1"/>
          <p:nvPr/>
        </p:nvSpPr>
        <p:spPr>
          <a:xfrm>
            <a:off x="1924050" y="2807580"/>
            <a:ext cx="2133600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Características da contratação</a:t>
            </a:r>
            <a:endParaRPr lang="pt-BR" noProof="0" dirty="0"/>
          </a:p>
        </p:txBody>
      </p:sp>
      <p:sp>
        <p:nvSpPr>
          <p:cNvPr id="104" name="Google Shape;104;p13"/>
          <p:cNvSpPr txBox="1"/>
          <p:nvPr/>
        </p:nvSpPr>
        <p:spPr>
          <a:xfrm>
            <a:off x="1924050" y="2988555"/>
            <a:ext cx="3054566" cy="6232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Formas de remuneração</a:t>
            </a:r>
            <a:r>
              <a:rPr lang="pt-BR" sz="1125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(por km rodado, tarifa, veículo, etc.)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pt-BR" noProof="0" dirty="0"/>
          </a:p>
        </p:txBody>
      </p:sp>
      <p:sp>
        <p:nvSpPr>
          <p:cNvPr id="105" name="Google Shape;105;p13"/>
          <p:cNvSpPr txBox="1"/>
          <p:nvPr/>
        </p:nvSpPr>
        <p:spPr>
          <a:xfrm>
            <a:off x="7308872" y="2277249"/>
            <a:ext cx="260032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Modelo de execução dos serviços</a:t>
            </a:r>
            <a:endParaRPr lang="pt-BR" noProof="0" dirty="0"/>
          </a:p>
        </p:txBody>
      </p:sp>
      <p:sp>
        <p:nvSpPr>
          <p:cNvPr id="106" name="Google Shape;106;p13"/>
          <p:cNvSpPr txBox="1"/>
          <p:nvPr/>
        </p:nvSpPr>
        <p:spPr>
          <a:xfrm>
            <a:off x="7308872" y="2505849"/>
            <a:ext cx="260032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Dimensionamento e idade da frota</a:t>
            </a:r>
            <a:endParaRPr lang="pt-BR" noProof="0" dirty="0"/>
          </a:p>
        </p:txBody>
      </p:sp>
      <p:sp>
        <p:nvSpPr>
          <p:cNvPr id="107" name="Google Shape;107;p13"/>
          <p:cNvSpPr txBox="1"/>
          <p:nvPr/>
        </p:nvSpPr>
        <p:spPr>
          <a:xfrm>
            <a:off x="7308872" y="2734449"/>
            <a:ext cx="260032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Km percorrida e frequência</a:t>
            </a:r>
            <a:endParaRPr lang="pt-BR" noProof="0" dirty="0"/>
          </a:p>
        </p:txBody>
      </p:sp>
      <p:sp>
        <p:nvSpPr>
          <p:cNvPr id="108" name="Google Shape;108;p13"/>
          <p:cNvSpPr txBox="1"/>
          <p:nvPr/>
        </p:nvSpPr>
        <p:spPr>
          <a:xfrm>
            <a:off x="7308872" y="2963049"/>
            <a:ext cx="260032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Rede de linhas e viagens</a:t>
            </a:r>
            <a:endParaRPr lang="pt-BR" noProof="0" dirty="0"/>
          </a:p>
        </p:txBody>
      </p:sp>
      <p:sp>
        <p:nvSpPr>
          <p:cNvPr id="109" name="Google Shape;109;p13"/>
          <p:cNvSpPr txBox="1"/>
          <p:nvPr/>
        </p:nvSpPr>
        <p:spPr>
          <a:xfrm>
            <a:off x="1926907" y="4648715"/>
            <a:ext cx="260032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Custo mensal e anual do programa</a:t>
            </a:r>
            <a:endParaRPr lang="pt-BR" noProof="0" dirty="0"/>
          </a:p>
        </p:txBody>
      </p:sp>
      <p:sp>
        <p:nvSpPr>
          <p:cNvPr id="110" name="Google Shape;110;p13"/>
          <p:cNvSpPr txBox="1"/>
          <p:nvPr/>
        </p:nvSpPr>
        <p:spPr>
          <a:xfrm>
            <a:off x="1926907" y="4877315"/>
            <a:ext cx="260032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Fontes de recursos para custeio</a:t>
            </a:r>
            <a:endParaRPr lang="pt-BR" noProof="0" dirty="0"/>
          </a:p>
        </p:txBody>
      </p:sp>
      <p:sp>
        <p:nvSpPr>
          <p:cNvPr id="111" name="Google Shape;111;p13"/>
          <p:cNvSpPr txBox="1"/>
          <p:nvPr/>
        </p:nvSpPr>
        <p:spPr>
          <a:xfrm>
            <a:off x="1926907" y="5105078"/>
            <a:ext cx="3054566" cy="173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Custo unitário (Km, veículo, combustível, etc.)</a:t>
            </a:r>
            <a:endParaRPr lang="pt-BR" noProof="0" dirty="0"/>
          </a:p>
        </p:txBody>
      </p:sp>
      <p:sp>
        <p:nvSpPr>
          <p:cNvPr id="112" name="Google Shape;112;p13"/>
          <p:cNvSpPr txBox="1"/>
          <p:nvPr/>
        </p:nvSpPr>
        <p:spPr>
          <a:xfrm>
            <a:off x="1926907" y="5333678"/>
            <a:ext cx="3054566" cy="173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Relação custo TP vs. Orçamento do município</a:t>
            </a:r>
            <a:endParaRPr lang="pt-BR" noProof="0" dirty="0"/>
          </a:p>
        </p:txBody>
      </p:sp>
      <p:sp>
        <p:nvSpPr>
          <p:cNvPr id="113" name="Google Shape;113;p13"/>
          <p:cNvSpPr txBox="1"/>
          <p:nvPr/>
        </p:nvSpPr>
        <p:spPr>
          <a:xfrm>
            <a:off x="7412830" y="4692503"/>
            <a:ext cx="25431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Tempo de implantação do modelo</a:t>
            </a:r>
            <a:endParaRPr lang="pt-BR" noProof="0" dirty="0"/>
          </a:p>
        </p:txBody>
      </p:sp>
      <p:sp>
        <p:nvSpPr>
          <p:cNvPr id="114" name="Google Shape;114;p13"/>
          <p:cNvSpPr txBox="1"/>
          <p:nvPr/>
        </p:nvSpPr>
        <p:spPr>
          <a:xfrm>
            <a:off x="7412830" y="4921103"/>
            <a:ext cx="2543175" cy="17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Quantidade de embarques (demanda)</a:t>
            </a:r>
            <a:endParaRPr lang="pt-BR" noProof="0" dirty="0"/>
          </a:p>
        </p:txBody>
      </p:sp>
      <p:sp>
        <p:nvSpPr>
          <p:cNvPr id="115" name="Google Shape;115;p13"/>
          <p:cNvSpPr txBox="1"/>
          <p:nvPr/>
        </p:nvSpPr>
        <p:spPr>
          <a:xfrm>
            <a:off x="7412830" y="5148866"/>
            <a:ext cx="2543175" cy="173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 dirty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 </a:t>
            </a:r>
            <a:r>
              <a:rPr lang="pt-BR" sz="1125" b="0" i="0" u="none" strike="noStrike" cap="none" noProof="0" dirty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Índices de qualidade estabelecidos</a:t>
            </a:r>
            <a:endParaRPr lang="pt-BR" noProof="0" dirty="0"/>
          </a:p>
        </p:txBody>
      </p:sp>
      <p:sp>
        <p:nvSpPr>
          <p:cNvPr id="116" name="Google Shape;116;p13"/>
          <p:cNvSpPr txBox="1"/>
          <p:nvPr/>
        </p:nvSpPr>
        <p:spPr>
          <a:xfrm>
            <a:off x="952500" y="871835"/>
            <a:ext cx="11058987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2400" b="1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PRINCIPAIS ASPECTOS ABORDADOS PELO ESTUDO DA SUBCOMISSÃO DA CTMU EM RELAÇÃO ÀS CIDADES COM TARIFA ZERO</a:t>
            </a:r>
            <a:endParaRPr lang="pt-BR" sz="2400" noProof="0"/>
          </a:p>
        </p:txBody>
      </p:sp>
      <p:sp>
        <p:nvSpPr>
          <p:cNvPr id="117" name="Google Shape;117;p13"/>
          <p:cNvSpPr/>
          <p:nvPr/>
        </p:nvSpPr>
        <p:spPr>
          <a:xfrm>
            <a:off x="762000" y="871835"/>
            <a:ext cx="95250" cy="542925"/>
          </a:xfrm>
          <a:prstGeom prst="rect">
            <a:avLst/>
          </a:prstGeom>
          <a:solidFill>
            <a:srgbClr val="005088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lang="pt-BR" sz="1800" b="0" i="0" u="none" strike="noStrike" cap="none" noProof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Google Shape;103;p13">
            <a:extLst>
              <a:ext uri="{FF2B5EF4-FFF2-40B4-BE49-F238E27FC236}">
                <a16:creationId xmlns:a16="http://schemas.microsoft.com/office/drawing/2014/main" id="{C82C3173-91C8-24A3-21A6-626FBB35A91A}"/>
              </a:ext>
            </a:extLst>
          </p:cNvPr>
          <p:cNvSpPr txBox="1"/>
          <p:nvPr/>
        </p:nvSpPr>
        <p:spPr>
          <a:xfrm>
            <a:off x="1916656" y="3379701"/>
            <a:ext cx="3258752" cy="1731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125" b="0" i="0" u="none" strike="noStrike" cap="none" noProof="0">
                <a:solidFill>
                  <a:srgbClr val="0099CC"/>
                </a:solidFill>
                <a:latin typeface="Lato"/>
                <a:ea typeface="Lato"/>
                <a:cs typeface="Lato"/>
                <a:sym typeface="Lato"/>
              </a:rPr>
              <a:t>•</a:t>
            </a:r>
            <a:r>
              <a:rPr lang="pt-BR" sz="1125" b="0" i="0" u="none" strike="noStrike" cap="none" noProof="0">
                <a:solidFill>
                  <a:srgbClr val="475569"/>
                </a:solidFill>
                <a:latin typeface="Lato"/>
                <a:ea typeface="Lato"/>
                <a:cs typeface="Lato"/>
                <a:sym typeface="Lato"/>
              </a:rPr>
              <a:t> Instituição de Fundo de Transporte Coletivo</a:t>
            </a:r>
            <a:endParaRPr lang="pt-BR" noProof="0"/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6C152B14-9F83-AB77-35ED-E1A87018DB93}"/>
              </a:ext>
            </a:extLst>
          </p:cNvPr>
          <p:cNvSpPr txBox="1"/>
          <p:nvPr/>
        </p:nvSpPr>
        <p:spPr>
          <a:xfrm>
            <a:off x="1996250" y="6359678"/>
            <a:ext cx="87233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i="1" noProof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Documentos decorrentes do estudo estão disponíveis no site da CTMU: </a:t>
            </a:r>
            <a:r>
              <a:rPr lang="pt-BR" sz="1400" i="1" noProof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  <a:hlinkClick r:id="rId15"/>
              </a:rPr>
              <a:t>https://www.cl.df.gov.br/ctmu</a:t>
            </a:r>
            <a:r>
              <a:rPr lang="pt-BR" sz="1400" i="1" noProof="0">
                <a:solidFill>
                  <a:schemeClr val="tx2"/>
                </a:solidFill>
                <a:latin typeface="Lato" panose="020F0502020204030203" pitchFamily="34" charset="0"/>
                <a:ea typeface="Lato" panose="020F0502020204030203" pitchFamily="34" charset="0"/>
                <a:cs typeface="Lato" panose="020F0502020204030203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3" descr="imag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3"/>
          <p:cNvSpPr txBox="1"/>
          <p:nvPr/>
        </p:nvSpPr>
        <p:spPr>
          <a:xfrm>
            <a:off x="721682" y="1309571"/>
            <a:ext cx="5134938" cy="3046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l" rtl="0">
              <a:lnSpc>
                <a:spcPct val="10998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6000" b="1" i="0" u="none" strike="noStrike" cap="none" noProof="0">
                <a:solidFill>
                  <a:srgbClr val="0F172A"/>
                </a:solidFill>
                <a:latin typeface="Poppins"/>
                <a:ea typeface="Poppins"/>
                <a:cs typeface="Poppins"/>
                <a:sym typeface="Poppins"/>
              </a:rPr>
              <a:t>Avaliação do 1º Ano: </a:t>
            </a:r>
            <a:r>
              <a:rPr lang="pt-BR" sz="6000" b="1" i="0" u="none" strike="noStrike" cap="none" noProof="0">
                <a:solidFill>
                  <a:srgbClr val="005088"/>
                </a:solidFill>
                <a:latin typeface="Poppins"/>
                <a:ea typeface="Poppins"/>
                <a:cs typeface="Poppins"/>
                <a:sym typeface="Poppins"/>
              </a:rPr>
              <a:t>Vai de Graça</a:t>
            </a:r>
            <a:endParaRPr lang="pt-BR" sz="6000" noProof="0"/>
          </a:p>
        </p:txBody>
      </p:sp>
      <p:pic>
        <p:nvPicPr>
          <p:cNvPr id="88" name="Google Shape;8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78301" y="0"/>
            <a:ext cx="5613697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ersonalizar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da384f1a-26ac-4e64-8d38-1286b0541ed4">
      <Terms xmlns="http://schemas.microsoft.com/office/infopath/2007/PartnerControls"/>
    </lcf76f155ced4ddcb4097134ff3c332f>
    <TaxCatchAll xmlns="043c51d7-1484-4b42-ae56-96b89c2f4c26" xsi:nil="true"/>
    <_x00da_ltimaaltera_x00e7__x00e3_o xmlns="da384f1a-26ac-4e64-8d38-1286b0541ed4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8BE812253ECDB4BBC7E170F4D66571A" ma:contentTypeVersion="15" ma:contentTypeDescription="Create a new document." ma:contentTypeScope="" ma:versionID="d1caa5b2efeecabf298c8861fcaef9d9">
  <xsd:schema xmlns:xsd="http://www.w3.org/2001/XMLSchema" xmlns:xs="http://www.w3.org/2001/XMLSchema" xmlns:p="http://schemas.microsoft.com/office/2006/metadata/properties" xmlns:ns2="da384f1a-26ac-4e64-8d38-1286b0541ed4" xmlns:ns3="043c51d7-1484-4b42-ae56-96b89c2f4c26" targetNamespace="http://schemas.microsoft.com/office/2006/metadata/properties" ma:root="true" ma:fieldsID="85dd429c11bb844fa238a623f24220fd" ns2:_="" ns3:_="">
    <xsd:import namespace="da384f1a-26ac-4e64-8d38-1286b0541ed4"/>
    <xsd:import namespace="043c51d7-1484-4b42-ae56-96b89c2f4c26"/>
    <xsd:element name="properties">
      <xsd:complexType>
        <xsd:sequence>
          <xsd:element name="documentManagement">
            <xsd:complexType>
              <xsd:all>
                <xsd:element ref="ns2:lcf76f155ced4ddcb4097134ff3c332f" minOccurs="0"/>
                <xsd:element ref="ns3:TaxCatchAll" minOccurs="0"/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_x00da_ltimaaltera_x00e7__x00e3_o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384f1a-26ac-4e64-8d38-1286b0541ed4" elementFormDefault="qualified">
    <xsd:import namespace="http://schemas.microsoft.com/office/2006/documentManagement/types"/>
    <xsd:import namespace="http://schemas.microsoft.com/office/infopath/2007/PartnerControls"/>
    <xsd:element name="lcf76f155ced4ddcb4097134ff3c332f" ma:index="9" nillable="true" ma:taxonomy="true" ma:internalName="lcf76f155ced4ddcb4097134ff3c332f" ma:taxonomyFieldName="MediaServiceImageTags" ma:displayName="Image Tags" ma:readOnly="false" ma:fieldId="{5cf76f15-5ced-4ddc-b409-7134ff3c332f}" ma:taxonomyMulti="true" ma:sspId="18d130e2-d8de-4285-9cce-e23c6c017b1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5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_x00da_ltimaaltera_x00e7__x00e3_o" ma:index="21" nillable="true" ma:displayName="Última alteração" ma:format="DateTime" ma:internalName="_x00da_ltimaaltera_x00e7__x00e3_o">
      <xsd:simpleType>
        <xsd:restriction base="dms:DateTime"/>
      </xsd:simpleType>
    </xsd:element>
    <xsd:element name="MediaServiceBillingMetadata" ma:index="22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3c51d7-1484-4b42-ae56-96b89c2f4c26" elementFormDefault="qualified">
    <xsd:import namespace="http://schemas.microsoft.com/office/2006/documentManagement/types"/>
    <xsd:import namespace="http://schemas.microsoft.com/office/infopath/2007/PartnerControls"/>
    <xsd:element name="TaxCatchAll" ma:index="10" nillable="true" ma:displayName="Taxonomy Catch All Column" ma:hidden="true" ma:list="{f677f9d5-cfed-42d5-8f3e-a16bc63abb96}" ma:internalName="TaxCatchAll" ma:showField="CatchAllData" ma:web="043c51d7-1484-4b42-ae56-96b89c2f4c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DDBB672F-5AA9-4FA0-AE4E-01D50B7F26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C344A45-B757-4181-9B67-466F0C82D1FB}">
  <ds:schemaRefs>
    <ds:schemaRef ds:uri="http://schemas.microsoft.com/office/2006/metadata/properties"/>
    <ds:schemaRef ds:uri="http://www.w3.org/XML/1998/namespace"/>
    <ds:schemaRef ds:uri="http://schemas.openxmlformats.org/package/2006/metadata/core-properties"/>
    <ds:schemaRef ds:uri="http://purl.org/dc/elements/1.1/"/>
    <ds:schemaRef ds:uri="da384f1a-26ac-4e64-8d38-1286b0541ed4"/>
    <ds:schemaRef ds:uri="http://schemas.microsoft.com/office/infopath/2007/PartnerControls"/>
    <ds:schemaRef ds:uri="http://purl.org/dc/dcmitype/"/>
    <ds:schemaRef ds:uri="http://schemas.microsoft.com/office/2006/documentManagement/types"/>
    <ds:schemaRef ds:uri="043c51d7-1484-4b42-ae56-96b89c2f4c26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572B793A-1D9E-47E6-9BCB-E82C0A630E9C}"/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24</TotalTime>
  <Words>1638</Words>
  <Application>Microsoft Office PowerPoint</Application>
  <PresentationFormat>Widescreen</PresentationFormat>
  <Paragraphs>306</Paragraphs>
  <Slides>24</Slides>
  <Notes>24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2</vt:i4>
      </vt:variant>
      <vt:variant>
        <vt:lpstr>Títulos de slides</vt:lpstr>
      </vt:variant>
      <vt:variant>
        <vt:i4>24</vt:i4>
      </vt:variant>
    </vt:vector>
  </HeadingPairs>
  <TitlesOfParts>
    <vt:vector size="37" baseType="lpstr">
      <vt:lpstr>Calibri</vt:lpstr>
      <vt:lpstr>Poppins</vt:lpstr>
      <vt:lpstr>Wingdings 3</vt:lpstr>
      <vt:lpstr>Poppins ExtraBold</vt:lpstr>
      <vt:lpstr>Aptos</vt:lpstr>
      <vt:lpstr>Arial</vt:lpstr>
      <vt:lpstr>Poppins SemiBold</vt:lpstr>
      <vt:lpstr>Lato</vt:lpstr>
      <vt:lpstr>Aptos Display</vt:lpstr>
      <vt:lpstr>Tw Cen MT</vt:lpstr>
      <vt:lpstr>Tw Cen MT Condensed</vt:lpstr>
      <vt:lpstr>Personalizar design</vt:lpstr>
      <vt:lpstr>Integral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Fernando Resende Barbosa</dc:creator>
  <cp:lastModifiedBy>Fernanda de Azevedo Oliveira</cp:lastModifiedBy>
  <cp:revision>5</cp:revision>
  <cp:lastPrinted>2026-05-19T16:45:58Z</cp:lastPrinted>
  <dcterms:modified xsi:type="dcterms:W3CDTF">2026-05-21T16:12:16Z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0x01010008BE812253ECDB4BBC7E170F4D66571A</vt:lpwstr>
  </property>
  <property fmtid="{D5CDD505-2E9C-101B-9397-08002B2CF9AE}" pid="3" name="MSIP_Label_defa4170-0d19-0005-0004-bc88714345d2_Enabled">
    <vt:lpwstr>true</vt:lpwstr>
  </property>
  <property fmtid="{D5CDD505-2E9C-101B-9397-08002B2CF9AE}" pid="4" name="MSIP_Label_defa4170-0d19-0005-0004-bc88714345d2_SetDate">
    <vt:lpwstr>2026-05-18T20:00:29Z</vt:lpwstr>
  </property>
  <property fmtid="{D5CDD505-2E9C-101B-9397-08002B2CF9AE}" pid="5" name="MSIP_Label_defa4170-0d19-0005-0004-bc88714345d2_Method">
    <vt:lpwstr>Standard</vt:lpwstr>
  </property>
  <property fmtid="{D5CDD505-2E9C-101B-9397-08002B2CF9AE}" pid="6" name="MSIP_Label_defa4170-0d19-0005-0004-bc88714345d2_Name">
    <vt:lpwstr>defa4170-0d19-0005-0004-bc88714345d2</vt:lpwstr>
  </property>
  <property fmtid="{D5CDD505-2E9C-101B-9397-08002B2CF9AE}" pid="7" name="MSIP_Label_defa4170-0d19-0005-0004-bc88714345d2_SiteId">
    <vt:lpwstr>4e10ab7b-c5b8-45a5-8b77-4e08baca5992</vt:lpwstr>
  </property>
  <property fmtid="{D5CDD505-2E9C-101B-9397-08002B2CF9AE}" pid="8" name="MSIP_Label_defa4170-0d19-0005-0004-bc88714345d2_ActionId">
    <vt:lpwstr>5f230d83-d361-4301-bee2-84c300c9981e</vt:lpwstr>
  </property>
  <property fmtid="{D5CDD505-2E9C-101B-9397-08002B2CF9AE}" pid="9" name="MSIP_Label_defa4170-0d19-0005-0004-bc88714345d2_ContentBits">
    <vt:lpwstr>0</vt:lpwstr>
  </property>
  <property fmtid="{D5CDD505-2E9C-101B-9397-08002B2CF9AE}" pid="10" name="MSIP_Label_defa4170-0d19-0005-0004-bc88714345d2_Tag">
    <vt:lpwstr>10, 3, 0, 2</vt:lpwstr>
  </property>
  <property fmtid="{D5CDD505-2E9C-101B-9397-08002B2CF9AE}" pid="11" name="MediaServiceImageTags">
    <vt:lpwstr/>
  </property>
  <property fmtid="{D5CDD505-2E9C-101B-9397-08002B2CF9AE}" pid="12" name="Order">
    <vt:r8>2845300</vt:r8>
  </property>
  <property fmtid="{D5CDD505-2E9C-101B-9397-08002B2CF9AE}" pid="13" name="xd_Signature">
    <vt:bool>false</vt:bool>
  </property>
  <property fmtid="{D5CDD505-2E9C-101B-9397-08002B2CF9AE}" pid="14" name="xd_ProgID">
    <vt:lpwstr/>
  </property>
  <property fmtid="{D5CDD505-2E9C-101B-9397-08002B2CF9AE}" pid="15" name="_SourceUrl">
    <vt:lpwstr/>
  </property>
  <property fmtid="{D5CDD505-2E9C-101B-9397-08002B2CF9AE}" pid="16" name="_SharedFileIndex">
    <vt:lpwstr/>
  </property>
  <property fmtid="{D5CDD505-2E9C-101B-9397-08002B2CF9AE}" pid="17" name="ComplianceAssetId">
    <vt:lpwstr/>
  </property>
  <property fmtid="{D5CDD505-2E9C-101B-9397-08002B2CF9AE}" pid="18" name="TemplateUrl">
    <vt:lpwstr/>
  </property>
  <property fmtid="{D5CDD505-2E9C-101B-9397-08002B2CF9AE}" pid="19" name="_ExtendedDescription">
    <vt:lpwstr/>
  </property>
  <property fmtid="{D5CDD505-2E9C-101B-9397-08002B2CF9AE}" pid="20" name="TriggerFlowInfo">
    <vt:lpwstr/>
  </property>
</Properties>
</file>