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4" r:id="rId4"/>
    <p:sldId id="257" r:id="rId5"/>
    <p:sldId id="258" r:id="rId6"/>
    <p:sldId id="281" r:id="rId7"/>
    <p:sldId id="292" r:id="rId8"/>
    <p:sldId id="294" r:id="rId9"/>
    <p:sldId id="280" r:id="rId10"/>
    <p:sldId id="295" r:id="rId11"/>
    <p:sldId id="296" r:id="rId12"/>
    <p:sldId id="273" r:id="rId13"/>
    <p:sldId id="259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1" r:id="rId23"/>
    <p:sldId id="272" r:id="rId24"/>
    <p:sldId id="261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inara.castro\Desktop\VAI%20DE%20GRA&#199;A%202025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inara.castro\Desktop\VAI%20DE%20GRA&#199;A%202025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inara.castro\Desktop\VAI%20DE%20GRA&#199;A%202025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VAI DE GRAÇA</c:v>
          </c:tx>
          <c:spPr>
            <a:ln w="3175"/>
          </c:spPr>
          <c:invertIfNegative val="0"/>
          <c:cat>
            <c:strRef>
              <c:f>Plan3!$F$2:$J$2</c:f>
              <c:strCache>
                <c:ptCount val="5"/>
                <c:pt idx="0">
                  <c:v>MARÇO</c:v>
                </c:pt>
                <c:pt idx="1">
                  <c:v>ABRIL</c:v>
                </c:pt>
                <c:pt idx="2">
                  <c:v>MAIO</c:v>
                </c:pt>
                <c:pt idx="3">
                  <c:v>JUNHO</c:v>
                </c:pt>
                <c:pt idx="4">
                  <c:v>JULHO</c:v>
                </c:pt>
              </c:strCache>
            </c:strRef>
          </c:cat>
          <c:val>
            <c:numRef>
              <c:f>Plan3!$F$3:$J$3</c:f>
              <c:numCache>
                <c:formatCode>#,##0</c:formatCode>
                <c:ptCount val="5"/>
                <c:pt idx="0">
                  <c:v>472466</c:v>
                </c:pt>
                <c:pt idx="1">
                  <c:v>488907</c:v>
                </c:pt>
                <c:pt idx="2">
                  <c:v>252507</c:v>
                </c:pt>
                <c:pt idx="3">
                  <c:v>251708</c:v>
                </c:pt>
                <c:pt idx="4">
                  <c:v>224406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4B-441B-8C46-AFDF8C9E1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926464"/>
        <c:axId val="133656960"/>
        <c:axId val="0"/>
      </c:bar3DChart>
      <c:catAx>
        <c:axId val="130926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3656960"/>
        <c:crosses val="autoZero"/>
        <c:auto val="1"/>
        <c:lblAlgn val="ctr"/>
        <c:lblOffset val="100"/>
        <c:noMultiLvlLbl val="0"/>
      </c:catAx>
      <c:valAx>
        <c:axId val="1336569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09264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03018372703414"/>
          <c:y val="7.4548702245552642E-2"/>
          <c:w val="0.84819203849518832"/>
          <c:h val="0.832619568387284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Plan1!$K$8:$L$8</c:f>
              <c:strCache>
                <c:ptCount val="2"/>
                <c:pt idx="0">
                  <c:v>Antes</c:v>
                </c:pt>
                <c:pt idx="1">
                  <c:v>Depois </c:v>
                </c:pt>
              </c:strCache>
            </c:strRef>
          </c:cat>
          <c:val>
            <c:numRef>
              <c:f>Plan1!$K$9:$L$9</c:f>
              <c:numCache>
                <c:formatCode>#,##0</c:formatCode>
                <c:ptCount val="2"/>
                <c:pt idx="0">
                  <c:v>30000</c:v>
                </c:pt>
                <c:pt idx="1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B-4689-9CA1-EAE5820E2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654656"/>
        <c:axId val="159656192"/>
        <c:axId val="0"/>
      </c:bar3DChart>
      <c:catAx>
        <c:axId val="15965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9656192"/>
        <c:crosses val="autoZero"/>
        <c:auto val="1"/>
        <c:lblAlgn val="ctr"/>
        <c:lblOffset val="100"/>
        <c:noMultiLvlLbl val="0"/>
      </c:catAx>
      <c:valAx>
        <c:axId val="1596561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596546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Plan2!$H$7</c:f>
              <c:strCache>
                <c:ptCount val="1"/>
                <c:pt idx="0">
                  <c:v> das 19h às 21h30 </c:v>
                </c:pt>
              </c:strCache>
            </c:strRef>
          </c:tx>
          <c:invertIfNegative val="0"/>
          <c:cat>
            <c:strRef>
              <c:f>Plan2!$I$6</c:f>
              <c:strCache>
                <c:ptCount val="1"/>
                <c:pt idx="0">
                  <c:v>Usuários Beneficiados com a extensão de Horário </c:v>
                </c:pt>
              </c:strCache>
            </c:strRef>
          </c:cat>
          <c:val>
            <c:numRef>
              <c:f>Plan2!$I$7</c:f>
              <c:numCache>
                <c:formatCode>0.00</c:formatCode>
                <c:ptCount val="1"/>
                <c:pt idx="0">
                  <c:v>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2-45AF-8B98-674A83254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877504"/>
        <c:axId val="151896832"/>
        <c:axId val="0"/>
      </c:bar3DChart>
      <c:catAx>
        <c:axId val="15187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896832"/>
        <c:crosses val="autoZero"/>
        <c:auto val="1"/>
        <c:lblAlgn val="ctr"/>
        <c:lblOffset val="100"/>
        <c:noMultiLvlLbl val="0"/>
      </c:catAx>
      <c:valAx>
        <c:axId val="15189683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51877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4BED7-1B36-291F-FB47-59A0A87C2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74CCDD-B6B5-CDEF-BA75-AF7C816C8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C316D4-2981-ECA7-801C-C4B4AF64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40811F-754A-3689-B74D-F883A4F0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92B7D3-CA74-854E-EE6C-611DA9EC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16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41EDB-8780-0410-4E4C-34831009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8BAD16-ABE4-3716-C256-9ABDA4E93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0346E3-7B0B-31E2-C23B-74FF2E6B2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C44F5B-8900-5A3C-C065-BAB11F35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65BEEB-214A-6E69-2667-476A9B0A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81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135601-8017-942D-0516-BDC7B829B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0617D29-EAD8-D667-66EE-BCD6D771C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751F42-725D-FA29-4945-B63E948B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65F710-54A5-7118-EABB-28794357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937D11-79AD-B063-C5C5-1EAE89AF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669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5544C-FE89-060E-2CD8-86BAF068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47024-F17E-4E5F-9E3E-0F6435982570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37168-8830-82B4-4E26-037B1E2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92629-D01F-B47D-3EF8-A58C0434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4664B-537E-43D4-A01E-3023F8C7FE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0896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D36-2737-9485-7309-F66B61C4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AD53-AE73-41D9-B276-426F76781704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20240-67C5-1125-F690-D104CBE8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9B14-AA67-AD15-2261-34A65C69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C5ED-34D4-423F-A97E-A8ABE9095DF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224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E257B-F62B-5AEA-F026-4349C2D7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0B7C4-9AE1-4DA8-8C59-1A0DC6072112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3C639-2310-912C-9C55-6668948E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A52D0-DF5A-A9B7-0E7C-FA20BFA0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7109-8C61-430A-B2BC-5341D20E48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428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DABCDC-85A2-C3BE-5276-BFBB7540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1A36-EA18-431A-A067-908AE045AFC2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F4089F-51B2-7217-141A-F988481B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EA4DC2-0C86-AE06-89AD-54F30AE3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AC670-8BC4-42E7-B821-68485267E7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708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0D79DF-B355-BA56-FD2F-C4DD65C2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FEDB-D505-47D8-B8A6-AE122CB17D2F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606EBA-8E48-B139-024F-0B95D457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5603D2-D808-E90A-05C2-9B34B8B8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7CF4D-186D-4D61-B3F6-A773493535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7983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AD4F1B-0E06-3799-F38F-EFD4F78A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79E27-28C7-4C41-9657-606826DFA002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4CCF38-0C56-58B8-F76E-7AFAFF3E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845669-D0E2-CA6C-F525-6101D268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E3881-C90F-486E-BFB4-C6C2568D43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747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D6DD74-DB9C-193D-5CF6-AC93165F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34ACC-DDB8-4CF0-9620-12FC3E179797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594123-95E4-6C7D-9242-1E7BD573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85B514-67AF-0A5E-E49B-242D56F9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B4D5-E249-4283-B165-98303792F9F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032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CBB973-A663-1D81-5ECE-4FD8E562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D002E-28D9-4368-9158-4A8906382F94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448A7A-28D8-ED1B-B8D6-63CFC6B9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C2275-A2D1-E76E-EDBF-9E32A644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B7D5-8183-43E0-89C8-23F6CB9F95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880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C66FF-8BA0-4A29-FDFB-D7988E61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3A8771-29DC-62ED-BEF5-8464A0151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0F0CE3-619C-4E08-F43A-76C30094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8D4E47-4BB9-A32F-341D-6D71C64B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931C83-E30A-B035-0C56-5305B2E4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052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7A4CBB-9B5E-8AC2-950C-AB9D1C14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1852-CF0A-4F0A-B316-B6C4D24ADD7A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050324-2F4E-0A6C-869E-9BC0C48A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53B892-F76F-D92A-E4B9-39934806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2597-FC96-4765-B431-09BE06B042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941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E032A-3BC2-9DE6-0F31-AC8FD1A2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48F3-47F8-4D2A-BF91-399B16A403C9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16AB6-6F64-9709-16A0-B0703F8AE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2C800-CE24-E4F8-D88F-E11BB4DD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B575-AADA-4D52-B9ED-091AA79255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7508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8774A-1496-F9C0-AF70-A1903A04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30DD-7F1A-4536-9D33-D946F06EF914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4AFFB-F9CB-BFE3-F0E3-27DB57B0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5E50D-B8C1-1E1F-078A-00553427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88F6-A135-46C9-A592-D979C04B90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6124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95530-8DA2-E617-7E22-093F60E1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08DEEA-2E32-7625-DF4E-D3C8C8C6D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BB0612-E4E1-EE70-3DBF-E6D2A4DA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4DDA89-5971-ED78-3335-126D28BD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72251C-9F3B-4794-79F0-46190228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89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5ADC4-630C-9CF8-30C2-9BE2E326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93CD14-BF68-9F56-53B2-F66E253C9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B1E1E5-F695-5E71-0A23-5C31210D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E3735E-D4E3-3E50-20B8-473593AF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95E615-61F8-CF43-0B3B-8F9D1032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2387B3-3C96-ED03-B3B6-1F719247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40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ECA07-68A3-F415-A4E4-0EF43646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2DF7D3-8AAB-25D2-8933-8D396FF3D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087AE9-03F5-FE92-9482-E6A8717AD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395DBA-93F4-B9D4-C9EE-E8695BB63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8A2D57-A736-7984-9630-99F774999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E865F2-DBDF-199B-0FB2-24B7983A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1CFD8FE-7B85-A6A7-C9AA-BFA69A05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95CD41-883C-E916-11D5-D552E090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59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7D365-9F96-E10C-ADC1-AD2DF4AE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5EF62B9-4B60-B543-2020-7853F4A7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C03CC4C-71D1-15C7-8547-052A0C61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480A4F-EDD6-8F55-6028-069A7385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74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6998210-5384-6437-AB5C-0356F93F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1F7424-FC39-1D29-9DDB-F80F68AE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7C3DD8-6A32-E09F-016F-09C80774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20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7CAE2-C247-F6FC-F11C-C3D88C23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82913-9F1B-A7F1-B41B-7257B739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620F18-CE14-788B-BA0F-B48A1F606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982325-1F5A-03FB-205B-F08A51F6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6E7A8-4A29-DCF8-C23C-B86F5F30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443A3A-68DB-9D2F-0567-A1FE89FA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4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6B931-A1B2-5478-EBDF-2BAF0E0C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1638C0-DDD5-7302-DA8E-5FECF3FFD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2C34DF-ADB1-F84F-156F-7E54BA922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E150F3-F466-672D-E1EE-EC0D1958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891CF3-86BA-9174-7E12-90E8D67D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8A4607-6BDF-DABB-BA39-35063723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49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D924062-A02C-DD76-D667-D3E36CA8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B8E792-D095-D1D3-47D2-B5C9AA459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4CCCF3-06B4-F89D-1D3C-C11B37AC2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CA3A5-2016-4ABC-AA93-68DEC974F5BC}" type="datetimeFigureOut">
              <a:rPr lang="pt-BR" smtClean="0"/>
              <a:pPr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86C7FF-EFE0-319F-7F36-0E0C3AC77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06EF1-0D44-24D3-7087-AAF75033F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69AC9-4230-49A2-9311-CA05F0D5A8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16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E7E8747-FAE1-45AA-4145-8FA41493E1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pt-BR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E084702-FDD6-3768-AEE8-9CEFA17217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8BD29-8916-0978-3001-B0D88BE51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59DB42-EF70-4CA2-81E6-56FBD33C06B4}" type="datetimeFigureOut">
              <a:rPr lang="pt-BR"/>
              <a:pPr>
                <a:defRPr/>
              </a:pPr>
              <a:t>21/08/2025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7405B-513D-F90C-4B39-E82758AFD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A4CC-6D88-4E87-CDEB-114A86DD3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F39325-74E8-40A4-A954-78F35A1321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09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CE3A8E-9AB9-44B8-69AA-2200436BF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D10664-FE7D-2F06-DF20-749DC5FDF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711860"/>
            <a:ext cx="2144114" cy="51070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A495006-D2C0-D47A-B171-FD9F80D75BE9}"/>
              </a:ext>
            </a:extLst>
          </p:cNvPr>
          <p:cNvSpPr/>
          <p:nvPr/>
        </p:nvSpPr>
        <p:spPr>
          <a:xfrm>
            <a:off x="164757" y="1252153"/>
            <a:ext cx="2331308" cy="1375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Mobilidade Urbana </a:t>
            </a:r>
          </a:p>
          <a:p>
            <a:endParaRPr lang="pt-BR" sz="1400" dirty="0">
              <a:solidFill>
                <a:schemeClr val="accent1">
                  <a:lumMod val="75000"/>
                </a:schemeClr>
              </a:solidFill>
              <a:latin typeface="DIN-BoldAlternate" panose="020B0500000000000000" pitchFamily="34" charset="0"/>
            </a:endParaRPr>
          </a:p>
          <a:p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COMPANHIA DO METROPOLITANO DO DISTRITO FEDERAL</a:t>
            </a:r>
          </a:p>
        </p:txBody>
      </p:sp>
    </p:spTree>
    <p:extLst>
      <p:ext uri="{BB962C8B-B14F-4D97-AF65-F5344CB8AC3E}">
        <p14:creationId xmlns:p14="http://schemas.microsoft.com/office/powerpoint/2010/main" val="274281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2">
            <a:extLst>
              <a:ext uri="{FF2B5EF4-FFF2-40B4-BE49-F238E27FC236}">
                <a16:creationId xmlns:a16="http://schemas.microsoft.com/office/drawing/2014/main" id="{BB7B91AC-5222-FD2C-6D9C-12E4F2184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62071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2) Usuários beneficiados com a extensão de horário (após 11/05/2025):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 Novo horário: das 7h às 21h30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 Usuários atendidos após as 19 horas (média): 6.500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C10B181-A8A6-B28D-2B51-2D89745774F9}"/>
              </a:ext>
            </a:extLst>
          </p:cNvPr>
          <p:cNvGraphicFramePr/>
          <p:nvPr/>
        </p:nvGraphicFramePr>
        <p:xfrm>
          <a:off x="2855640" y="2276872"/>
          <a:ext cx="648072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INOVAÇÕES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 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TECNOLÓGICAS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05CA13-C7DA-6F82-15E9-939E0F6A7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842" y="-26988"/>
            <a:ext cx="6927273" cy="6858000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4733" y="-66675"/>
            <a:ext cx="12576734" cy="70485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60" y="559593"/>
            <a:ext cx="8873718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MODERNIZAÇÃO DA BILHETAGEM</a:t>
            </a:r>
            <a:endParaRPr lang="pt-BR" sz="4000" dirty="0">
              <a:solidFill>
                <a:schemeClr val="accent1">
                  <a:lumMod val="75000"/>
                </a:schemeClr>
              </a:solidFill>
              <a:latin typeface="DIN-BoldAlternate" panose="020B0500000000000000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49" y="195263"/>
            <a:ext cx="1519733" cy="36198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743325" y="2229105"/>
            <a:ext cx="7210426" cy="317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QR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Code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, como meio de passagem;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Uso de cartões de crédito/débito diretamente nos bloqueios;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Pontos de venda com sistema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Android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Elimina a necessidade de gestão e aquisição de cartões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smart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card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;</a:t>
            </a:r>
          </a:p>
          <a:p>
            <a:pPr marL="571500" indent="-571500"/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Maior controle dos dados de fluxo de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passageirose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 das coletas de dados já realizadas</a:t>
            </a:r>
          </a:p>
          <a:p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Implantação de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ATM’s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 em todas as estações</a:t>
            </a:r>
          </a:p>
          <a:p>
            <a:endParaRPr lang="pt-BR" sz="10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220A525-8796-D438-C5DA-7BAD6C2662E7}"/>
              </a:ext>
            </a:extLst>
          </p:cNvPr>
          <p:cNvSpPr txBox="1">
            <a:spLocks/>
          </p:cNvSpPr>
          <p:nvPr/>
        </p:nvSpPr>
        <p:spPr>
          <a:xfrm>
            <a:off x="-941177" y="5532437"/>
            <a:ext cx="2255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700" dirty="0">
              <a:solidFill>
                <a:schemeClr val="bg1"/>
              </a:solidFill>
              <a:latin typeface="DIN-BoldAlternat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1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PROJETO FOTOVOLTAICO</a:t>
            </a:r>
            <a:endParaRPr lang="pt-BR" sz="36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1885156"/>
            <a:ext cx="7556647" cy="406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Energia limpa;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O projeto é totalmente sustentável;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Objetivo: Estações de Metrô totalmente abastecidas por energia solar fotovoltaica;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Já possuímos 2 estações instaladas;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Temos como principal ganho a redução dos custos com energia;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Gera energia suficiente para suprir 100% do consumo da estação;</a:t>
            </a:r>
          </a:p>
          <a:p>
            <a:pPr marL="857250" indent="-857250">
              <a:buFont typeface="Arial" pitchFamily="34" charset="0"/>
              <a:buChar char="•"/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857250" indent="-857250">
              <a:buFont typeface="Arial" pitchFamily="34" charset="0"/>
              <a:buChar char="•"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Garantia de eficiência de 25 anos</a:t>
            </a:r>
          </a:p>
        </p:txBody>
      </p:sp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378" y="207255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ESTAÇÃO SOLAR GUARIROBA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665987" y="1493239"/>
            <a:ext cx="8288325" cy="273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Implantação ocorreu em 2017;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19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O 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Metrô-DF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recebeu o prêmio 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Golden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Chariot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International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Transport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Award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, pela iniciativa;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19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Foi o primeiro projeto de captação de energia solar e na América Latina em estações metroviárias;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19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Foram utilizados 578 painéis para captação de luz solar (placas fotovoltaicas) com capacidade de gerar 288 mil quilowatts-hora (</a:t>
            </a:r>
            <a:r>
              <a:rPr lang="pt-BR" sz="19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Kw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/h) por ano</a:t>
            </a:r>
          </a:p>
          <a:p>
            <a:endParaRPr lang="pt-BR" sz="10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7" name="Imagem 6" descr="50240855_1993384650767412_764726481470776934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0976" y="3973644"/>
            <a:ext cx="4115234" cy="22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378" y="207255"/>
            <a:ext cx="8504602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ESTAÇÃO SOLAR SAMAMBAIA SUL</a:t>
            </a:r>
            <a:endParaRPr lang="pt-BR" sz="36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634267" y="1246402"/>
            <a:ext cx="8345212" cy="210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Implantação ocorreu em 2018;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Foram utilizados 561 painéis, com 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capacidade para gerar 308mil quilowatts-hora por ano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.</a:t>
            </a:r>
          </a:p>
          <a:p>
            <a:endParaRPr lang="pt-BR" sz="10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8" name="Imagem 7" descr="50127094_1993384467434097_903052509327654912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2746" y="3162952"/>
            <a:ext cx="5074508" cy="28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NOVOS PROJETOS E INVESTIMENTOS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05CA13-C7DA-6F82-15E9-939E0F6A7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842" y="-26988"/>
            <a:ext cx="6927273" cy="6858000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4733" y="-66675"/>
            <a:ext cx="12576734" cy="70485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60" y="559593"/>
            <a:ext cx="8873718" cy="1325563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REQUALIFICAÇÃO DO SISTEMA DE  ENERGIA PRIMÁRIA</a:t>
            </a:r>
            <a:endParaRPr lang="pt-BR" sz="3600" dirty="0">
              <a:solidFill>
                <a:schemeClr val="accent1">
                  <a:lumMod val="75000"/>
                </a:schemeClr>
              </a:solidFill>
              <a:latin typeface="DIN-BoldAlternate" panose="020B0500000000000000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49" y="195263"/>
            <a:ext cx="1519733" cy="36198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743325" y="2030136"/>
            <a:ext cx="7288198" cy="4219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MODERNIZAÇÃO DO SISTEMA DE ENERGIA</a:t>
            </a:r>
          </a:p>
          <a:p>
            <a:endParaRPr lang="pt-BR" sz="36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endParaRPr lang="pt-BR" sz="30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Substituição de todo o conjunto de proteção e controle das subestações;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Manejo otimizado dos setores elétricos em casos de necessidade de </a:t>
            </a:r>
            <a:r>
              <a:rPr lang="pt-BR" sz="3800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desenergização</a:t>
            </a: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Redução do emprego de recursos humanos para atuação em falhas;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Permite a expansão do sistema (inserção de novas SR) sem a presença do fornecedor original (exclusivo);</a:t>
            </a:r>
          </a:p>
          <a:p>
            <a:pPr lvl="1"/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Sistema se torna integrável com protocolos abertos;</a:t>
            </a:r>
          </a:p>
          <a:p>
            <a:pPr lvl="1"/>
            <a:endParaRPr lang="pt-BR" sz="38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Status: Obras em Andamento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220A525-8796-D438-C5DA-7BAD6C2662E7}"/>
              </a:ext>
            </a:extLst>
          </p:cNvPr>
          <p:cNvSpPr txBox="1">
            <a:spLocks/>
          </p:cNvSpPr>
          <p:nvPr/>
        </p:nvSpPr>
        <p:spPr>
          <a:xfrm>
            <a:off x="-941177" y="5532437"/>
            <a:ext cx="2255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700" dirty="0">
              <a:solidFill>
                <a:schemeClr val="bg1"/>
              </a:solidFill>
              <a:latin typeface="DIN-BoldAlternat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18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IMPLANTAÇÃO DA REDE 138KV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8" y="1885156"/>
            <a:ext cx="7464368" cy="397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Construção de 3 subestações em 138KV;</a:t>
            </a:r>
          </a:p>
          <a:p>
            <a:pPr lvl="1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Interligação do </a:t>
            </a:r>
            <a:r>
              <a:rPr lang="pt-BR" sz="3200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Metrô–DF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diretamente com FURNAS;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Independência do </a:t>
            </a:r>
            <a:r>
              <a:rPr lang="pt-BR" sz="3200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Metrô–DF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perante a concessionária local;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Redução dos custos para energia de tração;</a:t>
            </a:r>
          </a:p>
          <a:p>
            <a:pPr marL="800100" lvl="1" indent="-342900"/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Status: Em estudos/projeto</a:t>
            </a:r>
          </a:p>
        </p:txBody>
      </p:sp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MODERNIZAÇÃO DO SISTEMA DE SINALIZAÇÃO E CONTROLE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1885156"/>
            <a:ext cx="7556647" cy="406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8" name="Imagem 7" descr="MAPA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8249" y="69048"/>
            <a:ext cx="8683751" cy="63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776880" y="2170280"/>
            <a:ext cx="7556647" cy="3777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1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tabLst/>
              <a:defRPr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EXPANSÃO SAMAMBAIA:</a:t>
            </a:r>
          </a:p>
          <a:p>
            <a:pPr marL="0" marR="0" lvl="1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tabLst/>
              <a:defRPr/>
            </a:pPr>
            <a:endParaRPr lang="pt-BR" sz="36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lvl="2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Extensão : 3,6 Km;</a:t>
            </a:r>
          </a:p>
          <a:p>
            <a:pPr lvl="2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Desafios: Seleção do fornecedor e interoperabilidade com o sistema existente </a:t>
            </a:r>
          </a:p>
          <a:p>
            <a:pPr lvl="2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endParaRPr lang="pt-BR" sz="36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0" marR="0" lvl="1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tabLst/>
              <a:defRPr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EXPANSÃO CEILÂNDIA:</a:t>
            </a:r>
          </a:p>
          <a:p>
            <a:pPr marL="0" marR="0" lvl="1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tabLst/>
              <a:defRPr/>
            </a:pPr>
            <a:endParaRPr lang="pt-BR" sz="36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lvl="2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Extensão: 2,3 Km; </a:t>
            </a:r>
          </a:p>
          <a:p>
            <a:pPr lvl="2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Desafios: 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IN bold"/>
                <a:ea typeface="+mn-ea"/>
                <a:cs typeface="+mn-cs"/>
              </a:rPr>
              <a:t>Seleção do fornecedor e interoperabilidade com o sistema existente</a:t>
            </a:r>
            <a:endParaRPr lang="pt-BR" sz="3600" dirty="0">
              <a:latin typeface="DIN bold"/>
            </a:endParaRPr>
          </a:p>
          <a:p>
            <a:endParaRPr lang="pt-BR" sz="3600" dirty="0"/>
          </a:p>
          <a:p>
            <a:endParaRPr lang="pt-BR" sz="36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endParaRPr lang="pt-BR" sz="36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8" name="Imagem 7" descr="Diagrama de Linhas 202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231" y="364586"/>
            <a:ext cx="12025751" cy="12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AMPLIAÇÃO DA FROTA DE TRENS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AQUISIÇÃO DE NOVOS TRENS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8" y="1593908"/>
            <a:ext cx="7984484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Fornecimento de 15 novos trens 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Aumento de demanda das novas Expansões;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Incremento na oferta de lugares aumentando a capacidade de transporte para 160 mil passageiros/dia (após Expansões + Sinalização);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Custo Estimado: US$ 178 Milhões (R$ 900 Milhões);</a:t>
            </a:r>
          </a:p>
          <a:p>
            <a:pPr marL="800100" lvl="1" indent="-342900"/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Fonte de financiamento a definir;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Status: Em projeto</a:t>
            </a:r>
          </a:p>
        </p:txBody>
      </p:sp>
      <p:pic>
        <p:nvPicPr>
          <p:cNvPr id="7" name="Imagem 6" descr="antcrz_abr_110719187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6910" y="3919798"/>
            <a:ext cx="4953181" cy="21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EXPANSÕES E NOVA LINHA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EXPANSÃO SAMAMBAIA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1677798"/>
            <a:ext cx="8093542" cy="437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Extensão: 3,6 Km;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02 Novas estações;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03 subestações retificadoras;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03 viadutos;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04 passarelas;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b="1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Investimento inicial previsto: US$ 63,2 Milhões (R$ 320 Milhões);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3300" b="1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b="1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Prazo: 4 anos;</a:t>
            </a:r>
          </a:p>
          <a:p>
            <a:pPr marL="800100" lvl="1" indent="-342900"/>
            <a:endParaRPr lang="pt-BR" sz="33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Status:   Contrato de obras assinado</a:t>
            </a:r>
          </a:p>
          <a:p>
            <a:pPr lvl="3"/>
            <a:r>
              <a:rPr lang="pt-BR" sz="33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EXPANSÃO CEILÂNDIA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1610686"/>
            <a:ext cx="8068375" cy="4471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Extensão: 2,3 Km;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02 Novas estações;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02 subestações retificadoras;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09 viadutos;</a:t>
            </a:r>
            <a:endParaRPr lang="pt-BR" sz="2000" b="1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b="1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b="1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Prazo: 4 anos;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b="1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Usuários beneficiados: 12.000/dia;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Status: Em licitação;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Desafios:    Obras em perímetro densamente urbanizado</a:t>
            </a:r>
          </a:p>
          <a:p>
            <a:pPr lvl="3"/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       Trincheira Profunda (&gt;20m)</a:t>
            </a:r>
          </a:p>
          <a:p>
            <a:pPr lvl="3"/>
            <a:r>
              <a:rPr lang="pt-BR" sz="2000" kern="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35" y="559593"/>
            <a:ext cx="10515600" cy="1325563"/>
          </a:xfrm>
        </p:spPr>
        <p:txBody>
          <a:bodyPr>
            <a:normAutofit/>
          </a:bodyPr>
          <a:lstStyle/>
          <a:p>
            <a:pPr marL="342900" indent="-342900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IMPLANTAÇÃO DA LINHA 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805342"/>
            <a:ext cx="8152265" cy="2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Contratação do para Estudo de Viabilidade Técnica, Econômica e Ambiental, para implantação da nova linha sobre trilhos que interligará as cidades Santa Maria, gama, recanto das emas, Riacho Fundo, Núcleo Bandeirante e Brasília, com uma extensão aproximada de 50Km. </a:t>
            </a:r>
            <a:endParaRPr lang="pt-BR" kern="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8" name="Imagem 7" descr="EV8A4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322" y="3239420"/>
            <a:ext cx="8056227" cy="30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550377" y="1610686"/>
            <a:ext cx="8068375" cy="4471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  <p:pic>
        <p:nvPicPr>
          <p:cNvPr id="8" name="Imagem 7" descr="Mapa&#10;&#10;Descrição gerada automaticamente">
            <a:extLst>
              <a:ext uri="{FF2B5EF4-FFF2-40B4-BE49-F238E27FC236}">
                <a16:creationId xmlns:a16="http://schemas.microsoft.com/office/drawing/2014/main" id="{11B92A5E-27B8-B69B-F95C-51F74AEA4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30" y="524642"/>
            <a:ext cx="7529384" cy="577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0"/>
            <a:ext cx="12576734" cy="70485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747" y="350458"/>
            <a:ext cx="4933513" cy="1325563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Muito obrigado!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4242231" y="4613946"/>
            <a:ext cx="5822746" cy="1849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Companhia do Metropolitano do Distrito Federal (</a:t>
            </a:r>
            <a:r>
              <a:rPr lang="pt-BR" sz="1400" b="1" dirty="0" err="1">
                <a:solidFill>
                  <a:schemeClr val="accent1">
                    <a:lumMod val="75000"/>
                  </a:schemeClr>
                </a:solidFill>
                <a:latin typeface="DIN bold"/>
              </a:rPr>
              <a:t>Metrô-DF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)</a:t>
            </a:r>
            <a:br>
              <a:rPr lang="pt-BR" sz="1400" b="1" dirty="0">
                <a:solidFill>
                  <a:schemeClr val="accent1">
                    <a:lumMod val="75000"/>
                  </a:schemeClr>
                </a:solidFill>
                <a:latin typeface="DIN bold"/>
              </a:rPr>
            </a:br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Avenida Jequitibá, Lote 155 – Águas Claras </a:t>
            </a:r>
          </a:p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CEP: 71.929-540 – Brasília – DF</a:t>
            </a:r>
          </a:p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Telefone: (61) 3353-7373</a:t>
            </a:r>
          </a:p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E-mail: atendimentoaousuario@metro.df.gov.br.</a:t>
            </a:r>
          </a:p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DIN bold"/>
              </a:rPr>
              <a:t>Governo do Distrito Federal (GDF)</a:t>
            </a:r>
          </a:p>
        </p:txBody>
      </p:sp>
      <p:pic>
        <p:nvPicPr>
          <p:cNvPr id="6" name="Imagem 5" descr="vlcsnap-2024-04-05-16h12m55s0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5453" y="1961363"/>
            <a:ext cx="4795372" cy="27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3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768D266-E925-46FA-7DBE-781E15BDF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FA997C-FAD4-3ACF-862D-69E51789C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D711B6-E572-3B8B-ACE2-052BDBD3AC43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DADOS OPERACIONAIS</a:t>
            </a:r>
          </a:p>
        </p:txBody>
      </p:sp>
    </p:spTree>
    <p:extLst>
      <p:ext uri="{BB962C8B-B14F-4D97-AF65-F5344CB8AC3E}">
        <p14:creationId xmlns:p14="http://schemas.microsoft.com/office/powerpoint/2010/main" val="12107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C800AA-6A02-B5BD-3734-8192C491D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5791" cy="69246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00F22-01B1-BC82-93D5-2FCCEE79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5" y="559593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DIN-BoldAlternate" panose="020B0500000000000000" pitchFamily="34" charset="0"/>
              </a:rPr>
              <a:t>NÚMEROS DO METRÔ-DF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0A474A-1370-CAD0-B2F3-71FC4991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" y="5771356"/>
            <a:ext cx="2144114" cy="51070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0699473-2DC1-8B40-021E-C603F53873D5}"/>
              </a:ext>
            </a:extLst>
          </p:cNvPr>
          <p:cNvSpPr txBox="1">
            <a:spLocks/>
          </p:cNvSpPr>
          <p:nvPr/>
        </p:nvSpPr>
        <p:spPr>
          <a:xfrm>
            <a:off x="3743324" y="1885156"/>
            <a:ext cx="7925761" cy="4196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9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Média passageiros/dia: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140.000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 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Total de passageiros/ano: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43 milhões 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Extensão da via: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42,38 Km: 10 Km (túnel)  e 32,38 (superfície) 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Extensão dos pátios: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12,4 Km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Headway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3’48”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Bitola do trem: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1600 mm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Tipo de alimentação elétrica: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750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DIN"/>
              </a:rPr>
              <a:t>Vcc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 por meio de terceiro trilho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27 estações operacionais: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10 subterrâneas e 17 na superfície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DI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32 trens: 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DIN"/>
              </a:rPr>
              <a:t>20 trens série 1000  e 12 trens série 2000</a:t>
            </a:r>
          </a:p>
          <a:p>
            <a:endParaRPr lang="pt-BR" sz="1000" dirty="0">
              <a:solidFill>
                <a:schemeClr val="accent1">
                  <a:lumMod val="75000"/>
                </a:schemeClr>
              </a:solidFill>
              <a:latin typeface="DIN bold"/>
            </a:endParaRPr>
          </a:p>
        </p:txBody>
      </p:sp>
    </p:spTree>
    <p:extLst>
      <p:ext uri="{BB962C8B-B14F-4D97-AF65-F5344CB8AC3E}">
        <p14:creationId xmlns:p14="http://schemas.microsoft.com/office/powerpoint/2010/main" val="386871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CA273-05B3-811D-8E99-B9AFA694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BE5734-B7E6-B37D-4CFE-49E48822D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53E8F1-AA99-B769-D6F0-7258D924B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0" y="5538337"/>
            <a:ext cx="2621174" cy="6243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9635E69-44CD-5B36-0491-44FFB6CE357E}"/>
              </a:ext>
            </a:extLst>
          </p:cNvPr>
          <p:cNvSpPr/>
          <p:nvPr/>
        </p:nvSpPr>
        <p:spPr>
          <a:xfrm>
            <a:off x="7467600" y="1837039"/>
            <a:ext cx="4394886" cy="363031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IN-BoldAlternate" panose="020B0500000000000000" pitchFamily="34" charset="0"/>
                <a:ea typeface="+mn-ea"/>
                <a:cs typeface="+mn-cs"/>
              </a:rPr>
              <a:t>PROGRAMA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4472C4">
                    <a:lumMod val="75000"/>
                  </a:srgbClr>
                </a:solidFill>
                <a:latin typeface="DIN-BoldAlternate" panose="020B0500000000000000" pitchFamily="34" charset="0"/>
              </a:rPr>
              <a:t>“VAI DE GRAÇA”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DIN-BoldAlternate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61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0E9AA4-A558-BCF9-EC89-50A754E87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92150"/>
            <a:ext cx="8229600" cy="5257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pt-BR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nº 46.924, de 28/02/2025</a:t>
            </a:r>
          </a:p>
          <a:p>
            <a:pPr eaLnBrk="1" hangingPunct="1"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Institui o Programa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“VAI DE GRAÇA”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aos domingos e feriados nos serviços de transporte público coletivo nos modais que integram o Sistema de Transporte Coletivo do Distrito Federal - STPC/DF e o Serviço de Transporte Público Complementar Rural - STPCR.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tângulo 8">
            <a:extLst>
              <a:ext uri="{FF2B5EF4-FFF2-40B4-BE49-F238E27FC236}">
                <a16:creationId xmlns:a16="http://schemas.microsoft.com/office/drawing/2014/main" id="{CB5EC09B-3227-AE40-402B-911290333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00663"/>
            <a:ext cx="7272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No dia 11 de maio de 2025 o Metrô ampliou o horário aos domingos passando a operar de 7h00 as 21h30.</a:t>
            </a:r>
          </a:p>
        </p:txBody>
      </p:sp>
      <p:graphicFrame>
        <p:nvGraphicFramePr>
          <p:cNvPr id="12" name="Espaço Reservado para Conteúdo 11">
            <a:extLst>
              <a:ext uri="{FF2B5EF4-FFF2-40B4-BE49-F238E27FC236}">
                <a16:creationId xmlns:a16="http://schemas.microsoft.com/office/drawing/2014/main" id="{F7841F2D-AA17-F4BD-52DE-D3301DB546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63750" y="188913"/>
          <a:ext cx="7920038" cy="4968866"/>
        </p:xfrm>
        <a:graphic>
          <a:graphicData uri="http://schemas.openxmlformats.org/drawingml/2006/table">
            <a:tbl>
              <a:tblPr/>
              <a:tblGrid>
                <a:gridCol w="1806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6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DOMINGOS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DIA SEMANA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VAI DE GRAÇA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MENSAL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sábado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68.946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472.466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67.094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segunda-feira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86.112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terça-feira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68.795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42.592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46.015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42.349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30/03/2025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50.825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488.907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24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quinta-feira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132.605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sexta-feira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45.710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sábado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95.981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51.256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segunda-feira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86.552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27/04/2025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25.978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01/05/2025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quinta-feira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58.035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252.507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04/05/2025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48.746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11/05/2025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44.374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18/05/2025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50.868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25/05/2025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50.484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01/06/2025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49.050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251.708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08/06/2025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53.486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15/06/2025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47.231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22/06/2025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29/06/2025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51.755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06/07/2025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62.808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224.406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13/07/2025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50.289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20/07/2025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59.917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48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27/07/2025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domingo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51.392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489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1.689.994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C092F3-B499-1665-D835-9D8347C63BFA}"/>
              </a:ext>
            </a:extLst>
          </p:cNvPr>
          <p:cNvGraphicFramePr/>
          <p:nvPr/>
        </p:nvGraphicFramePr>
        <p:xfrm>
          <a:off x="2567609" y="908721"/>
          <a:ext cx="7200800" cy="466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tângulo 7">
            <a:extLst>
              <a:ext uri="{FF2B5EF4-FFF2-40B4-BE49-F238E27FC236}">
                <a16:creationId xmlns:a16="http://schemas.microsoft.com/office/drawing/2014/main" id="{4FF90932-3E38-73AD-D597-D7F48387E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620713"/>
            <a:ext cx="72723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pt-BR" altLang="pt-BR" sz="2400">
                <a:solidFill>
                  <a:prstClr val="black"/>
                </a:solidFill>
                <a:cs typeface="Arial" panose="020B0604020202020204" pitchFamily="34" charset="0"/>
              </a:rPr>
              <a:t>)Comparação da média do número de usuários aos domingos (antes e depois do </a:t>
            </a:r>
            <a:r>
              <a:rPr lang="pt-BR" altLang="pt-BR" sz="2400" b="1">
                <a:solidFill>
                  <a:prstClr val="black"/>
                </a:solidFill>
                <a:cs typeface="Arial" panose="020B0604020202020204" pitchFamily="34" charset="0"/>
              </a:rPr>
              <a:t>Programa VAI de Graça</a:t>
            </a:r>
            <a:r>
              <a:rPr lang="pt-BR" altLang="pt-BR" sz="2400">
                <a:solidFill>
                  <a:prstClr val="black"/>
                </a:solidFill>
                <a:cs typeface="Arial" panose="020B0604020202020204" pitchFamily="34" charset="0"/>
              </a:rPr>
              <a:t>):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400">
                <a:solidFill>
                  <a:prstClr val="black"/>
                </a:solidFill>
                <a:cs typeface="Arial" panose="020B0604020202020204" pitchFamily="34" charset="0"/>
              </a:rPr>
              <a:t> Antes: 30.000 usuários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400">
                <a:solidFill>
                  <a:prstClr val="black"/>
                </a:solidFill>
                <a:cs typeface="Arial" panose="020B0604020202020204" pitchFamily="34" charset="0"/>
              </a:rPr>
              <a:t> Depois: 50.000 usuários.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8165634-5237-7C76-C63F-D7CCDD0431DB}"/>
              </a:ext>
            </a:extLst>
          </p:cNvPr>
          <p:cNvGraphicFramePr/>
          <p:nvPr/>
        </p:nvGraphicFramePr>
        <p:xfrm>
          <a:off x="3719736" y="2996952"/>
          <a:ext cx="4572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BE812253ECDB4BBC7E170F4D66571A" ma:contentTypeVersion="14" ma:contentTypeDescription="Crie um novo documento." ma:contentTypeScope="" ma:versionID="a9580425abf10b60a3bdd661fb88553a">
  <xsd:schema xmlns:xsd="http://www.w3.org/2001/XMLSchema" xmlns:xs="http://www.w3.org/2001/XMLSchema" xmlns:p="http://schemas.microsoft.com/office/2006/metadata/properties" xmlns:ns2="da384f1a-26ac-4e64-8d38-1286b0541ed4" xmlns:ns3="043c51d7-1484-4b42-ae56-96b89c2f4c26" targetNamespace="http://schemas.microsoft.com/office/2006/metadata/properties" ma:root="true" ma:fieldsID="42d8572011ec0c2615fa3e369d5e4637" ns2:_="" ns3:_="">
    <xsd:import namespace="da384f1a-26ac-4e64-8d38-1286b0541ed4"/>
    <xsd:import namespace="043c51d7-1484-4b42-ae56-96b89c2f4c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_x00da_ltimaaltera_x00e7__x00e3_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4f1a-26ac-4e64-8d38-1286b0541ed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Marcações de imagem" ma:readOnly="false" ma:fieldId="{5cf76f15-5ced-4ddc-b409-7134ff3c332f}" ma:taxonomyMulti="true" ma:sspId="18d130e2-d8de-4285-9cce-e23c6c017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x00da_ltimaaltera_x00e7__x00e3_o" ma:index="21" nillable="true" ma:displayName="Última alteração" ma:format="DateTime" ma:internalName="_x00da_ltimaaltera_x00e7__x00e3_o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c51d7-1484-4b42-ae56-96b89c2f4c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677f9d5-cfed-42d5-8f3e-a16bc63abb96}" ma:internalName="TaxCatchAll" ma:showField="CatchAllData" ma:web="043c51d7-1484-4b42-ae56-96b89c2f4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84f1a-26ac-4e64-8d38-1286b0541ed4">
      <Terms xmlns="http://schemas.microsoft.com/office/infopath/2007/PartnerControls"/>
    </lcf76f155ced4ddcb4097134ff3c332f>
    <TaxCatchAll xmlns="043c51d7-1484-4b42-ae56-96b89c2f4c26" xsi:nil="true"/>
    <_x00da_ltimaaltera_x00e7__x00e3_o xmlns="da384f1a-26ac-4e64-8d38-1286b0541ed4" xsi:nil="true"/>
  </documentManagement>
</p:properties>
</file>

<file path=customXml/itemProps1.xml><?xml version="1.0" encoding="utf-8"?>
<ds:datastoreItem xmlns:ds="http://schemas.openxmlformats.org/officeDocument/2006/customXml" ds:itemID="{B01E880C-D74C-4669-8CA1-234088745866}"/>
</file>

<file path=customXml/itemProps2.xml><?xml version="1.0" encoding="utf-8"?>
<ds:datastoreItem xmlns:ds="http://schemas.openxmlformats.org/officeDocument/2006/customXml" ds:itemID="{80555678-2C09-4373-BDCF-B24B0DF73B87}"/>
</file>

<file path=customXml/itemProps3.xml><?xml version="1.0" encoding="utf-8"?>
<ds:datastoreItem xmlns:ds="http://schemas.openxmlformats.org/officeDocument/2006/customXml" ds:itemID="{CF9332A3-B94F-4D7F-909C-8C2B9F5E74BE}"/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1005</Words>
  <Application>Microsoft Office PowerPoint</Application>
  <PresentationFormat>Widescreen</PresentationFormat>
  <Paragraphs>277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DIN</vt:lpstr>
      <vt:lpstr>DIN bold</vt:lpstr>
      <vt:lpstr>DIN-BoldAlternate</vt:lpstr>
      <vt:lpstr>Tema do Office</vt:lpstr>
      <vt:lpstr>Office Theme</vt:lpstr>
      <vt:lpstr>Apresentação do PowerPoint</vt:lpstr>
      <vt:lpstr>Apresentação do PowerPoint</vt:lpstr>
      <vt:lpstr>Apresentação do PowerPoint</vt:lpstr>
      <vt:lpstr>NÚMEROS DO METRÔ-DF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MODERNIZAÇÃO DA BILHETAGEM</vt:lpstr>
      <vt:lpstr>PROJETO FOTOVOLTAICO</vt:lpstr>
      <vt:lpstr>ESTAÇÃO SOLAR GUARIROBA</vt:lpstr>
      <vt:lpstr>ESTAÇÃO SOLAR SAMAMBAIA SUL</vt:lpstr>
      <vt:lpstr>Apresentação do PowerPoint</vt:lpstr>
      <vt:lpstr>REQUALIFICAÇÃO DO SISTEMA DE  ENERGIA PRIMÁRIA</vt:lpstr>
      <vt:lpstr>IMPLANTAÇÃO DA REDE 138KV</vt:lpstr>
      <vt:lpstr>Apresentação do PowerPoint</vt:lpstr>
      <vt:lpstr> </vt:lpstr>
      <vt:lpstr>Apresentação do PowerPoint</vt:lpstr>
      <vt:lpstr>AQUISIÇÃO DE NOVOS TRENS</vt:lpstr>
      <vt:lpstr>Apresentação do PowerPoint</vt:lpstr>
      <vt:lpstr>EXPANSÃO SAMAMBAIA</vt:lpstr>
      <vt:lpstr>EXPANSÃO CEILÂNDIA</vt:lpstr>
      <vt:lpstr>IMPLANTAÇÃO DA LINHA 2</vt:lpstr>
      <vt:lpstr>Apresentação do PowerPoint</vt:lpstr>
      <vt:lpstr>Muito 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Asley Ribeiro</dc:creator>
  <cp:lastModifiedBy>Marcio Aquino</cp:lastModifiedBy>
  <cp:revision>46</cp:revision>
  <dcterms:created xsi:type="dcterms:W3CDTF">2024-04-01T19:01:04Z</dcterms:created>
  <dcterms:modified xsi:type="dcterms:W3CDTF">2025-08-21T04:19:48Z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0x01010008BE812253ECDB4BBC7E170F4D66571A</vt:lpwstr>
  </property>
</Properties>
</file>