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7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63" r:id="rId8"/>
    <p:sldId id="266" r:id="rId9"/>
    <p:sldId id="268" r:id="rId10"/>
    <p:sldId id="265" r:id="rId11"/>
    <p:sldId id="282" r:id="rId12"/>
    <p:sldId id="279" r:id="rId13"/>
    <p:sldId id="28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70488-E167-A7DC-19B9-93F4C32E710A}" v="10" dt="2025-04-25T15:59:21.119"/>
    <p1510:client id="{2423A732-2195-F8FB-47D3-6CB66DE3F78E}" v="24" dt="2025-04-25T16:02:24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Azevedo" userId="a087d733a6147bb1" providerId="LiveId" clId="{92FE787E-4DC9-43ED-A364-B87442B7FF6A}"/>
    <pc:docChg chg="undo custSel addSld delSld modSld sldOrd">
      <pc:chgData name="Fernanda Azevedo" userId="a087d733a6147bb1" providerId="LiveId" clId="{92FE787E-4DC9-43ED-A364-B87442B7FF6A}" dt="2025-04-24T21:00:23.733" v="112" actId="1037"/>
      <pc:docMkLst>
        <pc:docMk/>
      </pc:docMkLst>
      <pc:sldChg chg="modSp mod">
        <pc:chgData name="Fernanda Azevedo" userId="a087d733a6147bb1" providerId="LiveId" clId="{92FE787E-4DC9-43ED-A364-B87442B7FF6A}" dt="2025-04-24T21:00:12.828" v="110" actId="1038"/>
        <pc:sldMkLst>
          <pc:docMk/>
          <pc:sldMk cId="1498344505" sldId="256"/>
        </pc:sldMkLst>
        <pc:picChg chg="mod">
          <ac:chgData name="Fernanda Azevedo" userId="a087d733a6147bb1" providerId="LiveId" clId="{92FE787E-4DC9-43ED-A364-B87442B7FF6A}" dt="2025-04-24T21:00:12.828" v="110" actId="1038"/>
          <ac:picMkLst>
            <pc:docMk/>
            <pc:sldMk cId="1498344505" sldId="256"/>
            <ac:picMk id="12" creationId="{6B283AA1-6241-41B7-8104-887D913849BD}"/>
          </ac:picMkLst>
        </pc:picChg>
      </pc:sldChg>
      <pc:sldChg chg="delSp mod">
        <pc:chgData name="Fernanda Azevedo" userId="a087d733a6147bb1" providerId="LiveId" clId="{92FE787E-4DC9-43ED-A364-B87442B7FF6A}" dt="2025-04-24T21:00:03.300" v="109" actId="478"/>
        <pc:sldMkLst>
          <pc:docMk/>
          <pc:sldMk cId="3090358989" sldId="257"/>
        </pc:sldMkLst>
        <pc:spChg chg="del">
          <ac:chgData name="Fernanda Azevedo" userId="a087d733a6147bb1" providerId="LiveId" clId="{92FE787E-4DC9-43ED-A364-B87442B7FF6A}" dt="2025-04-24T21:00:03.300" v="109" actId="478"/>
          <ac:spMkLst>
            <pc:docMk/>
            <pc:sldMk cId="3090358989" sldId="257"/>
            <ac:spMk id="9" creationId="{7AC13709-CBF5-442B-B46A-6FE2A2CDE412}"/>
          </ac:spMkLst>
        </pc:spChg>
      </pc:sldChg>
      <pc:sldChg chg="delSp mod">
        <pc:chgData name="Fernanda Azevedo" userId="a087d733a6147bb1" providerId="LiveId" clId="{92FE787E-4DC9-43ED-A364-B87442B7FF6A}" dt="2025-04-24T20:59:59.674" v="108" actId="478"/>
        <pc:sldMkLst>
          <pc:docMk/>
          <pc:sldMk cId="4043448415" sldId="258"/>
        </pc:sldMkLst>
        <pc:spChg chg="del">
          <ac:chgData name="Fernanda Azevedo" userId="a087d733a6147bb1" providerId="LiveId" clId="{92FE787E-4DC9-43ED-A364-B87442B7FF6A}" dt="2025-04-24T20:59:59.674" v="108" actId="478"/>
          <ac:spMkLst>
            <pc:docMk/>
            <pc:sldMk cId="4043448415" sldId="258"/>
            <ac:spMk id="9" creationId="{7AC13709-CBF5-442B-B46A-6FE2A2CDE412}"/>
          </ac:spMkLst>
        </pc:spChg>
      </pc:sldChg>
      <pc:sldChg chg="add del">
        <pc:chgData name="Fernanda Azevedo" userId="a087d733a6147bb1" providerId="LiveId" clId="{92FE787E-4DC9-43ED-A364-B87442B7FF6A}" dt="2025-04-24T20:37:58.120" v="3" actId="2696"/>
        <pc:sldMkLst>
          <pc:docMk/>
          <pc:sldMk cId="2768771675" sldId="259"/>
        </pc:sldMkLst>
      </pc:sldChg>
      <pc:sldChg chg="del">
        <pc:chgData name="Fernanda Azevedo" userId="a087d733a6147bb1" providerId="LiveId" clId="{92FE787E-4DC9-43ED-A364-B87442B7FF6A}" dt="2025-04-24T20:40:22.063" v="5" actId="2696"/>
        <pc:sldMkLst>
          <pc:docMk/>
          <pc:sldMk cId="2946505658" sldId="260"/>
        </pc:sldMkLst>
      </pc:sldChg>
      <pc:sldChg chg="add del">
        <pc:chgData name="Fernanda Azevedo" userId="a087d733a6147bb1" providerId="LiveId" clId="{92FE787E-4DC9-43ED-A364-B87442B7FF6A}" dt="2025-04-24T20:37:58.120" v="3" actId="2696"/>
        <pc:sldMkLst>
          <pc:docMk/>
          <pc:sldMk cId="3140859034" sldId="261"/>
        </pc:sldMkLst>
      </pc:sldChg>
      <pc:sldChg chg="del">
        <pc:chgData name="Fernanda Azevedo" userId="a087d733a6147bb1" providerId="LiveId" clId="{92FE787E-4DC9-43ED-A364-B87442B7FF6A}" dt="2025-04-24T20:38:04.472" v="4" actId="2696"/>
        <pc:sldMkLst>
          <pc:docMk/>
          <pc:sldMk cId="1613342639" sldId="262"/>
        </pc:sldMkLst>
      </pc:sldChg>
      <pc:sldChg chg="delSp mod">
        <pc:chgData name="Fernanda Azevedo" userId="a087d733a6147bb1" providerId="LiveId" clId="{92FE787E-4DC9-43ED-A364-B87442B7FF6A}" dt="2025-04-24T20:59:56.379" v="107" actId="478"/>
        <pc:sldMkLst>
          <pc:docMk/>
          <pc:sldMk cId="1523938249" sldId="263"/>
        </pc:sldMkLst>
        <pc:spChg chg="del">
          <ac:chgData name="Fernanda Azevedo" userId="a087d733a6147bb1" providerId="LiveId" clId="{92FE787E-4DC9-43ED-A364-B87442B7FF6A}" dt="2025-04-24T20:59:56.379" v="107" actId="478"/>
          <ac:spMkLst>
            <pc:docMk/>
            <pc:sldMk cId="1523938249" sldId="263"/>
            <ac:spMk id="9" creationId="{22E8C4AE-32B3-446E-83DA-01BF762ED6F0}"/>
          </ac:spMkLst>
        </pc:spChg>
      </pc:sldChg>
      <pc:sldChg chg="delSp mod ord">
        <pc:chgData name="Fernanda Azevedo" userId="a087d733a6147bb1" providerId="LiveId" clId="{92FE787E-4DC9-43ED-A364-B87442B7FF6A}" dt="2025-04-24T20:59:35.596" v="104" actId="478"/>
        <pc:sldMkLst>
          <pc:docMk/>
          <pc:sldMk cId="4081340519" sldId="264"/>
        </pc:sldMkLst>
        <pc:spChg chg="del">
          <ac:chgData name="Fernanda Azevedo" userId="a087d733a6147bb1" providerId="LiveId" clId="{92FE787E-4DC9-43ED-A364-B87442B7FF6A}" dt="2025-04-24T20:59:35.596" v="104" actId="478"/>
          <ac:spMkLst>
            <pc:docMk/>
            <pc:sldMk cId="4081340519" sldId="264"/>
            <ac:spMk id="9" creationId="{15EE6E88-42F6-A538-E7EB-420B8996DB35}"/>
          </ac:spMkLst>
        </pc:spChg>
      </pc:sldChg>
      <pc:sldChg chg="delSp mod ord">
        <pc:chgData name="Fernanda Azevedo" userId="a087d733a6147bb1" providerId="LiveId" clId="{92FE787E-4DC9-43ED-A364-B87442B7FF6A}" dt="2025-04-24T20:59:40.428" v="105" actId="478"/>
        <pc:sldMkLst>
          <pc:docMk/>
          <pc:sldMk cId="2528554685" sldId="265"/>
        </pc:sldMkLst>
        <pc:spChg chg="del">
          <ac:chgData name="Fernanda Azevedo" userId="a087d733a6147bb1" providerId="LiveId" clId="{92FE787E-4DC9-43ED-A364-B87442B7FF6A}" dt="2025-04-24T20:59:40.428" v="105" actId="478"/>
          <ac:spMkLst>
            <pc:docMk/>
            <pc:sldMk cId="2528554685" sldId="265"/>
            <ac:spMk id="9" creationId="{D68D9A42-327C-D565-979B-7526D896DB1E}"/>
          </ac:spMkLst>
        </pc:spChg>
      </pc:sldChg>
      <pc:sldChg chg="delSp mod">
        <pc:chgData name="Fernanda Azevedo" userId="a087d733a6147bb1" providerId="LiveId" clId="{92FE787E-4DC9-43ED-A364-B87442B7FF6A}" dt="2025-04-24T20:59:45.005" v="106" actId="478"/>
        <pc:sldMkLst>
          <pc:docMk/>
          <pc:sldMk cId="335681852" sldId="266"/>
        </pc:sldMkLst>
        <pc:spChg chg="del">
          <ac:chgData name="Fernanda Azevedo" userId="a087d733a6147bb1" providerId="LiveId" clId="{92FE787E-4DC9-43ED-A364-B87442B7FF6A}" dt="2025-04-24T20:59:45.005" v="106" actId="478"/>
          <ac:spMkLst>
            <pc:docMk/>
            <pc:sldMk cId="335681852" sldId="266"/>
            <ac:spMk id="9" creationId="{3EA46EE4-19C7-651A-48EF-0D2438C94A4F}"/>
          </ac:spMkLst>
        </pc:spChg>
      </pc:sldChg>
      <pc:sldChg chg="delSp mod">
        <pc:chgData name="Fernanda Azevedo" userId="a087d733a6147bb1" providerId="LiveId" clId="{92FE787E-4DC9-43ED-A364-B87442B7FF6A}" dt="2025-04-24T20:59:32.178" v="103" actId="478"/>
        <pc:sldMkLst>
          <pc:docMk/>
          <pc:sldMk cId="1030950195" sldId="268"/>
        </pc:sldMkLst>
        <pc:spChg chg="del">
          <ac:chgData name="Fernanda Azevedo" userId="a087d733a6147bb1" providerId="LiveId" clId="{92FE787E-4DC9-43ED-A364-B87442B7FF6A}" dt="2025-04-24T20:59:32.178" v="103" actId="478"/>
          <ac:spMkLst>
            <pc:docMk/>
            <pc:sldMk cId="1030950195" sldId="268"/>
            <ac:spMk id="9" creationId="{FE28EFEE-A76C-C21E-C03A-7EA344670489}"/>
          </ac:spMkLst>
        </pc:spChg>
      </pc:sldChg>
      <pc:sldChg chg="del">
        <pc:chgData name="Fernanda Azevedo" userId="a087d733a6147bb1" providerId="LiveId" clId="{92FE787E-4DC9-43ED-A364-B87442B7FF6A}" dt="2025-04-24T20:40:28.684" v="6" actId="2696"/>
        <pc:sldMkLst>
          <pc:docMk/>
          <pc:sldMk cId="3372606868" sldId="269"/>
        </pc:sldMkLst>
      </pc:sldChg>
      <pc:sldChg chg="delSp mod">
        <pc:chgData name="Fernanda Azevedo" userId="a087d733a6147bb1" providerId="LiveId" clId="{92FE787E-4DC9-43ED-A364-B87442B7FF6A}" dt="2025-04-24T20:59:25.210" v="101" actId="478"/>
        <pc:sldMkLst>
          <pc:docMk/>
          <pc:sldMk cId="3172184154" sldId="271"/>
        </pc:sldMkLst>
        <pc:spChg chg="del">
          <ac:chgData name="Fernanda Azevedo" userId="a087d733a6147bb1" providerId="LiveId" clId="{92FE787E-4DC9-43ED-A364-B87442B7FF6A}" dt="2025-04-24T20:59:25.210" v="101" actId="478"/>
          <ac:spMkLst>
            <pc:docMk/>
            <pc:sldMk cId="3172184154" sldId="271"/>
            <ac:spMk id="9" creationId="{8EB8EEB0-C6E2-4CA2-C4B2-31549823E162}"/>
          </ac:spMkLst>
        </pc:spChg>
      </pc:sldChg>
      <pc:sldChg chg="delSp mod">
        <pc:chgData name="Fernanda Azevedo" userId="a087d733a6147bb1" providerId="LiveId" clId="{92FE787E-4DC9-43ED-A364-B87442B7FF6A}" dt="2025-04-24T20:59:21.553" v="100" actId="478"/>
        <pc:sldMkLst>
          <pc:docMk/>
          <pc:sldMk cId="1582605568" sldId="272"/>
        </pc:sldMkLst>
        <pc:spChg chg="del">
          <ac:chgData name="Fernanda Azevedo" userId="a087d733a6147bb1" providerId="LiveId" clId="{92FE787E-4DC9-43ED-A364-B87442B7FF6A}" dt="2025-04-24T20:59:21.553" v="100" actId="478"/>
          <ac:spMkLst>
            <pc:docMk/>
            <pc:sldMk cId="1582605568" sldId="272"/>
            <ac:spMk id="9" creationId="{A8A79A4B-7DB1-12B5-7334-F6AD125098D8}"/>
          </ac:spMkLst>
        </pc:spChg>
      </pc:sldChg>
      <pc:sldChg chg="delSp mod">
        <pc:chgData name="Fernanda Azevedo" userId="a087d733a6147bb1" providerId="LiveId" clId="{92FE787E-4DC9-43ED-A364-B87442B7FF6A}" dt="2025-04-24T20:59:18.090" v="99" actId="478"/>
        <pc:sldMkLst>
          <pc:docMk/>
          <pc:sldMk cId="838860045" sldId="273"/>
        </pc:sldMkLst>
        <pc:spChg chg="del">
          <ac:chgData name="Fernanda Azevedo" userId="a087d733a6147bb1" providerId="LiveId" clId="{92FE787E-4DC9-43ED-A364-B87442B7FF6A}" dt="2025-04-24T20:59:18.090" v="99" actId="478"/>
          <ac:spMkLst>
            <pc:docMk/>
            <pc:sldMk cId="838860045" sldId="273"/>
            <ac:spMk id="9" creationId="{921D6C4F-010F-57E2-5D6B-F70113565ECF}"/>
          </ac:spMkLst>
        </pc:spChg>
      </pc:sldChg>
      <pc:sldChg chg="delSp mod">
        <pc:chgData name="Fernanda Azevedo" userId="a087d733a6147bb1" providerId="LiveId" clId="{92FE787E-4DC9-43ED-A364-B87442B7FF6A}" dt="2025-04-24T20:59:13.159" v="98" actId="478"/>
        <pc:sldMkLst>
          <pc:docMk/>
          <pc:sldMk cId="1794517442" sldId="274"/>
        </pc:sldMkLst>
        <pc:spChg chg="del">
          <ac:chgData name="Fernanda Azevedo" userId="a087d733a6147bb1" providerId="LiveId" clId="{92FE787E-4DC9-43ED-A364-B87442B7FF6A}" dt="2025-04-24T20:59:13.159" v="98" actId="478"/>
          <ac:spMkLst>
            <pc:docMk/>
            <pc:sldMk cId="1794517442" sldId="274"/>
            <ac:spMk id="9" creationId="{B4D10FED-77AA-2BAD-8366-13AC5E09A8C7}"/>
          </ac:spMkLst>
        </pc:spChg>
      </pc:sldChg>
      <pc:sldChg chg="delSp mod">
        <pc:chgData name="Fernanda Azevedo" userId="a087d733a6147bb1" providerId="LiveId" clId="{92FE787E-4DC9-43ED-A364-B87442B7FF6A}" dt="2025-04-24T20:59:09.181" v="97" actId="478"/>
        <pc:sldMkLst>
          <pc:docMk/>
          <pc:sldMk cId="1320857643" sldId="275"/>
        </pc:sldMkLst>
        <pc:spChg chg="del">
          <ac:chgData name="Fernanda Azevedo" userId="a087d733a6147bb1" providerId="LiveId" clId="{92FE787E-4DC9-43ED-A364-B87442B7FF6A}" dt="2025-04-24T20:59:09.181" v="97" actId="478"/>
          <ac:spMkLst>
            <pc:docMk/>
            <pc:sldMk cId="1320857643" sldId="275"/>
            <ac:spMk id="9" creationId="{B28D0FB5-D252-2D3F-0C5A-4B1996798F45}"/>
          </ac:spMkLst>
        </pc:spChg>
      </pc:sldChg>
      <pc:sldChg chg="delSp mod">
        <pc:chgData name="Fernanda Azevedo" userId="a087d733a6147bb1" providerId="LiveId" clId="{92FE787E-4DC9-43ED-A364-B87442B7FF6A}" dt="2025-04-24T20:59:05.677" v="96" actId="478"/>
        <pc:sldMkLst>
          <pc:docMk/>
          <pc:sldMk cId="2196631356" sldId="276"/>
        </pc:sldMkLst>
        <pc:spChg chg="del">
          <ac:chgData name="Fernanda Azevedo" userId="a087d733a6147bb1" providerId="LiveId" clId="{92FE787E-4DC9-43ED-A364-B87442B7FF6A}" dt="2025-04-24T20:59:05.677" v="96" actId="478"/>
          <ac:spMkLst>
            <pc:docMk/>
            <pc:sldMk cId="2196631356" sldId="276"/>
            <ac:spMk id="9" creationId="{22224668-D55D-B67F-A30F-77D08F80C993}"/>
          </ac:spMkLst>
        </pc:spChg>
      </pc:sldChg>
      <pc:sldChg chg="delSp modSp mod">
        <pc:chgData name="Fernanda Azevedo" userId="a087d733a6147bb1" providerId="LiveId" clId="{92FE787E-4DC9-43ED-A364-B87442B7FF6A}" dt="2025-04-24T20:58:57.590" v="95" actId="478"/>
        <pc:sldMkLst>
          <pc:docMk/>
          <pc:sldMk cId="2899825231" sldId="277"/>
        </pc:sldMkLst>
        <pc:spChg chg="del mod">
          <ac:chgData name="Fernanda Azevedo" userId="a087d733a6147bb1" providerId="LiveId" clId="{92FE787E-4DC9-43ED-A364-B87442B7FF6A}" dt="2025-04-24T20:58:57.590" v="95" actId="478"/>
          <ac:spMkLst>
            <pc:docMk/>
            <pc:sldMk cId="2899825231" sldId="277"/>
            <ac:spMk id="9" creationId="{575DABF7-A174-4353-5D30-4760CC80C913}"/>
          </ac:spMkLst>
        </pc:spChg>
      </pc:sldChg>
      <pc:sldChg chg="delSp modSp mod">
        <pc:chgData name="Fernanda Azevedo" userId="a087d733a6147bb1" providerId="LiveId" clId="{92FE787E-4DC9-43ED-A364-B87442B7FF6A}" dt="2025-04-24T20:59:28.089" v="102" actId="478"/>
        <pc:sldMkLst>
          <pc:docMk/>
          <pc:sldMk cId="808621291" sldId="278"/>
        </pc:sldMkLst>
        <pc:spChg chg="del">
          <ac:chgData name="Fernanda Azevedo" userId="a087d733a6147bb1" providerId="LiveId" clId="{92FE787E-4DC9-43ED-A364-B87442B7FF6A}" dt="2025-04-24T20:59:28.089" v="102" actId="478"/>
          <ac:spMkLst>
            <pc:docMk/>
            <pc:sldMk cId="808621291" sldId="278"/>
            <ac:spMk id="9" creationId="{2BCF0E86-802E-CF84-C907-80DCF5F5EA05}"/>
          </ac:spMkLst>
        </pc:spChg>
        <pc:spChg chg="mod">
          <ac:chgData name="Fernanda Azevedo" userId="a087d733a6147bb1" providerId="LiveId" clId="{92FE787E-4DC9-43ED-A364-B87442B7FF6A}" dt="2025-04-24T20:42:43.333" v="13" actId="1076"/>
          <ac:spMkLst>
            <pc:docMk/>
            <pc:sldMk cId="808621291" sldId="278"/>
            <ac:spMk id="11" creationId="{4E593A31-BF6E-9D52-1723-B71EAF922D3B}"/>
          </ac:spMkLst>
        </pc:spChg>
        <pc:spChg chg="mod">
          <ac:chgData name="Fernanda Azevedo" userId="a087d733a6147bb1" providerId="LiveId" clId="{92FE787E-4DC9-43ED-A364-B87442B7FF6A}" dt="2025-04-24T20:42:27.206" v="9" actId="1076"/>
          <ac:spMkLst>
            <pc:docMk/>
            <pc:sldMk cId="808621291" sldId="278"/>
            <ac:spMk id="16" creationId="{AA2B58A4-2FCF-9EAB-F829-41FE07D8A8A6}"/>
          </ac:spMkLst>
        </pc:spChg>
        <pc:picChg chg="mod">
          <ac:chgData name="Fernanda Azevedo" userId="a087d733a6147bb1" providerId="LiveId" clId="{92FE787E-4DC9-43ED-A364-B87442B7FF6A}" dt="2025-04-24T20:42:35.327" v="12" actId="1076"/>
          <ac:picMkLst>
            <pc:docMk/>
            <pc:sldMk cId="808621291" sldId="278"/>
            <ac:picMk id="5" creationId="{004963CA-3C8E-AE47-C58B-FAEE1879E6F6}"/>
          </ac:picMkLst>
        </pc:picChg>
      </pc:sldChg>
      <pc:sldChg chg="del">
        <pc:chgData name="Fernanda Azevedo" userId="a087d733a6147bb1" providerId="LiveId" clId="{92FE787E-4DC9-43ED-A364-B87442B7FF6A}" dt="2025-04-24T20:43:31.318" v="14" actId="2696"/>
        <pc:sldMkLst>
          <pc:docMk/>
          <pc:sldMk cId="4244814665" sldId="279"/>
        </pc:sldMkLst>
      </pc:sldChg>
      <pc:sldChg chg="del">
        <pc:chgData name="Fernanda Azevedo" userId="a087d733a6147bb1" providerId="LiveId" clId="{92FE787E-4DC9-43ED-A364-B87442B7FF6A}" dt="2025-04-24T20:44:41.811" v="15" actId="2696"/>
        <pc:sldMkLst>
          <pc:docMk/>
          <pc:sldMk cId="3760717126" sldId="280"/>
        </pc:sldMkLst>
      </pc:sldChg>
      <pc:sldChg chg="modSp mod">
        <pc:chgData name="Fernanda Azevedo" userId="a087d733a6147bb1" providerId="LiveId" clId="{92FE787E-4DC9-43ED-A364-B87442B7FF6A}" dt="2025-04-24T21:00:23.733" v="112" actId="1037"/>
        <pc:sldMkLst>
          <pc:docMk/>
          <pc:sldMk cId="2709883808" sldId="281"/>
        </pc:sldMkLst>
        <pc:spChg chg="mod">
          <ac:chgData name="Fernanda Azevedo" userId="a087d733a6147bb1" providerId="LiveId" clId="{92FE787E-4DC9-43ED-A364-B87442B7FF6A}" dt="2025-04-24T20:57:54.790" v="25" actId="20577"/>
          <ac:spMkLst>
            <pc:docMk/>
            <pc:sldMk cId="2709883808" sldId="281"/>
            <ac:spMk id="2" creationId="{71D8794F-FFF0-93BF-0321-192FCC5D92A1}"/>
          </ac:spMkLst>
        </pc:spChg>
        <pc:spChg chg="mod">
          <ac:chgData name="Fernanda Azevedo" userId="a087d733a6147bb1" providerId="LiveId" clId="{92FE787E-4DC9-43ED-A364-B87442B7FF6A}" dt="2025-04-24T20:58:40.188" v="92" actId="20577"/>
          <ac:spMkLst>
            <pc:docMk/>
            <pc:sldMk cId="2709883808" sldId="281"/>
            <ac:spMk id="3" creationId="{C4C3DFE1-1486-9775-45CF-68263883CE3C}"/>
          </ac:spMkLst>
        </pc:spChg>
        <pc:picChg chg="mod">
          <ac:chgData name="Fernanda Azevedo" userId="a087d733a6147bb1" providerId="LiveId" clId="{92FE787E-4DC9-43ED-A364-B87442B7FF6A}" dt="2025-04-24T21:00:23.733" v="112" actId="1037"/>
          <ac:picMkLst>
            <pc:docMk/>
            <pc:sldMk cId="2709883808" sldId="281"/>
            <ac:picMk id="12" creationId="{AA422FEE-54FC-F956-4A96-842BD58F7AA6}"/>
          </ac:picMkLst>
        </pc:picChg>
      </pc:sldChg>
    </pc:docChg>
  </pc:docChgLst>
  <pc:docChgLst>
    <pc:chgData name="Fernanda de Azevedo Oliveira" userId="S::fernanda.azevedo@cl.df.gov.br::53e84574-63d0-409b-9681-99b3d4a01dc8" providerId="AD" clId="Web-{2423A732-2195-F8FB-47D3-6CB66DE3F78E}"/>
    <pc:docChg chg="modSld">
      <pc:chgData name="Fernanda de Azevedo Oliveira" userId="S::fernanda.azevedo@cl.df.gov.br::53e84574-63d0-409b-9681-99b3d4a01dc8" providerId="AD" clId="Web-{2423A732-2195-F8FB-47D3-6CB66DE3F78E}" dt="2025-04-25T16:02:24.857" v="17"/>
      <pc:docMkLst>
        <pc:docMk/>
      </pc:docMkLst>
      <pc:sldChg chg="modSp">
        <pc:chgData name="Fernanda de Azevedo Oliveira" userId="S::fernanda.azevedo@cl.df.gov.br::53e84574-63d0-409b-9681-99b3d4a01dc8" providerId="AD" clId="Web-{2423A732-2195-F8FB-47D3-6CB66DE3F78E}" dt="2025-04-25T16:02:24.857" v="17"/>
        <pc:sldMkLst>
          <pc:docMk/>
          <pc:sldMk cId="2088539700" sldId="282"/>
        </pc:sldMkLst>
        <pc:spChg chg="mod">
          <ac:chgData name="Fernanda de Azevedo Oliveira" userId="S::fernanda.azevedo@cl.df.gov.br::53e84574-63d0-409b-9681-99b3d4a01dc8" providerId="AD" clId="Web-{2423A732-2195-F8FB-47D3-6CB66DE3F78E}" dt="2025-04-25T16:02:24.435" v="13"/>
          <ac:spMkLst>
            <pc:docMk/>
            <pc:sldMk cId="2088539700" sldId="282"/>
            <ac:spMk id="7" creationId="{9C5DCDA1-081B-0B7F-7955-40A4D1E45D0F}"/>
          </ac:spMkLst>
        </pc:spChg>
        <pc:spChg chg="mod">
          <ac:chgData name="Fernanda de Azevedo Oliveira" userId="S::fernanda.azevedo@cl.df.gov.br::53e84574-63d0-409b-9681-99b3d4a01dc8" providerId="AD" clId="Web-{2423A732-2195-F8FB-47D3-6CB66DE3F78E}" dt="2025-04-25T16:02:24.450" v="14"/>
          <ac:spMkLst>
            <pc:docMk/>
            <pc:sldMk cId="2088539700" sldId="282"/>
            <ac:spMk id="8" creationId="{94E19B4B-42EF-4A5B-4538-E9A3ED72648F}"/>
          </ac:spMkLst>
        </pc:spChg>
        <pc:spChg chg="mod">
          <ac:chgData name="Fernanda de Azevedo Oliveira" userId="S::fernanda.azevedo@cl.df.gov.br::53e84574-63d0-409b-9681-99b3d4a01dc8" providerId="AD" clId="Web-{2423A732-2195-F8FB-47D3-6CB66DE3F78E}" dt="2025-04-25T16:02:24.450" v="15"/>
          <ac:spMkLst>
            <pc:docMk/>
            <pc:sldMk cId="2088539700" sldId="282"/>
            <ac:spMk id="11" creationId="{4E593A31-BF6E-9D52-1723-B71EAF922D3B}"/>
          </ac:spMkLst>
        </pc:spChg>
        <pc:spChg chg="mod">
          <ac:chgData name="Fernanda de Azevedo Oliveira" userId="S::fernanda.azevedo@cl.df.gov.br::53e84574-63d0-409b-9681-99b3d4a01dc8" providerId="AD" clId="Web-{2423A732-2195-F8FB-47D3-6CB66DE3F78E}" dt="2025-04-25T16:02:24.450" v="16"/>
          <ac:spMkLst>
            <pc:docMk/>
            <pc:sldMk cId="2088539700" sldId="282"/>
            <ac:spMk id="16" creationId="{AA2B58A4-2FCF-9EAB-F829-41FE07D8A8A6}"/>
          </ac:spMkLst>
        </pc:spChg>
        <pc:spChg chg="mod">
          <ac:chgData name="Fernanda de Azevedo Oliveira" userId="S::fernanda.azevedo@cl.df.gov.br::53e84574-63d0-409b-9681-99b3d4a01dc8" providerId="AD" clId="Web-{2423A732-2195-F8FB-47D3-6CB66DE3F78E}" dt="2025-04-25T16:02:24.857" v="17"/>
          <ac:spMkLst>
            <pc:docMk/>
            <pc:sldMk cId="2088539700" sldId="282"/>
            <ac:spMk id="19" creationId="{E9EB174C-C21D-95B9-5286-C362D661C57C}"/>
          </ac:spMkLst>
        </pc:spChg>
      </pc:sldChg>
    </pc:docChg>
  </pc:docChgLst>
  <pc:docChgLst>
    <pc:chgData name="Fernanda de Azevedo Oliveira" userId="S::fernanda.azevedo@cl.df.gov.br::53e84574-63d0-409b-9681-99b3d4a01dc8" providerId="AD" clId="Web-{1F170488-E167-A7DC-19B9-93F4C32E710A}"/>
    <pc:docChg chg="addSld delSld modSld">
      <pc:chgData name="Fernanda de Azevedo Oliveira" userId="S::fernanda.azevedo@cl.df.gov.br::53e84574-63d0-409b-9681-99b3d4a01dc8" providerId="AD" clId="Web-{1F170488-E167-A7DC-19B9-93F4C32E710A}" dt="2025-04-25T15:59:21.119" v="9"/>
      <pc:docMkLst>
        <pc:docMk/>
      </pc:docMkLst>
      <pc:sldChg chg="del">
        <pc:chgData name="Fernanda de Azevedo Oliveira" userId="S::fernanda.azevedo@cl.df.gov.br::53e84574-63d0-409b-9681-99b3d4a01dc8" providerId="AD" clId="Web-{1F170488-E167-A7DC-19B9-93F4C32E710A}" dt="2025-04-25T15:59:11.713" v="8"/>
        <pc:sldMkLst>
          <pc:docMk/>
          <pc:sldMk cId="808621291" sldId="278"/>
        </pc:sldMkLst>
      </pc:sldChg>
      <pc:sldChg chg="delSp add del">
        <pc:chgData name="Fernanda de Azevedo Oliveira" userId="S::fernanda.azevedo@cl.df.gov.br::53e84574-63d0-409b-9681-99b3d4a01dc8" providerId="AD" clId="Web-{1F170488-E167-A7DC-19B9-93F4C32E710A}" dt="2025-04-25T15:58:51.509" v="7"/>
        <pc:sldMkLst>
          <pc:docMk/>
          <pc:sldMk cId="4244814665" sldId="279"/>
        </pc:sldMkLst>
        <pc:spChg chg="del">
          <ac:chgData name="Fernanda de Azevedo Oliveira" userId="S::fernanda.azevedo@cl.df.gov.br::53e84574-63d0-409b-9681-99b3d4a01dc8" providerId="AD" clId="Web-{1F170488-E167-A7DC-19B9-93F4C32E710A}" dt="2025-04-25T15:58:51.509" v="7"/>
          <ac:spMkLst>
            <pc:docMk/>
            <pc:sldMk cId="4244814665" sldId="279"/>
            <ac:spMk id="9" creationId="{D635B2C2-BF21-B53A-0211-673B6F380C91}"/>
          </ac:spMkLst>
        </pc:spChg>
      </pc:sldChg>
      <pc:sldChg chg="add del">
        <pc:chgData name="Fernanda de Azevedo Oliveira" userId="S::fernanda.azevedo@cl.df.gov.br::53e84574-63d0-409b-9681-99b3d4a01dc8" providerId="AD" clId="Web-{1F170488-E167-A7DC-19B9-93F4C32E710A}" dt="2025-04-25T15:59:21.119" v="9"/>
        <pc:sldMkLst>
          <pc:docMk/>
          <pc:sldMk cId="3760717126" sldId="280"/>
        </pc:sldMkLst>
      </pc:sldChg>
      <pc:sldChg chg="delSp add">
        <pc:chgData name="Fernanda de Azevedo Oliveira" userId="S::fernanda.azevedo@cl.df.gov.br::53e84574-63d0-409b-9681-99b3d4a01dc8" providerId="AD" clId="Web-{1F170488-E167-A7DC-19B9-93F4C32E710A}" dt="2025-04-25T15:58:19.055" v="3"/>
        <pc:sldMkLst>
          <pc:docMk/>
          <pc:sldMk cId="2088539700" sldId="282"/>
        </pc:sldMkLst>
        <pc:spChg chg="del">
          <ac:chgData name="Fernanda de Azevedo Oliveira" userId="S::fernanda.azevedo@cl.df.gov.br::53e84574-63d0-409b-9681-99b3d4a01dc8" providerId="AD" clId="Web-{1F170488-E167-A7DC-19B9-93F4C32E710A}" dt="2025-04-25T15:58:19.055" v="3"/>
          <ac:spMkLst>
            <pc:docMk/>
            <pc:sldMk cId="2088539700" sldId="282"/>
            <ac:spMk id="9" creationId="{2BCF0E86-802E-CF84-C907-80DCF5F5EA05}"/>
          </ac:spMkLst>
        </pc:spChg>
      </pc:sldChg>
    </pc:docChg>
  </pc:docChgLst>
  <pc:docChgLst>
    <pc:chgData name="Fernanda Azevedo" userId="a087d733a6147bb1" providerId="LiveId" clId="{7DC01FCC-68C7-49B7-A903-CFC69691C7B8}"/>
    <pc:docChg chg="undo custSel delSld modSld sldOrd">
      <pc:chgData name="Fernanda Azevedo" userId="a087d733a6147bb1" providerId="LiveId" clId="{7DC01FCC-68C7-49B7-A903-CFC69691C7B8}" dt="2025-04-25T01:06:42.442" v="257" actId="2696"/>
      <pc:docMkLst>
        <pc:docMk/>
      </pc:docMkLst>
      <pc:sldChg chg="del ord">
        <pc:chgData name="Fernanda Azevedo" userId="a087d733a6147bb1" providerId="LiveId" clId="{7DC01FCC-68C7-49B7-A903-CFC69691C7B8}" dt="2025-04-25T01:06:42.442" v="257" actId="2696"/>
        <pc:sldMkLst>
          <pc:docMk/>
          <pc:sldMk cId="4081340519" sldId="264"/>
        </pc:sldMkLst>
      </pc:sldChg>
      <pc:sldChg chg="addSp delSp modSp mod">
        <pc:chgData name="Fernanda Azevedo" userId="a087d733a6147bb1" providerId="LiveId" clId="{7DC01FCC-68C7-49B7-A903-CFC69691C7B8}" dt="2025-04-25T00:55:16.593" v="254" actId="20577"/>
        <pc:sldMkLst>
          <pc:docMk/>
          <pc:sldMk cId="2528554685" sldId="265"/>
        </pc:sldMkLst>
        <pc:spChg chg="add del mod">
          <ac:chgData name="Fernanda Azevedo" userId="a087d733a6147bb1" providerId="LiveId" clId="{7DC01FCC-68C7-49B7-A903-CFC69691C7B8}" dt="2025-04-25T00:53:26.362" v="113" actId="478"/>
          <ac:spMkLst>
            <pc:docMk/>
            <pc:sldMk cId="2528554685" sldId="265"/>
            <ac:spMk id="4" creationId="{2F487EDB-1981-374E-C14C-25EC00262494}"/>
          </ac:spMkLst>
        </pc:spChg>
        <pc:spChg chg="mod">
          <ac:chgData name="Fernanda Azevedo" userId="a087d733a6147bb1" providerId="LiveId" clId="{7DC01FCC-68C7-49B7-A903-CFC69691C7B8}" dt="2025-04-25T00:55:16.593" v="254" actId="20577"/>
          <ac:spMkLst>
            <pc:docMk/>
            <pc:sldMk cId="2528554685" sldId="265"/>
            <ac:spMk id="8" creationId="{CC8C661A-2AE9-6BF5-287F-FA21A5BBE265}"/>
          </ac:spMkLst>
        </pc:spChg>
        <pc:graphicFrameChg chg="del">
          <ac:chgData name="Fernanda Azevedo" userId="a087d733a6147bb1" providerId="LiveId" clId="{7DC01FCC-68C7-49B7-A903-CFC69691C7B8}" dt="2025-04-25T00:53:09.703" v="111" actId="478"/>
          <ac:graphicFrameMkLst>
            <pc:docMk/>
            <pc:sldMk cId="2528554685" sldId="265"/>
            <ac:graphicFrameMk id="15" creationId="{529B0B1F-888B-FFEA-082F-174BE654F355}"/>
          </ac:graphicFrameMkLst>
        </pc:graphicFrameChg>
        <pc:picChg chg="del">
          <ac:chgData name="Fernanda Azevedo" userId="a087d733a6147bb1" providerId="LiveId" clId="{7DC01FCC-68C7-49B7-A903-CFC69691C7B8}" dt="2025-04-25T00:53:18.905" v="112" actId="478"/>
          <ac:picMkLst>
            <pc:docMk/>
            <pc:sldMk cId="2528554685" sldId="265"/>
            <ac:picMk id="5" creationId="{CBD5F197-17C8-F579-9C79-A43458083090}"/>
          </ac:picMkLst>
        </pc:picChg>
      </pc:sldChg>
      <pc:sldChg chg="ord">
        <pc:chgData name="Fernanda Azevedo" userId="a087d733a6147bb1" providerId="LiveId" clId="{7DC01FCC-68C7-49B7-A903-CFC69691C7B8}" dt="2025-04-25T00:38:05.371" v="1"/>
        <pc:sldMkLst>
          <pc:docMk/>
          <pc:sldMk cId="1030950195" sldId="2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maralegisdfgovbr-my.sharepoint.com/personal/fernando_resende_cl_df_gov_br/Documents/Comparativo%20Bora%20de%20Gra&#231;a%20Carnaval%20e%20aniv.%20cida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diet" panose="02000606040000020004" pitchFamily="50" charset="0"/>
                <a:ea typeface="+mn-ea"/>
                <a:cs typeface="+mn-cs"/>
              </a:defRPr>
            </a:pPr>
            <a:r>
              <a:rPr lang="en-US" b="1"/>
              <a:t>Gestor do Sistema de</a:t>
            </a:r>
            <a:r>
              <a:rPr lang="en-US" b="1" baseline="0"/>
              <a:t> </a:t>
            </a:r>
            <a:r>
              <a:rPr lang="en-US" b="1" baseline="0" err="1"/>
              <a:t>Transporte</a:t>
            </a:r>
            <a:r>
              <a:rPr lang="en-US" b="1" baseline="0"/>
              <a:t> </a:t>
            </a:r>
            <a:r>
              <a:rPr lang="en-US" b="1" baseline="0" err="1"/>
              <a:t>Coletivo</a:t>
            </a:r>
            <a:endParaRPr lang="en-US" b="1"/>
          </a:p>
        </c:rich>
      </c:tx>
      <c:layout>
        <c:manualLayout>
          <c:xMode val="edge"/>
          <c:yMode val="edge"/>
          <c:x val="0.14981042566363578"/>
          <c:y val="4.288460893573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idiet" panose="02000606040000020004" pitchFamily="50" charset="0"/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diet" panose="02000606040000020004" pitchFamily="50" charset="0"/>
                <a:ea typeface="+mn-ea"/>
                <a:cs typeface="+mn-cs"/>
              </a:defRPr>
            </a:pPr>
            <a:r>
              <a:rPr lang="en-US" b="1" dirty="0"/>
              <a:t>Gestor do Sistema de</a:t>
            </a:r>
            <a:r>
              <a:rPr lang="en-US" b="1" baseline="0" dirty="0"/>
              <a:t> </a:t>
            </a:r>
            <a:r>
              <a:rPr lang="en-US" b="1" baseline="0" dirty="0" err="1"/>
              <a:t>Transporte</a:t>
            </a:r>
            <a:r>
              <a:rPr lang="en-US" b="1" baseline="0" dirty="0"/>
              <a:t> </a:t>
            </a:r>
            <a:r>
              <a:rPr lang="en-US" b="1" baseline="0" dirty="0" err="1"/>
              <a:t>Coletivo</a:t>
            </a:r>
            <a:endParaRPr lang="en-US" b="1" dirty="0"/>
          </a:p>
        </c:rich>
      </c:tx>
      <c:layout>
        <c:manualLayout>
          <c:xMode val="edge"/>
          <c:yMode val="edge"/>
          <c:x val="0.14981042566363578"/>
          <c:y val="4.288460893573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idiet" panose="02000606040000020004" pitchFamily="50" charset="0"/>
        </a:defRPr>
      </a:pPr>
      <a:endParaRPr lang="pt-B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diet" panose="02000606040000020004" pitchFamily="50" charset="0"/>
                <a:ea typeface="+mn-ea"/>
                <a:cs typeface="+mn-cs"/>
              </a:defRPr>
            </a:pPr>
            <a:r>
              <a:rPr lang="en-US" b="1" dirty="0"/>
              <a:t>Gestor do Sistema de</a:t>
            </a:r>
            <a:r>
              <a:rPr lang="en-US" b="1" baseline="0" dirty="0"/>
              <a:t> </a:t>
            </a:r>
            <a:r>
              <a:rPr lang="en-US" b="1" baseline="0" dirty="0" err="1"/>
              <a:t>Transporte</a:t>
            </a:r>
            <a:r>
              <a:rPr lang="en-US" b="1" baseline="0" dirty="0"/>
              <a:t> </a:t>
            </a:r>
            <a:r>
              <a:rPr lang="en-US" b="1" baseline="0" dirty="0" err="1"/>
              <a:t>Coletivo</a:t>
            </a:r>
            <a:endParaRPr lang="en-US" b="1" dirty="0"/>
          </a:p>
        </c:rich>
      </c:tx>
      <c:layout>
        <c:manualLayout>
          <c:xMode val="edge"/>
          <c:yMode val="edge"/>
          <c:x val="0.14981042566363578"/>
          <c:y val="4.288460893573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idiet" panose="02000606040000020004" pitchFamily="50" charset="0"/>
        </a:defRPr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/>
              <a:t>Acréscimo</a:t>
            </a:r>
            <a:r>
              <a:rPr lang="pt-BR" sz="1200" baseline="0"/>
              <a:t> Demanda Tarifa Zero aos Domingos</a:t>
            </a:r>
            <a:endParaRPr lang="pt-BR" sz="1200"/>
          </a:p>
        </c:rich>
      </c:tx>
      <c:layout>
        <c:manualLayout>
          <c:xMode val="edge"/>
          <c:yMode val="edge"/>
          <c:x val="0.16495122484689417"/>
          <c:y val="6.0185185185185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65-44C3-A7A2-FE9BBABA90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'Planilha1 (2)'!$I$5:$I$11</c:f>
              <c:strCache>
                <c:ptCount val="7"/>
                <c:pt idx="0">
                  <c:v>23/fev - Sem Tarifa Zero</c:v>
                </c:pt>
                <c:pt idx="1">
                  <c:v>02/mar - Carnaval</c:v>
                </c:pt>
                <c:pt idx="2">
                  <c:v>09/mar</c:v>
                </c:pt>
                <c:pt idx="3">
                  <c:v>16/mar</c:v>
                </c:pt>
                <c:pt idx="4">
                  <c:v>23/mar</c:v>
                </c:pt>
                <c:pt idx="5">
                  <c:v>30/mar</c:v>
                </c:pt>
                <c:pt idx="6">
                  <c:v>20/abril -Vésp. Aniv. Brasília</c:v>
                </c:pt>
              </c:strCache>
            </c:strRef>
          </c:cat>
          <c:val>
            <c:numRef>
              <c:f>'Planilha1 (2)'!$L$5:$L$11</c:f>
              <c:numCache>
                <c:formatCode>0%</c:formatCode>
                <c:ptCount val="7"/>
                <c:pt idx="0">
                  <c:v>0</c:v>
                </c:pt>
                <c:pt idx="1">
                  <c:v>0.4</c:v>
                </c:pt>
                <c:pt idx="2">
                  <c:v>0.42</c:v>
                </c:pt>
                <c:pt idx="3">
                  <c:v>0.49</c:v>
                </c:pt>
                <c:pt idx="4">
                  <c:v>0.45</c:v>
                </c:pt>
                <c:pt idx="5">
                  <c:v>0.59</c:v>
                </c:pt>
                <c:pt idx="6">
                  <c:v>0.7065175957824783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65-44C3-A7A2-FE9BBABA90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6147152"/>
        <c:axId val="1786145232"/>
      </c:lineChart>
      <c:catAx>
        <c:axId val="178614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6145232"/>
        <c:crosses val="autoZero"/>
        <c:auto val="1"/>
        <c:lblAlgn val="ctr"/>
        <c:lblOffset val="100"/>
        <c:noMultiLvlLbl val="0"/>
      </c:catAx>
      <c:valAx>
        <c:axId val="17861452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8614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diet" panose="02000606040000020004" pitchFamily="50" charset="0"/>
                <a:ea typeface="+mn-ea"/>
                <a:cs typeface="+mn-cs"/>
              </a:defRPr>
            </a:pPr>
            <a:r>
              <a:rPr lang="en-US" b="1"/>
              <a:t>Gestor do Sistema de</a:t>
            </a:r>
            <a:r>
              <a:rPr lang="en-US" b="1" baseline="0"/>
              <a:t> </a:t>
            </a:r>
            <a:r>
              <a:rPr lang="en-US" b="1" baseline="0" err="1"/>
              <a:t>Transporte</a:t>
            </a:r>
            <a:r>
              <a:rPr lang="en-US" b="1" baseline="0"/>
              <a:t> </a:t>
            </a:r>
            <a:r>
              <a:rPr lang="en-US" b="1" baseline="0" err="1"/>
              <a:t>Coletivo</a:t>
            </a:r>
            <a:endParaRPr lang="en-US" b="1"/>
          </a:p>
        </c:rich>
      </c:tx>
      <c:layout>
        <c:manualLayout>
          <c:xMode val="edge"/>
          <c:yMode val="edge"/>
          <c:x val="0.14981042566363578"/>
          <c:y val="4.288460893573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idiet" panose="02000606040000020004" pitchFamily="50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diet" panose="02000606040000020004" pitchFamily="50" charset="0"/>
                <a:ea typeface="+mn-ea"/>
                <a:cs typeface="+mn-cs"/>
              </a:defRPr>
            </a:pPr>
            <a:r>
              <a:rPr lang="en-US" b="1"/>
              <a:t>Gestor do Sistema de</a:t>
            </a:r>
            <a:r>
              <a:rPr lang="en-US" b="1" baseline="0"/>
              <a:t> </a:t>
            </a:r>
            <a:r>
              <a:rPr lang="en-US" b="1" baseline="0" err="1"/>
              <a:t>Transporte</a:t>
            </a:r>
            <a:r>
              <a:rPr lang="en-US" b="1" baseline="0"/>
              <a:t> </a:t>
            </a:r>
            <a:r>
              <a:rPr lang="en-US" b="1" baseline="0" err="1"/>
              <a:t>Coletivo</a:t>
            </a:r>
            <a:endParaRPr lang="en-US" b="1"/>
          </a:p>
        </c:rich>
      </c:tx>
      <c:layout>
        <c:manualLayout>
          <c:xMode val="edge"/>
          <c:yMode val="edge"/>
          <c:x val="0.14981042566363578"/>
          <c:y val="4.288460893573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idiet" panose="02000606040000020004" pitchFamily="50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diet" panose="02000606040000020004" pitchFamily="50" charset="0"/>
                <a:ea typeface="+mn-ea"/>
                <a:cs typeface="+mn-cs"/>
              </a:defRPr>
            </a:pPr>
            <a:r>
              <a:rPr lang="en-US" b="1" dirty="0"/>
              <a:t>Gestor do Sistema de</a:t>
            </a:r>
            <a:r>
              <a:rPr lang="en-US" b="1" baseline="0" dirty="0"/>
              <a:t> </a:t>
            </a:r>
            <a:r>
              <a:rPr lang="en-US" b="1" baseline="0" dirty="0" err="1"/>
              <a:t>Transporte</a:t>
            </a:r>
            <a:r>
              <a:rPr lang="en-US" b="1" baseline="0" dirty="0"/>
              <a:t> </a:t>
            </a:r>
            <a:r>
              <a:rPr lang="en-US" b="1" baseline="0" dirty="0" err="1"/>
              <a:t>Coletivo</a:t>
            </a:r>
            <a:endParaRPr lang="en-US" b="1" dirty="0"/>
          </a:p>
        </c:rich>
      </c:tx>
      <c:layout>
        <c:manualLayout>
          <c:xMode val="edge"/>
          <c:yMode val="edge"/>
          <c:x val="0.14981042566363578"/>
          <c:y val="4.288460893573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idiet" panose="02000606040000020004" pitchFamily="50" charset="0"/>
        </a:defRPr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diet" panose="02000606040000020004" pitchFamily="50" charset="0"/>
                <a:ea typeface="+mn-ea"/>
                <a:cs typeface="+mn-cs"/>
              </a:defRPr>
            </a:pPr>
            <a:r>
              <a:rPr lang="en-US" b="1" dirty="0"/>
              <a:t>Gestor do Sistema de</a:t>
            </a:r>
            <a:r>
              <a:rPr lang="en-US" b="1" baseline="0" dirty="0"/>
              <a:t> </a:t>
            </a:r>
            <a:r>
              <a:rPr lang="en-US" b="1" baseline="0" dirty="0" err="1"/>
              <a:t>Transporte</a:t>
            </a:r>
            <a:r>
              <a:rPr lang="en-US" b="1" baseline="0" dirty="0"/>
              <a:t> </a:t>
            </a:r>
            <a:r>
              <a:rPr lang="en-US" b="1" baseline="0" dirty="0" err="1"/>
              <a:t>Coletivo</a:t>
            </a:r>
            <a:endParaRPr lang="en-US" b="1" dirty="0"/>
          </a:p>
        </c:rich>
      </c:tx>
      <c:layout>
        <c:manualLayout>
          <c:xMode val="edge"/>
          <c:yMode val="edge"/>
          <c:x val="0.14981042566363578"/>
          <c:y val="4.288460893573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idiet" panose="02000606040000020004" pitchFamily="50" charset="0"/>
        </a:defRPr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diet" panose="02000606040000020004" pitchFamily="50" charset="0"/>
                <a:ea typeface="+mn-ea"/>
                <a:cs typeface="+mn-cs"/>
              </a:defRPr>
            </a:pPr>
            <a:r>
              <a:rPr lang="en-US" b="1" dirty="0"/>
              <a:t>Gestor do Sistema de</a:t>
            </a:r>
            <a:r>
              <a:rPr lang="en-US" b="1" baseline="0" dirty="0"/>
              <a:t> </a:t>
            </a:r>
            <a:r>
              <a:rPr lang="en-US" b="1" baseline="0" dirty="0" err="1"/>
              <a:t>Transporte</a:t>
            </a:r>
            <a:r>
              <a:rPr lang="en-US" b="1" baseline="0" dirty="0"/>
              <a:t> </a:t>
            </a:r>
            <a:r>
              <a:rPr lang="en-US" b="1" baseline="0" dirty="0" err="1"/>
              <a:t>Coletivo</a:t>
            </a:r>
            <a:endParaRPr lang="en-US" b="1" dirty="0"/>
          </a:p>
        </c:rich>
      </c:tx>
      <c:layout>
        <c:manualLayout>
          <c:xMode val="edge"/>
          <c:yMode val="edge"/>
          <c:x val="0.14981042566363578"/>
          <c:y val="4.288460893573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idiet" panose="02000606040000020004" pitchFamily="50" charset="0"/>
        </a:defRPr>
      </a:pPr>
      <a:endParaRPr lang="pt-B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diet" panose="02000606040000020004" pitchFamily="50" charset="0"/>
                <a:ea typeface="+mn-ea"/>
                <a:cs typeface="+mn-cs"/>
              </a:defRPr>
            </a:pPr>
            <a:r>
              <a:rPr lang="en-US" b="1" dirty="0"/>
              <a:t>Gestor do Sistema de</a:t>
            </a:r>
            <a:r>
              <a:rPr lang="en-US" b="1" baseline="0" dirty="0"/>
              <a:t> </a:t>
            </a:r>
            <a:r>
              <a:rPr lang="en-US" b="1" baseline="0" dirty="0" err="1"/>
              <a:t>Transporte</a:t>
            </a:r>
            <a:r>
              <a:rPr lang="en-US" b="1" baseline="0" dirty="0"/>
              <a:t> </a:t>
            </a:r>
            <a:r>
              <a:rPr lang="en-US" b="1" baseline="0" dirty="0" err="1"/>
              <a:t>Coletivo</a:t>
            </a:r>
            <a:endParaRPr lang="en-US" b="1" dirty="0"/>
          </a:p>
        </c:rich>
      </c:tx>
      <c:layout>
        <c:manualLayout>
          <c:xMode val="edge"/>
          <c:yMode val="edge"/>
          <c:x val="0.14981042566363578"/>
          <c:y val="4.288460893573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idiet" panose="02000606040000020004" pitchFamily="50" charset="0"/>
        </a:defRPr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diet" panose="02000606040000020004" pitchFamily="50" charset="0"/>
                <a:ea typeface="+mn-ea"/>
                <a:cs typeface="+mn-cs"/>
              </a:defRPr>
            </a:pPr>
            <a:r>
              <a:rPr lang="en-US" b="1" dirty="0"/>
              <a:t>Gestor do Sistema de</a:t>
            </a:r>
            <a:r>
              <a:rPr lang="en-US" b="1" baseline="0" dirty="0"/>
              <a:t> </a:t>
            </a:r>
            <a:r>
              <a:rPr lang="en-US" b="1" baseline="0" dirty="0" err="1"/>
              <a:t>Transporte</a:t>
            </a:r>
            <a:r>
              <a:rPr lang="en-US" b="1" baseline="0" dirty="0"/>
              <a:t> </a:t>
            </a:r>
            <a:r>
              <a:rPr lang="en-US" b="1" baseline="0" dirty="0" err="1"/>
              <a:t>Coletivo</a:t>
            </a:r>
            <a:endParaRPr lang="en-US" b="1" dirty="0"/>
          </a:p>
        </c:rich>
      </c:tx>
      <c:layout>
        <c:manualLayout>
          <c:xMode val="edge"/>
          <c:yMode val="edge"/>
          <c:x val="0.14981042566363578"/>
          <c:y val="4.288460893573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diet" panose="02000606040000020004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idiet" panose="02000606040000020004" pitchFamily="50" charset="0"/>
        </a:defRPr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FD98533-5B8C-A9C9-DEF2-76B6EEBDAB3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6837029" y="0"/>
          <a:ext cx="4518360" cy="268383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41780CFC-4EB1-C5A9-8EBD-F93768FE31D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743575" cy="376237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0.00967</cdr:y>
    </cdr:from>
    <cdr:to>
      <cdr:x>1</cdr:x>
      <cdr:y>0.90477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B320FC9A-4E63-DC7D-5CDA-A803DB3C7C1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9127"/>
          <a:ext cx="4739778" cy="2695575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100E274-40ED-7ACD-01F3-5923DE5112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743575" cy="523875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0.86487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35553F98-5999-AFAD-0913-20A77F9AA8A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743575" cy="325755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0.58164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55E3C0A4-437C-BD6E-6BBF-5990CF0E2F3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743575" cy="21907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0.54482</cdr:y>
    </cdr:from>
    <cdr:to>
      <cdr:x>1</cdr:x>
      <cdr:y>0.90392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E2C2F624-8D8C-AEAF-0FA2-9E07CA5CECA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052085"/>
          <a:ext cx="4971840" cy="1352550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5.42165E-7</cdr:y>
    </cdr:from>
    <cdr:to>
      <cdr:x>1</cdr:x>
      <cdr:y>0.4815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5EA7417D-B9BD-7131-F40D-8CDE0AA1547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4971840" cy="8881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0.5</cdr:y>
    </cdr:from>
    <cdr:to>
      <cdr:x>1</cdr:x>
      <cdr:y>0.86014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A270BEC6-998D-15B8-1E76-F0E5A62C8D9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922228"/>
          <a:ext cx="4971840" cy="664267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02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43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36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96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20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68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93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36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83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92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67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BE583-3758-4B1D-BDA7-0FD4DD893CC8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F073-6910-4C93-B1B1-7F33FC0608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28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6B283AA1-6241-41B7-8104-887D91384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" y="0"/>
            <a:ext cx="12185037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1465B7-D522-437F-BCE0-910611887A5E}"/>
              </a:ext>
            </a:extLst>
          </p:cNvPr>
          <p:cNvSpPr txBox="1"/>
          <p:nvPr/>
        </p:nvSpPr>
        <p:spPr>
          <a:xfrm>
            <a:off x="2382473" y="439130"/>
            <a:ext cx="9177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Midiet" panose="02000606040000020004" pitchFamily="50" charset="0"/>
              </a:rPr>
              <a:t>Projeto de Lei Tarifa Zero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A8551C3-6FFB-4ADB-BB06-C2EAD19479F8}"/>
              </a:ext>
            </a:extLst>
          </p:cNvPr>
          <p:cNvSpPr txBox="1"/>
          <p:nvPr/>
        </p:nvSpPr>
        <p:spPr>
          <a:xfrm>
            <a:off x="2382472" y="1275127"/>
            <a:ext cx="721453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Midiet"/>
              </a:rPr>
              <a:t>Contexto e Minuta</a:t>
            </a:r>
            <a:endParaRPr lang="pt-BR" sz="2000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70E096E-5C46-44A1-8597-1B4F0F4D4508}"/>
              </a:ext>
            </a:extLst>
          </p:cNvPr>
          <p:cNvSpPr txBox="1"/>
          <p:nvPr/>
        </p:nvSpPr>
        <p:spPr>
          <a:xfrm>
            <a:off x="2382473" y="6346299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idiet" panose="02000606040000020004" pitchFamily="50" charset="0"/>
              </a:rPr>
              <a:t>2025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DFF10B-E38C-3E68-AA0B-34B07429C784}"/>
              </a:ext>
            </a:extLst>
          </p:cNvPr>
          <p:cNvSpPr txBox="1"/>
          <p:nvPr/>
        </p:nvSpPr>
        <p:spPr>
          <a:xfrm>
            <a:off x="6966860" y="5574805"/>
            <a:ext cx="5092698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  <a:p>
            <a:r>
              <a:rPr lang="pt-BR" sz="2000" b="1" dirty="0">
                <a:solidFill>
                  <a:schemeClr val="bg1"/>
                </a:solidFill>
                <a:latin typeface="Midiet"/>
                <a:ea typeface="Calibri" panose="020F0502020204030204"/>
                <a:cs typeface="Calibri" panose="020F0502020204030204"/>
              </a:rPr>
              <a:t>Subcomissão Tarifa Zero</a:t>
            </a:r>
          </a:p>
          <a:p>
            <a:r>
              <a:rPr lang="pt-BR" b="1" dirty="0">
                <a:solidFill>
                  <a:schemeClr val="bg1"/>
                </a:solidFill>
                <a:latin typeface="Midiet"/>
                <a:ea typeface="Calibri"/>
                <a:cs typeface="Calibri"/>
              </a:rPr>
              <a:t>Deputado Max Maciel (Presidente)</a:t>
            </a:r>
          </a:p>
        </p:txBody>
      </p:sp>
    </p:spTree>
    <p:extLst>
      <p:ext uri="{BB962C8B-B14F-4D97-AF65-F5344CB8AC3E}">
        <p14:creationId xmlns:p14="http://schemas.microsoft.com/office/powerpoint/2010/main" val="1498344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9AFDA-2078-F899-B2A0-3B4CA85BE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F41182A-02C4-195F-37A2-18CE206F6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17A2CD40-E02D-9A0E-D670-C1450334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>
                <a:solidFill>
                  <a:srgbClr val="FFC000"/>
                </a:solidFill>
                <a:latin typeface="Midiet" panose="02000606040000020004" pitchFamily="50" charset="0"/>
              </a:rPr>
              <a:t>1.2 | Tarifa Zero parcial atualmente aplicada no DF: Vai de Graça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ADB2DF2-7D49-04E9-BF92-5005C1AB2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81163"/>
            <a:ext cx="5169906" cy="8374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sz="140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180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</p:txBody>
      </p:sp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40D6E88B-9BE2-F510-3C28-1BBD4B398B6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7106963" y="418598"/>
          <a:ext cx="4379021" cy="268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99B6B896-77BA-1AD1-5035-151879E0BF26}"/>
              </a:ext>
            </a:extLst>
          </p:cNvPr>
          <p:cNvSpPr txBox="1"/>
          <p:nvPr/>
        </p:nvSpPr>
        <p:spPr>
          <a:xfrm>
            <a:off x="838200" y="6488668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Midiet" panose="02000606040000020004" pitchFamily="50" charset="0"/>
              </a:rPr>
              <a:t>19/26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548FE4D-CE54-106C-FDD7-D0DBB04119D2}"/>
              </a:ext>
            </a:extLst>
          </p:cNvPr>
          <p:cNvSpPr txBox="1"/>
          <p:nvPr/>
        </p:nvSpPr>
        <p:spPr>
          <a:xfrm>
            <a:off x="285878" y="2185912"/>
            <a:ext cx="6913037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Comparando os domingos, 23/03 e 30/03, é possível notar que o aumento de usuários não necessariamente representa aumento de quilometragem (km), tampouco de frota.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 relação ao domingo dia 23, o de 30 teve 10% a mais de embarques, com uma frota menor em 3% e percorrendo 5% a menos de quilometragem.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Esse comportamento pode indicar: melhor alocação e utilização dos espaços da frota ou superlotação, bem como a necessidade de avaliação acerca da economicidade de pagamento por km rodada em relação a por acesso; apesar de depender de observação de mais dados sobre a operação a serem divulgados pela SEMOB.</a:t>
            </a:r>
            <a:endParaRPr lang="pt-BR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AF50874-DE93-4CC0-6149-96E90A8121F4}"/>
              </a:ext>
            </a:extLst>
          </p:cNvPr>
          <p:cNvGraphicFramePr>
            <a:graphicFrameLocks noGrp="1"/>
          </p:cNvGraphicFramePr>
          <p:nvPr/>
        </p:nvGraphicFramePr>
        <p:xfrm>
          <a:off x="7635596" y="2863079"/>
          <a:ext cx="3719792" cy="1784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948">
                  <a:extLst>
                    <a:ext uri="{9D8B030D-6E8A-4147-A177-3AD203B41FA5}">
                      <a16:colId xmlns:a16="http://schemas.microsoft.com/office/drawing/2014/main" val="1348483102"/>
                    </a:ext>
                  </a:extLst>
                </a:gridCol>
                <a:gridCol w="929948">
                  <a:extLst>
                    <a:ext uri="{9D8B030D-6E8A-4147-A177-3AD203B41FA5}">
                      <a16:colId xmlns:a16="http://schemas.microsoft.com/office/drawing/2014/main" val="2523492273"/>
                    </a:ext>
                  </a:extLst>
                </a:gridCol>
                <a:gridCol w="929948">
                  <a:extLst>
                    <a:ext uri="{9D8B030D-6E8A-4147-A177-3AD203B41FA5}">
                      <a16:colId xmlns:a16="http://schemas.microsoft.com/office/drawing/2014/main" val="3499814740"/>
                    </a:ext>
                  </a:extLst>
                </a:gridCol>
                <a:gridCol w="929948">
                  <a:extLst>
                    <a:ext uri="{9D8B030D-6E8A-4147-A177-3AD203B41FA5}">
                      <a16:colId xmlns:a16="http://schemas.microsoft.com/office/drawing/2014/main" val="1324047043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Domingo 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Embarques 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Frota  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Km  </a:t>
                      </a:r>
                      <a:endParaRPr lang="pt-BR" b="1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7398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23/03/2025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404.134 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1105 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u="none" strike="noStrike">
                          <a:effectLst/>
                        </a:rPr>
                        <a:t>258.365  </a:t>
                      </a:r>
                      <a:endParaRPr lang="pt-BR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0289101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30/03/2025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442.902 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1075 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u="none" strike="noStrike">
                          <a:effectLst/>
                        </a:rPr>
                        <a:t>246.133  </a:t>
                      </a:r>
                      <a:endParaRPr lang="pt-BR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88401878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Diferença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38.768 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solidFill>
                            <a:srgbClr val="FF0000"/>
                          </a:solidFill>
                          <a:effectLst/>
                        </a:rPr>
                        <a:t>-30 </a:t>
                      </a:r>
                      <a:endParaRPr lang="pt-B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u="none" strike="noStrike">
                          <a:solidFill>
                            <a:srgbClr val="FF0000"/>
                          </a:solidFill>
                          <a:effectLst/>
                        </a:rPr>
                        <a:t>-12.232  </a:t>
                      </a:r>
                      <a:endParaRPr lang="pt-BR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43332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% 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10%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solidFill>
                            <a:srgbClr val="FF0000"/>
                          </a:solidFill>
                          <a:effectLst/>
                        </a:rPr>
                        <a:t>-3% </a:t>
                      </a:r>
                      <a:endParaRPr lang="pt-B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u="none" strike="noStrike">
                          <a:solidFill>
                            <a:srgbClr val="FF0000"/>
                          </a:solidFill>
                          <a:effectLst/>
                        </a:rPr>
                        <a:t>-5%  </a:t>
                      </a:r>
                      <a:endParaRPr lang="pt-BR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12294933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AB2445B2-01D3-2D76-7BCE-860295A02653}"/>
              </a:ext>
            </a:extLst>
          </p:cNvPr>
          <p:cNvSpPr txBox="1"/>
          <p:nvPr/>
        </p:nvSpPr>
        <p:spPr>
          <a:xfrm>
            <a:off x="6248473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376071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A32ED-6C5E-2EAE-57F6-21D9B3FEB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1E27B6-7938-70AB-C681-721E4370D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2FF1583B-6679-E494-5358-AF219B14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/>
              </a:rPr>
              <a:t>2.0 | Minuta do Projeto de Lei Tarifa Zero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849BD594-3EB7-D8D8-5AF0-C347F80B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454377"/>
            <a:ext cx="8525503" cy="1023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idiet"/>
              </a:rPr>
              <a:t>Diante do cenário atual, dos estudos, das reuniões e das visitas técnicas é apresentada a minuta de Projeto de Lei Tarifa Zero, com vistas a fomentar o debate e evolução do seu texto para propositura.</a:t>
            </a:r>
            <a:endParaRPr lang="pt-BR" sz="1600" dirty="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</p:txBody>
      </p:sp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1AE15967-CDE1-7F0F-3B5B-F2724B133D6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48180046"/>
              </p:ext>
            </p:extLst>
          </p:nvPr>
        </p:nvGraphicFramePr>
        <p:xfrm>
          <a:off x="6837029" y="2911132"/>
          <a:ext cx="4739778" cy="301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1DE66ADD-1638-78FC-7262-447FC1C28C1C}"/>
              </a:ext>
            </a:extLst>
          </p:cNvPr>
          <p:cNvSpPr txBox="1"/>
          <p:nvPr/>
        </p:nvSpPr>
        <p:spPr>
          <a:xfrm>
            <a:off x="903724" y="3145065"/>
            <a:ext cx="5094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Democratização e universalização do sistema de transporte público coletivo urbano no Distrito Federal, mediante concessão de gratuidade gradativa rumo à Tarifa Zero integral, de forma sustentável, inclusive com prestação de serviços com qualidade à população.</a:t>
            </a:r>
            <a:endParaRPr lang="pt-BR" sz="1600" dirty="0">
              <a:latin typeface="Midiet" panose="020006060400000200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A468E5-4A2D-7215-80CF-2221DCB8330B}"/>
              </a:ext>
            </a:extLst>
          </p:cNvPr>
          <p:cNvSpPr txBox="1"/>
          <p:nvPr/>
        </p:nvSpPr>
        <p:spPr>
          <a:xfrm>
            <a:off x="836611" y="2541801"/>
            <a:ext cx="15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FFC000"/>
                </a:solidFill>
                <a:latin typeface="Midiet"/>
              </a:rPr>
              <a:t>2.1 | Objetivo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039AE9-9112-D4A2-3405-0AC4B26CF8C4}"/>
              </a:ext>
            </a:extLst>
          </p:cNvPr>
          <p:cNvSpPr txBox="1"/>
          <p:nvPr/>
        </p:nvSpPr>
        <p:spPr>
          <a:xfrm>
            <a:off x="6314114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317218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0DC94-B44F-326F-142C-58EA97A0A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AA44533-D18F-443C-F61F-6F22F19B4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BC4A899F-1C19-0CE9-4D36-9A6CD9242A9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40459583"/>
              </p:ext>
            </p:extLst>
          </p:nvPr>
        </p:nvGraphicFramePr>
        <p:xfrm>
          <a:off x="6770629" y="1996732"/>
          <a:ext cx="4739778" cy="301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4660F881-4556-31B0-2DB8-BAB91563A5ED}"/>
              </a:ext>
            </a:extLst>
          </p:cNvPr>
          <p:cNvSpPr txBox="1"/>
          <p:nvPr/>
        </p:nvSpPr>
        <p:spPr>
          <a:xfrm>
            <a:off x="366828" y="1589082"/>
            <a:ext cx="5729171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effectLst/>
              <a:latin typeface="Midiet" panose="02000606040000020004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Acessibilidade universal.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Desenvolvimento sustentável nas dimensões ambientais, econômicas e sociais.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Desestímulo ao uso do transporte individual motorizado.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Priorização da estruturação do sistema de transporte público coletivo.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Equidade no acesso ao transporte público.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Eficiência e eficácia na prestação dos serviços.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Distribuição justa dos ônus e benefícios.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97133-10A6-4642-C735-B1C093E3FAB1}"/>
              </a:ext>
            </a:extLst>
          </p:cNvPr>
          <p:cNvSpPr txBox="1"/>
          <p:nvPr/>
        </p:nvSpPr>
        <p:spPr>
          <a:xfrm>
            <a:off x="838200" y="1313853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FFC000"/>
                </a:solidFill>
                <a:latin typeface="Midiet"/>
              </a:rPr>
              <a:t>2.2 | Princípios</a:t>
            </a:r>
            <a:endParaRPr lang="pt-BR" dirty="0"/>
          </a:p>
        </p:txBody>
      </p:sp>
      <p:sp>
        <p:nvSpPr>
          <p:cNvPr id="4" name="Título 6">
            <a:extLst>
              <a:ext uri="{FF2B5EF4-FFF2-40B4-BE49-F238E27FC236}">
                <a16:creationId xmlns:a16="http://schemas.microsoft.com/office/drawing/2014/main" id="{5594C405-5C72-872D-96BF-AB6CF15C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18" y="293264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/>
              </a:rPr>
              <a:t>2.0 | Minuta do Projeto de Lei Tarifa Zero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539EE3-1B41-DE3E-F020-D4E6A1E6EF44}"/>
              </a:ext>
            </a:extLst>
          </p:cNvPr>
          <p:cNvSpPr txBox="1"/>
          <p:nvPr/>
        </p:nvSpPr>
        <p:spPr>
          <a:xfrm>
            <a:off x="630555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158260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C941C-46BE-F832-F99A-AD7BB062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E2468AB-3BF7-B129-7CC4-93E8338BA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2CAB5226-FABA-8B68-821D-D08D623FAD3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55631270"/>
              </p:ext>
            </p:extLst>
          </p:nvPr>
        </p:nvGraphicFramePr>
        <p:xfrm>
          <a:off x="6758697" y="1636005"/>
          <a:ext cx="4739778" cy="301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85B997EA-1ED1-1B44-BE43-8FAA9B6CB46C}"/>
              </a:ext>
            </a:extLst>
          </p:cNvPr>
          <p:cNvSpPr txBox="1"/>
          <p:nvPr/>
        </p:nvSpPr>
        <p:spPr>
          <a:xfrm>
            <a:off x="342964" y="1636005"/>
            <a:ext cx="5729171" cy="250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Receber serviço adequado de transporte público.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Participar do planejamento e fiscalização da política de mobilidade urbana.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Obter informações gratuitas e acessíveis sobre itinerários e horários.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Midiet" panose="02000606040000020004"/>
                <a:ea typeface="Calibri" panose="020F0502020204030204" pitchFamily="34" charset="0"/>
                <a:cs typeface="Arial" panose="020B0604020202020204" pitchFamily="34" charset="0"/>
              </a:rPr>
              <a:t>Ter um ambiente seguro e acessível para o uso do transporte público.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9A7EEF-899C-E19B-E47B-98F329F2034C}"/>
              </a:ext>
            </a:extLst>
          </p:cNvPr>
          <p:cNvSpPr txBox="1"/>
          <p:nvPr/>
        </p:nvSpPr>
        <p:spPr>
          <a:xfrm>
            <a:off x="838200" y="1058935"/>
            <a:ext cx="311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FFC000"/>
                </a:solidFill>
                <a:latin typeface="Midiet"/>
              </a:rPr>
              <a:t>2.3 | Direitos dos Beneficiários</a:t>
            </a:r>
            <a:endParaRPr lang="pt-BR" dirty="0"/>
          </a:p>
        </p:txBody>
      </p:sp>
      <p:sp>
        <p:nvSpPr>
          <p:cNvPr id="4" name="Título 6">
            <a:extLst>
              <a:ext uri="{FF2B5EF4-FFF2-40B4-BE49-F238E27FC236}">
                <a16:creationId xmlns:a16="http://schemas.microsoft.com/office/drawing/2014/main" id="{E63076B4-C8D7-314D-7CF7-3F090D43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35" y="51352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/>
              </a:rPr>
              <a:t>2.0 | Minuta do Projeto de Lei Tarifa Zero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FF3777-F9BA-B4AE-F455-D2560E6B86C2}"/>
              </a:ext>
            </a:extLst>
          </p:cNvPr>
          <p:cNvSpPr txBox="1"/>
          <p:nvPr/>
        </p:nvSpPr>
        <p:spPr>
          <a:xfrm>
            <a:off x="6219825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83886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679AB-2654-336A-A76D-EE1EFCDF6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B4827CC-4880-DDBE-9FD4-78A01586C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72C2D8E7-B2BA-1CAD-E738-25ADE7FD3CF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33840902"/>
              </p:ext>
            </p:extLst>
          </p:nvPr>
        </p:nvGraphicFramePr>
        <p:xfrm>
          <a:off x="6516276" y="679508"/>
          <a:ext cx="4971840" cy="394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C28FF313-6151-CC5C-D0AD-BB1ED5217315}"/>
              </a:ext>
            </a:extLst>
          </p:cNvPr>
          <p:cNvSpPr txBox="1"/>
          <p:nvPr/>
        </p:nvSpPr>
        <p:spPr>
          <a:xfrm>
            <a:off x="342964" y="1376915"/>
            <a:ext cx="5729171" cy="387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Multas de trânsito.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Publicidade nos ônibus, terminais/estações, pontos de parada e em demais componentes do sistema de transp</a:t>
            </a: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orte.</a:t>
            </a: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Dotações orçamentárias e outras fontes de financiamento.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Exploração de bens públicos, como terminais e estações.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Contribuição de melhoria e crédito de carbono.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Vale-transporte pago pelas empresas.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Cobrança de valor por viagens de serviços de transporte individual privado</a:t>
            </a:r>
            <a:r>
              <a:rPr lang="pt-B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6248ED-283C-F189-8DE0-FBAACA557E84}"/>
              </a:ext>
            </a:extLst>
          </p:cNvPr>
          <p:cNvSpPr txBox="1"/>
          <p:nvPr/>
        </p:nvSpPr>
        <p:spPr>
          <a:xfrm>
            <a:off x="838200" y="1085253"/>
            <a:ext cx="235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FFC000"/>
                </a:solidFill>
                <a:latin typeface="Midiet"/>
              </a:rPr>
              <a:t>2.4 | Fontes de custeio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398AE0-7FBA-1F62-E6DC-F2C89E100D4E}"/>
              </a:ext>
            </a:extLst>
          </p:cNvPr>
          <p:cNvSpPr txBox="1"/>
          <p:nvPr/>
        </p:nvSpPr>
        <p:spPr>
          <a:xfrm>
            <a:off x="7306811" y="4899171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6D0F31-DA89-8433-586C-68A6500396E5}"/>
              </a:ext>
            </a:extLst>
          </p:cNvPr>
          <p:cNvSpPr txBox="1"/>
          <p:nvPr/>
        </p:nvSpPr>
        <p:spPr>
          <a:xfrm>
            <a:off x="6516274" y="4519977"/>
            <a:ext cx="4971841" cy="16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900" dirty="0">
                <a:effectLst/>
                <a:ea typeface="Times New Roman" panose="02020603050405020304" pitchFamily="18" charset="0"/>
              </a:rPr>
              <a:t>(...)</a:t>
            </a:r>
          </a:p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900" dirty="0">
                <a:effectLst/>
                <a:ea typeface="Times New Roman" panose="02020603050405020304" pitchFamily="18" charset="0"/>
              </a:rPr>
              <a:t>Art. 7º O Programa Tarifa Zero não desonera a contribuição do empregador quanto ao vale-transporte, devendo o empregador  realizar a contraprestação ao gestor do Sistema de Transporte Coletivo do Distrito Federal.</a:t>
            </a:r>
            <a:endParaRPr lang="pt-BR" sz="900" dirty="0">
              <a:effectLst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900" dirty="0">
                <a:effectLst/>
                <a:ea typeface="Times New Roman" panose="02020603050405020304" pitchFamily="18" charset="0"/>
              </a:rPr>
              <a:t>Parágrafo único. Para os usuários que utilizem o vale-transporte, o subsídio pelo Distrito Federal será igual à participação do empregado no custeiro do vale-transporte.</a:t>
            </a:r>
            <a:endParaRPr lang="pt-BR" sz="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61A81ABE-7C1E-E218-11FC-CCE0E719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372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/>
              </a:rPr>
              <a:t>2.0 | Minuta do Projeto de Lei Tarifa Zero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500093-93E2-9345-DAA2-E1E7771A1E7B}"/>
              </a:ext>
            </a:extLst>
          </p:cNvPr>
          <p:cNvSpPr txBox="1"/>
          <p:nvPr/>
        </p:nvSpPr>
        <p:spPr>
          <a:xfrm>
            <a:off x="6286500" y="64401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179451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FEC40-451F-0EC1-01BE-1C8934DC5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90854A-448C-DFD5-5833-BE92A3BC8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4FB76CCB-E415-2B1D-8CE2-50817F542D3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26740095"/>
              </p:ext>
            </p:extLst>
          </p:nvPr>
        </p:nvGraphicFramePr>
        <p:xfrm>
          <a:off x="6518246" y="1376915"/>
          <a:ext cx="4971840" cy="376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AA3480CB-5E51-8765-1517-DF83E2FB47B2}"/>
              </a:ext>
            </a:extLst>
          </p:cNvPr>
          <p:cNvSpPr txBox="1"/>
          <p:nvPr/>
        </p:nvSpPr>
        <p:spPr>
          <a:xfrm>
            <a:off x="342964" y="1376915"/>
            <a:ext cx="5729171" cy="261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effectLst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Gradual ou total, observadas </a:t>
            </a: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diretrizes:</a:t>
            </a: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Consolidação e ampliação </a:t>
            </a: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gratuidades existentes.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Priorização de gratuidades para grupos específicos, de acordo com critérios socioeconômico e de demanda.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Redução gradual da tarifa em períodos específicos.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Inclusão de linhas interestaduais semiurbanas da Região Metropolitana do Entorno do Distrito Federal.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216E04-6AED-E252-FCA8-AD73DA6F6B40}"/>
              </a:ext>
            </a:extLst>
          </p:cNvPr>
          <p:cNvSpPr txBox="1"/>
          <p:nvPr/>
        </p:nvSpPr>
        <p:spPr>
          <a:xfrm>
            <a:off x="838200" y="1075728"/>
            <a:ext cx="218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FFC000"/>
                </a:solidFill>
                <a:latin typeface="Midiet"/>
              </a:rPr>
              <a:t>2.5 | </a:t>
            </a:r>
            <a:r>
              <a:rPr lang="pt-BR" b="1" dirty="0">
                <a:solidFill>
                  <a:srgbClr val="FFC000"/>
                </a:solidFill>
                <a:latin typeface="Midiet"/>
              </a:rPr>
              <a:t>Implementação</a:t>
            </a:r>
            <a:endParaRPr lang="pt-BR" dirty="0"/>
          </a:p>
        </p:txBody>
      </p:sp>
      <p:sp>
        <p:nvSpPr>
          <p:cNvPr id="4" name="Título 6">
            <a:extLst>
              <a:ext uri="{FF2B5EF4-FFF2-40B4-BE49-F238E27FC236}">
                <a16:creationId xmlns:a16="http://schemas.microsoft.com/office/drawing/2014/main" id="{518B1882-C078-88B6-D060-66418C3A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35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/>
              </a:rPr>
              <a:t>2.0 | Minuta do Projeto de Lei Tarifa Zero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A5C384-96F4-251B-C310-0CD5AD2BD186}"/>
              </a:ext>
            </a:extLst>
          </p:cNvPr>
          <p:cNvSpPr txBox="1"/>
          <p:nvPr/>
        </p:nvSpPr>
        <p:spPr>
          <a:xfrm>
            <a:off x="6353175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132085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F72D5-C970-BAC2-C4F9-E3F900A43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F5856B-E0B2-435C-0A86-C3A75D623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48C434E4-381C-9C84-DAB5-91F8FC88C1E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38007830"/>
              </p:ext>
            </p:extLst>
          </p:nvPr>
        </p:nvGraphicFramePr>
        <p:xfrm>
          <a:off x="6518246" y="1376915"/>
          <a:ext cx="4971840" cy="376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484F5F3B-C0EA-DFAF-8629-1E65656F6750}"/>
              </a:ext>
            </a:extLst>
          </p:cNvPr>
          <p:cNvSpPr txBox="1"/>
          <p:nvPr/>
        </p:nvSpPr>
        <p:spPr>
          <a:xfrm>
            <a:off x="342964" y="1376915"/>
            <a:ext cx="5729171" cy="204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 administração direta ou indireta, assegurado o estabelecimento de mecanismos </a:t>
            </a: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avaliação da qualidade do serviço prestado, que reflita na remuneração do prestador dos serviços.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Criação de Conselho para participação do planejamento, acompanhamento, avaliação e fiscalização do programa.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C1A63E-0E27-420E-0880-88EC5F0079E3}"/>
              </a:ext>
            </a:extLst>
          </p:cNvPr>
          <p:cNvSpPr txBox="1"/>
          <p:nvPr/>
        </p:nvSpPr>
        <p:spPr>
          <a:xfrm>
            <a:off x="838200" y="1085253"/>
            <a:ext cx="258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FFC000"/>
                </a:solidFill>
                <a:latin typeface="Midiet"/>
              </a:rPr>
              <a:t>2.6 | </a:t>
            </a:r>
            <a:r>
              <a:rPr lang="pt-BR" b="1" dirty="0">
                <a:solidFill>
                  <a:srgbClr val="FFC000"/>
                </a:solidFill>
                <a:latin typeface="Midiet"/>
              </a:rPr>
              <a:t>Execução e controle</a:t>
            </a:r>
            <a:endParaRPr lang="pt-BR" dirty="0"/>
          </a:p>
        </p:txBody>
      </p:sp>
      <p:sp>
        <p:nvSpPr>
          <p:cNvPr id="4" name="Título 6">
            <a:extLst>
              <a:ext uri="{FF2B5EF4-FFF2-40B4-BE49-F238E27FC236}">
                <a16:creationId xmlns:a16="http://schemas.microsoft.com/office/drawing/2014/main" id="{63560051-42A4-5C32-8FB7-1C253ADB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18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/>
              </a:rPr>
              <a:t>2.0 | Minuta do Projeto de Lei Tarifa Zero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4FC7AE-7FF5-4F87-899D-9FDDDE526875}"/>
              </a:ext>
            </a:extLst>
          </p:cNvPr>
          <p:cNvSpPr txBox="1"/>
          <p:nvPr/>
        </p:nvSpPr>
        <p:spPr>
          <a:xfrm>
            <a:off x="62484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2196631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D46A6-9022-FA97-EE27-98841AA19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0A6B096-FCCA-BB17-2190-ECD257D88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D62B92DC-5E39-04AD-14FD-A1275C42B54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34691470"/>
              </p:ext>
            </p:extLst>
          </p:nvPr>
        </p:nvGraphicFramePr>
        <p:xfrm>
          <a:off x="6526635" y="1584544"/>
          <a:ext cx="4971840" cy="184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1825DCA-1C92-F8A4-DC39-B05162C80A7C}"/>
              </a:ext>
            </a:extLst>
          </p:cNvPr>
          <p:cNvSpPr txBox="1"/>
          <p:nvPr/>
        </p:nvSpPr>
        <p:spPr>
          <a:xfrm>
            <a:off x="449420" y="1864598"/>
            <a:ext cx="5729171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Promoção do uso do transporte público coletivo em detrimento do transporte individual motorizado.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pt-BR" sz="1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Regulamentação da Lei pelo Poder Executivo.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364A8B-0335-4848-A421-9BBD31BF6754}"/>
              </a:ext>
            </a:extLst>
          </p:cNvPr>
          <p:cNvSpPr txBox="1"/>
          <p:nvPr/>
        </p:nvSpPr>
        <p:spPr>
          <a:xfrm>
            <a:off x="838199" y="1171576"/>
            <a:ext cx="247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FFC000"/>
                </a:solidFill>
                <a:latin typeface="Midiet"/>
              </a:rPr>
              <a:t>2.7 | Campanha e ações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D227B1-0F6C-25A5-C3A9-CA094A585C66}"/>
              </a:ext>
            </a:extLst>
          </p:cNvPr>
          <p:cNvSpPr txBox="1"/>
          <p:nvPr/>
        </p:nvSpPr>
        <p:spPr>
          <a:xfrm>
            <a:off x="904874" y="357415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FFC000"/>
                </a:solidFill>
                <a:latin typeface="Midiet"/>
              </a:rPr>
              <a:t>2.8 | Conclusão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C35A58F-97A2-0104-479C-C6B495D6D3D2}"/>
              </a:ext>
            </a:extLst>
          </p:cNvPr>
          <p:cNvSpPr txBox="1"/>
          <p:nvPr/>
        </p:nvSpPr>
        <p:spPr>
          <a:xfrm>
            <a:off x="449419" y="4459524"/>
            <a:ext cx="10900899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Portanto, a lei proposta, observad</a:t>
            </a:r>
            <a:r>
              <a:rPr lang="pt-BR" sz="1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 competência de iniciativa legislativa de cada poder, 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 garantir o acesso gratuito da população ao sistema de transporte público coletivo, a ser prestado com qualidade, bem como assegurar a sustentabilidade do programa de gratuidade, com transparência dos dados e acompanhamento e fiscalização não só pelos órgãos públicos, mas também por toda a sociedade. </a:t>
            </a:r>
          </a:p>
        </p:txBody>
      </p:sp>
      <p:sp>
        <p:nvSpPr>
          <p:cNvPr id="16" name="Título 6">
            <a:extLst>
              <a:ext uri="{FF2B5EF4-FFF2-40B4-BE49-F238E27FC236}">
                <a16:creationId xmlns:a16="http://schemas.microsoft.com/office/drawing/2014/main" id="{DACB8DEA-4712-573E-3E4D-EE09AB01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18" y="129491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/>
              </a:rPr>
              <a:t>2.0 | Minuta do Projeto de Lei Tarifa Zero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E0B6155-BFD7-A266-7BF8-81170AC7CDC5}"/>
              </a:ext>
            </a:extLst>
          </p:cNvPr>
          <p:cNvSpPr txBox="1"/>
          <p:nvPr/>
        </p:nvSpPr>
        <p:spPr>
          <a:xfrm>
            <a:off x="617859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289982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322AB-77C3-EEE2-49B6-CF1BFE58A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AA422FEE-54FC-F956-4A96-842BD58F7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" y="0"/>
            <a:ext cx="12185037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E50165D-BDFF-1684-7D6A-CCAE63BB28DB}"/>
              </a:ext>
            </a:extLst>
          </p:cNvPr>
          <p:cNvSpPr txBox="1"/>
          <p:nvPr/>
        </p:nvSpPr>
        <p:spPr>
          <a:xfrm>
            <a:off x="4563698" y="629145"/>
            <a:ext cx="344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Midiet" panose="02000606040000020004" pitchFamily="50" charset="0"/>
              </a:rPr>
              <a:t>Obrigada!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C3DFE1-1486-9775-45CF-68263883CE3C}"/>
              </a:ext>
            </a:extLst>
          </p:cNvPr>
          <p:cNvSpPr txBox="1"/>
          <p:nvPr/>
        </p:nvSpPr>
        <p:spPr>
          <a:xfrm>
            <a:off x="6919235" y="4130308"/>
            <a:ext cx="509269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  <a:p>
            <a:r>
              <a:rPr lang="pt-BR" sz="14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Deputado Max </a:t>
            </a:r>
            <a:r>
              <a:rPr lang="pt-BR" sz="1400" b="1" dirty="0" err="1">
                <a:solidFill>
                  <a:schemeClr val="bg1"/>
                </a:solidFill>
                <a:latin typeface="Midiet"/>
                <a:ea typeface="+mn-lt"/>
                <a:cs typeface="+mn-lt"/>
              </a:rPr>
              <a:t>Maxiel</a:t>
            </a:r>
            <a:r>
              <a:rPr lang="pt-BR" sz="14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 (Presidente)</a:t>
            </a:r>
          </a:p>
          <a:p>
            <a:r>
              <a:rPr lang="pt-BR" sz="14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Deputado Martins Machado</a:t>
            </a:r>
          </a:p>
          <a:p>
            <a:r>
              <a:rPr lang="pt-BR" sz="14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Deputado Fábio Felix</a:t>
            </a:r>
          </a:p>
          <a:p>
            <a:r>
              <a:rPr lang="pt-BR" sz="14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Deputado Gabriel </a:t>
            </a:r>
            <a:r>
              <a:rPr lang="pt-BR" sz="1400" b="1" dirty="0" err="1">
                <a:solidFill>
                  <a:schemeClr val="bg1"/>
                </a:solidFill>
                <a:latin typeface="Midiet"/>
                <a:ea typeface="+mn-lt"/>
                <a:cs typeface="+mn-lt"/>
              </a:rPr>
              <a:t>Mágno</a:t>
            </a:r>
            <a:endParaRPr lang="pt-BR" sz="1400" b="1" dirty="0">
              <a:solidFill>
                <a:schemeClr val="bg1"/>
              </a:solidFill>
              <a:latin typeface="Midiet"/>
              <a:ea typeface="+mn-lt"/>
              <a:cs typeface="+mn-lt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Deputado </a:t>
            </a:r>
            <a:r>
              <a:rPr lang="pt-BR" sz="1400" b="1" dirty="0" err="1">
                <a:solidFill>
                  <a:schemeClr val="bg1"/>
                </a:solidFill>
                <a:latin typeface="Midiet"/>
                <a:ea typeface="+mn-lt"/>
                <a:cs typeface="+mn-lt"/>
              </a:rPr>
              <a:t>Pepa</a:t>
            </a:r>
            <a:endParaRPr lang="pt-BR" sz="1400" b="1" dirty="0">
              <a:solidFill>
                <a:schemeClr val="bg1"/>
              </a:solidFill>
              <a:latin typeface="Midiet"/>
              <a:ea typeface="+mn-lt"/>
              <a:cs typeface="+mn-lt"/>
            </a:endParaRPr>
          </a:p>
          <a:p>
            <a:endParaRPr lang="pt-BR" sz="1200" b="1" dirty="0">
              <a:solidFill>
                <a:schemeClr val="bg1"/>
              </a:solidFill>
              <a:latin typeface="Midiet"/>
              <a:ea typeface="+mn-lt"/>
              <a:cs typeface="+mn-lt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Equipe Técnica:</a:t>
            </a:r>
          </a:p>
          <a:p>
            <a:r>
              <a:rPr lang="pt-BR" sz="12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Fernando Barbosa - Consultor Legislativo</a:t>
            </a:r>
          </a:p>
          <a:p>
            <a:r>
              <a:rPr lang="pt-BR" sz="12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Thainá Oliveira - Supervisora</a:t>
            </a:r>
          </a:p>
          <a:p>
            <a:r>
              <a:rPr lang="pt-BR" sz="12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Rúbia de Freitas - Assessora</a:t>
            </a:r>
          </a:p>
          <a:p>
            <a:r>
              <a:rPr lang="pt-BR" sz="12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Laura Pitaluga - Estagiária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D8794F-FFF0-93BF-0321-192FCC5D92A1}"/>
              </a:ext>
            </a:extLst>
          </p:cNvPr>
          <p:cNvSpPr txBox="1"/>
          <p:nvPr/>
        </p:nvSpPr>
        <p:spPr>
          <a:xfrm>
            <a:off x="4086224" y="1950088"/>
            <a:ext cx="3667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Fernanda Azevedo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Secretária da Comissão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61 -3348 8822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ctmu@cl.df.gov.br</a:t>
            </a:r>
          </a:p>
        </p:txBody>
      </p:sp>
    </p:spTree>
    <p:extLst>
      <p:ext uri="{BB962C8B-B14F-4D97-AF65-F5344CB8AC3E}">
        <p14:creationId xmlns:p14="http://schemas.microsoft.com/office/powerpoint/2010/main" val="270988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C6903-D6CB-43E7-8C36-7FEA1EE4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77221BEB-9133-4DFA-8A6A-921867CF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 panose="02000606040000020004" pitchFamily="50" charset="0"/>
              </a:rPr>
              <a:t>1.0 | CONTEXTO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BE4D7EC-36EA-420E-BFE8-35EBB6B9F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0094" y="1714501"/>
            <a:ext cx="5873231" cy="39719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Transporte público é um direito social e essencial (CF: art. 6º, nos termos da EC 90/2015, e art. 30, V). 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  <a:p>
            <a:pPr marL="0" indent="0" algn="just">
              <a:buNone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Inúmeras cidades com a adoção da gratuidade ao transporte público, como forma de ampliar o acesso a demais direitos sociais, como Educação, Saúde, Trabalho e Lazer, para proporcionar inclusão social. 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  <a:p>
            <a:pPr marL="0" indent="0" algn="just">
              <a:buNone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Decréscimo do número de passageiros do Transporte público e aumento do uso do transporte individual motorizado.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  <a:p>
            <a:pPr marL="0" indent="0" algn="just">
              <a:buNone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Instituição, em 2023, da Subcomissão para acompanhar, avaliar e realizar estudos sobre os modelos econômicos e financeiros de financiamento para transporte público coletivo para a tarifa zero no âmbito do Distrito Federal. </a:t>
            </a:r>
          </a:p>
        </p:txBody>
      </p:sp>
      <p:pic>
        <p:nvPicPr>
          <p:cNvPr id="4" name="Imagen 37">
            <a:extLst>
              <a:ext uri="{FF2B5EF4-FFF2-40B4-BE49-F238E27FC236}">
                <a16:creationId xmlns:a16="http://schemas.microsoft.com/office/drawing/2014/main" id="{F8621DDE-5503-B2A0-3B97-ED00DF029F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46" y="2578877"/>
            <a:ext cx="4052005" cy="13255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B10851FE-BD78-041B-1C58-85C9637C2626}"/>
              </a:ext>
            </a:extLst>
          </p:cNvPr>
          <p:cNvSpPr/>
          <p:nvPr/>
        </p:nvSpPr>
        <p:spPr>
          <a:xfrm rot="5400000">
            <a:off x="977950" y="3777675"/>
            <a:ext cx="472155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30110-7490-A47A-1443-4F2DABF7F9FB}"/>
              </a:ext>
            </a:extLst>
          </p:cNvPr>
          <p:cNvSpPr/>
          <p:nvPr/>
        </p:nvSpPr>
        <p:spPr>
          <a:xfrm>
            <a:off x="996556" y="1714502"/>
            <a:ext cx="527289" cy="471528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19C0C2D4-8E0F-6CEE-AD84-2CEF590572B6}"/>
              </a:ext>
            </a:extLst>
          </p:cNvPr>
          <p:cNvSpPr/>
          <p:nvPr/>
        </p:nvSpPr>
        <p:spPr>
          <a:xfrm>
            <a:off x="996556" y="2770132"/>
            <a:ext cx="471527" cy="4715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6582C422-4658-58F2-B0C5-9C20DEE4568B}"/>
              </a:ext>
            </a:extLst>
          </p:cNvPr>
          <p:cNvSpPr/>
          <p:nvPr/>
        </p:nvSpPr>
        <p:spPr>
          <a:xfrm>
            <a:off x="978264" y="4886715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B913CC0-8AD0-B8D5-A92E-74AC5C810C79}"/>
              </a:ext>
            </a:extLst>
          </p:cNvPr>
          <p:cNvSpPr txBox="1"/>
          <p:nvPr/>
        </p:nvSpPr>
        <p:spPr>
          <a:xfrm>
            <a:off x="6267450" y="64833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309035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C6903-D6CB-43E7-8C36-7FEA1EE4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" y="0"/>
            <a:ext cx="12185037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77221BEB-9133-4DFA-8A6A-921867CF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 panose="02000606040000020004" pitchFamily="50" charset="0"/>
              </a:rPr>
              <a:t>1.1 | Subcomissão Tarifa Zero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BE4D7EC-36EA-420E-BFE8-35EBB6B9F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681163"/>
            <a:ext cx="9307514" cy="368458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Realização de Reuniões Técnicas com gestores dos sistemas de transporte público de grandes cidades para conhecer as características, composição de custos e modelos de financiamento dos sistemas: SPTRANS (São Paulo), URBS (Curitiba), SUMOB (Belo Horizonte).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Visitas Técnicas para conhecer as experiências de Tarifa Zero: Formosa/GO, Luziânia/GO, São Caetano do Sul/SP.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Discussão em reuniões sobre o tema com representantes de Movimentos/Organizações Sociais e trabalhadores do sistema de transporte público.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Participação da equipe técnica da Subcomissão em eventos (</a:t>
            </a:r>
            <a:r>
              <a:rPr lang="pt-BR" sz="1800" dirty="0" err="1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Encemob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/TCDF, Tendências para as cidades/FNP, Lançamento da Frente Parlamentar da Tarifa Zero na Câmara Federal).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Estudos realizados pela Subcomissão e pela </a:t>
            </a:r>
            <a:r>
              <a:rPr lang="pt-BR" sz="1800" dirty="0" err="1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Conlegis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 a pedido da Subcomissão.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8A4CF1-8542-4FE4-01F5-C3650EA8E23A}"/>
              </a:ext>
            </a:extLst>
          </p:cNvPr>
          <p:cNvSpPr txBox="1"/>
          <p:nvPr/>
        </p:nvSpPr>
        <p:spPr>
          <a:xfrm>
            <a:off x="6410325" y="64971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404344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B5899-10FC-2B52-927D-713A2C2E0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1E76D5-1162-D139-958D-FA75BBA7D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2FCEC635-8A40-85B9-B4E9-169F3FD1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 panose="02000606040000020004" pitchFamily="50" charset="0"/>
              </a:rPr>
              <a:t>1.1.1 | Estudo da Subcomissão 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64EA9D9-EED8-7D2D-16BE-505F6588D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1681163"/>
            <a:ext cx="8270108" cy="36845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No estudo acerca das cidades implantadoras da Tarifa Zero, a Subcomissão coleta e analisa dados de diversos aspectos do programa de cada localidade, como:</a:t>
            </a:r>
          </a:p>
          <a:p>
            <a:pPr marL="0" indent="0">
              <a:buNone/>
            </a:pPr>
            <a:endParaRPr lang="pt-BR" sz="1800" dirty="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Gestor do STPC;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Tempo de implantação;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Modelo de execução dos serviços;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Características da contratação;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Forma de remuneração da contratada;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Quantidade, idade e demais características da frota de ônibus;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Custo/Investimento no programa; 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Km percorrida; quantidade de linhas e de viagens; 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Custo por unidade: por km, ônibus, combustível, dentre outros;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Custo mensal e anual;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Quantidade de embarques;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Legislação de instituição do programa;</a:t>
            </a:r>
          </a:p>
          <a:p>
            <a:pPr lvl="1"/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Fontes de Recursos para custeio da gratuidade.</a:t>
            </a:r>
          </a:p>
        </p:txBody>
      </p:sp>
      <p:grpSp>
        <p:nvGrpSpPr>
          <p:cNvPr id="11" name="Google Shape;10074;p74">
            <a:extLst>
              <a:ext uri="{FF2B5EF4-FFF2-40B4-BE49-F238E27FC236}">
                <a16:creationId xmlns:a16="http://schemas.microsoft.com/office/drawing/2014/main" id="{94C00F06-88FB-64C7-F60E-9C8DDC52EA99}"/>
              </a:ext>
            </a:extLst>
          </p:cNvPr>
          <p:cNvGrpSpPr/>
          <p:nvPr/>
        </p:nvGrpSpPr>
        <p:grpSpPr>
          <a:xfrm>
            <a:off x="9728516" y="3820247"/>
            <a:ext cx="523629" cy="546973"/>
            <a:chOff x="-60988625" y="3740800"/>
            <a:chExt cx="316650" cy="310350"/>
          </a:xfrm>
          <a:solidFill>
            <a:srgbClr val="1ED0A6"/>
          </a:solidFill>
        </p:grpSpPr>
        <p:sp>
          <p:nvSpPr>
            <p:cNvPr id="12" name="Google Shape;10075;p74">
              <a:extLst>
                <a:ext uri="{FF2B5EF4-FFF2-40B4-BE49-F238E27FC236}">
                  <a16:creationId xmlns:a16="http://schemas.microsoft.com/office/drawing/2014/main" id="{6AECCF20-D212-0382-8545-C87AD69C74BC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" name="Google Shape;10076;p74">
              <a:extLst>
                <a:ext uri="{FF2B5EF4-FFF2-40B4-BE49-F238E27FC236}">
                  <a16:creationId xmlns:a16="http://schemas.microsoft.com/office/drawing/2014/main" id="{583CC04A-9CE0-5977-B492-D3B83E71E03C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" name="Google Shape;10077;p74">
              <a:extLst>
                <a:ext uri="{FF2B5EF4-FFF2-40B4-BE49-F238E27FC236}">
                  <a16:creationId xmlns:a16="http://schemas.microsoft.com/office/drawing/2014/main" id="{BD051862-6C55-3E6D-B550-EC36E4CB24AA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6" name="Google Shape;10190;p74">
            <a:extLst>
              <a:ext uri="{FF2B5EF4-FFF2-40B4-BE49-F238E27FC236}">
                <a16:creationId xmlns:a16="http://schemas.microsoft.com/office/drawing/2014/main" id="{C881DE3E-662C-A986-1466-6783A359FF10}"/>
              </a:ext>
            </a:extLst>
          </p:cNvPr>
          <p:cNvGrpSpPr/>
          <p:nvPr/>
        </p:nvGrpSpPr>
        <p:grpSpPr>
          <a:xfrm>
            <a:off x="9720988" y="4730851"/>
            <a:ext cx="479547" cy="504925"/>
            <a:chOff x="-59869425" y="4102225"/>
            <a:chExt cx="319025" cy="315175"/>
          </a:xfrm>
          <a:solidFill>
            <a:srgbClr val="1ED0A6"/>
          </a:solidFill>
        </p:grpSpPr>
        <p:sp>
          <p:nvSpPr>
            <p:cNvPr id="17" name="Google Shape;10191;p74">
              <a:extLst>
                <a:ext uri="{FF2B5EF4-FFF2-40B4-BE49-F238E27FC236}">
                  <a16:creationId xmlns:a16="http://schemas.microsoft.com/office/drawing/2014/main" id="{1F3B8A8F-8BB0-B59A-7E64-BB2E879E11CE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" name="Google Shape;10192;p74">
              <a:extLst>
                <a:ext uri="{FF2B5EF4-FFF2-40B4-BE49-F238E27FC236}">
                  <a16:creationId xmlns:a16="http://schemas.microsoft.com/office/drawing/2014/main" id="{D563581F-04AF-3918-334A-1DB89664391E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" name="Google Shape;10193;p74">
              <a:extLst>
                <a:ext uri="{FF2B5EF4-FFF2-40B4-BE49-F238E27FC236}">
                  <a16:creationId xmlns:a16="http://schemas.microsoft.com/office/drawing/2014/main" id="{F3E04FB7-BFA2-AAAA-28B9-6F85175DE3DA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" name="Google Shape;10194;p74">
              <a:extLst>
                <a:ext uri="{FF2B5EF4-FFF2-40B4-BE49-F238E27FC236}">
                  <a16:creationId xmlns:a16="http://schemas.microsoft.com/office/drawing/2014/main" id="{F5458AFA-E20F-C20E-70A1-27A5A5901FC2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21" name="Teardrop 1">
            <a:extLst>
              <a:ext uri="{FF2B5EF4-FFF2-40B4-BE49-F238E27FC236}">
                <a16:creationId xmlns:a16="http://schemas.microsoft.com/office/drawing/2014/main" id="{1F44EDB2-3899-E384-6EAC-7147E9B78FE8}"/>
              </a:ext>
            </a:extLst>
          </p:cNvPr>
          <p:cNvSpPr/>
          <p:nvPr/>
        </p:nvSpPr>
        <p:spPr>
          <a:xfrm rot="18805992">
            <a:off x="9699647" y="2934093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grpSp>
        <p:nvGrpSpPr>
          <p:cNvPr id="22" name="Google Shape;10390;p74">
            <a:extLst>
              <a:ext uri="{FF2B5EF4-FFF2-40B4-BE49-F238E27FC236}">
                <a16:creationId xmlns:a16="http://schemas.microsoft.com/office/drawing/2014/main" id="{311EDA56-7688-0B1C-2E34-14CD8061E43E}"/>
              </a:ext>
            </a:extLst>
          </p:cNvPr>
          <p:cNvGrpSpPr/>
          <p:nvPr/>
        </p:nvGrpSpPr>
        <p:grpSpPr>
          <a:xfrm>
            <a:off x="9644672" y="2083473"/>
            <a:ext cx="628651" cy="670007"/>
            <a:chOff x="3497300" y="3227275"/>
            <a:chExt cx="296175" cy="296175"/>
          </a:xfrm>
          <a:solidFill>
            <a:srgbClr val="1ED0A6"/>
          </a:solidFill>
        </p:grpSpPr>
        <p:sp>
          <p:nvSpPr>
            <p:cNvPr id="23" name="Google Shape;10391;p74">
              <a:extLst>
                <a:ext uri="{FF2B5EF4-FFF2-40B4-BE49-F238E27FC236}">
                  <a16:creationId xmlns:a16="http://schemas.microsoft.com/office/drawing/2014/main" id="{41EBF3BF-CA22-8BB0-20C3-96473CC9FAAE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4" name="Google Shape;10392;p74">
              <a:extLst>
                <a:ext uri="{FF2B5EF4-FFF2-40B4-BE49-F238E27FC236}">
                  <a16:creationId xmlns:a16="http://schemas.microsoft.com/office/drawing/2014/main" id="{414B2B26-19C2-0823-A8C1-5F6EBF52FDAB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" name="Google Shape;10393;p74">
              <a:extLst>
                <a:ext uri="{FF2B5EF4-FFF2-40B4-BE49-F238E27FC236}">
                  <a16:creationId xmlns:a16="http://schemas.microsoft.com/office/drawing/2014/main" id="{88CF8EBE-06AE-9D0D-5EFD-2D0EC3545846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" name="Google Shape;10394;p74">
              <a:extLst>
                <a:ext uri="{FF2B5EF4-FFF2-40B4-BE49-F238E27FC236}">
                  <a16:creationId xmlns:a16="http://schemas.microsoft.com/office/drawing/2014/main" id="{2CAE429B-C2A0-9B93-4E11-1C37CAA05CB7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7" name="Google Shape;10395;p74">
              <a:extLst>
                <a:ext uri="{FF2B5EF4-FFF2-40B4-BE49-F238E27FC236}">
                  <a16:creationId xmlns:a16="http://schemas.microsoft.com/office/drawing/2014/main" id="{2C6B814D-CBD8-DB0A-BBF3-7130C6812C8E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" name="Google Shape;10396;p74">
              <a:extLst>
                <a:ext uri="{FF2B5EF4-FFF2-40B4-BE49-F238E27FC236}">
                  <a16:creationId xmlns:a16="http://schemas.microsoft.com/office/drawing/2014/main" id="{1BE72227-ACD7-0F73-010D-4CDC79AB67B2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" name="Google Shape;10397;p74">
              <a:extLst>
                <a:ext uri="{FF2B5EF4-FFF2-40B4-BE49-F238E27FC236}">
                  <a16:creationId xmlns:a16="http://schemas.microsoft.com/office/drawing/2014/main" id="{17533E36-D461-6FF8-98E3-A94F582D6FE0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" name="Google Shape;10398;p74">
              <a:extLst>
                <a:ext uri="{FF2B5EF4-FFF2-40B4-BE49-F238E27FC236}">
                  <a16:creationId xmlns:a16="http://schemas.microsoft.com/office/drawing/2014/main" id="{E0F9E782-6270-62FE-B66D-753E852778DC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7AA0F78-BAA1-BE81-A928-3812CA9E2847}"/>
              </a:ext>
            </a:extLst>
          </p:cNvPr>
          <p:cNvSpPr txBox="1"/>
          <p:nvPr/>
        </p:nvSpPr>
        <p:spPr>
          <a:xfrm>
            <a:off x="6438900" y="65082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152393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10D96-EC1D-7CDF-B484-8B97BD7F3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1B9714F-3388-9245-C94D-A09D157E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" y="0"/>
            <a:ext cx="12185037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9E7EDB04-6B31-19C2-24BF-511E0F3E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 panose="02000606040000020004" pitchFamily="50" charset="0"/>
              </a:rPr>
              <a:t>1.1.1 | Estudo da Subcomissão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A909BB2B-7BFC-8A72-7E3E-03D508D3E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466850"/>
            <a:ext cx="10515600" cy="5889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Ainda, dentre outros pontos abordados pelo estudo da </a:t>
            </a:r>
            <a:r>
              <a:rPr lang="pt-BR" sz="1700" dirty="0" err="1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Conlegis</a:t>
            </a:r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, destacou-se o aspecto quanto ao </a:t>
            </a: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aumento de cerca de 164% na demanda </a:t>
            </a:r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de passageiros, podendo esse percentual ser alcançado no primeiro mês ou ao longo dos meses seguintes, com uma expectativa média de aproximadamente 6 meses.</a:t>
            </a:r>
          </a:p>
          <a:p>
            <a:pPr lvl="1"/>
            <a:endParaRPr lang="pt-BR" sz="1400" dirty="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1800" dirty="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80D46BB-D0B5-E533-BD1F-B7E48AE3C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75433"/>
              </p:ext>
            </p:extLst>
          </p:nvPr>
        </p:nvGraphicFramePr>
        <p:xfrm>
          <a:off x="1246357" y="2537143"/>
          <a:ext cx="4695825" cy="315531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45615">
                  <a:extLst>
                    <a:ext uri="{9D8B030D-6E8A-4147-A177-3AD203B41FA5}">
                      <a16:colId xmlns:a16="http://schemas.microsoft.com/office/drawing/2014/main" val="4007259557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1744512564"/>
                    </a:ext>
                  </a:extLst>
                </a:gridCol>
                <a:gridCol w="909320">
                  <a:extLst>
                    <a:ext uri="{9D8B030D-6E8A-4147-A177-3AD203B41FA5}">
                      <a16:colId xmlns:a16="http://schemas.microsoft.com/office/drawing/2014/main" val="2261641823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111922948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 dirty="0">
                          <a:effectLst/>
                        </a:rPr>
                        <a:t>Município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 dirty="0">
                          <a:effectLst/>
                        </a:rPr>
                        <a:t>Período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 dirty="0">
                          <a:effectLst/>
                        </a:rPr>
                        <a:t>Variação no período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 dirty="0">
                          <a:effectLst/>
                        </a:rPr>
                        <a:t>Índice mensal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759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Lins-SP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 mês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150%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2,5000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57805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Luziânia-GO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2 meses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202%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1,7378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78114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Ibirité-MG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3 meses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106%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1,2724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4998664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São Caetano do Sul-SC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4 meses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218%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1,3354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2020404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 dirty="0">
                          <a:effectLst/>
                        </a:rPr>
                        <a:t>Balneário Camboriú-SC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6 meses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 dirty="0">
                          <a:effectLst/>
                        </a:rPr>
                        <a:t>43%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1,0614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0192422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Cianorte-PR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 dirty="0">
                          <a:effectLst/>
                        </a:rPr>
                        <a:t>1 ano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99%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1,0590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6782318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Paranaguá-PR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1,2 ano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146%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1,0664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9648628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Santa Isabel-SP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1,6 ano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33%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1,0151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3286686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Itapeva-SP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1,7 ano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267%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1,0672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0136507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Caucaia-CE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2 anos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418%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1,0709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6464206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Mariana-MG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2 anos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145%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1,0380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086460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r>
                        <a:rPr lang="pt-BR" sz="1000" dirty="0">
                          <a:effectLst/>
                        </a:rPr>
                        <a:t>Maricá-RJ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2,5 anos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144%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2571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>
                          <a:effectLst/>
                        </a:rPr>
                        <a:t>1,0302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7885634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 dirty="0">
                          <a:effectLst/>
                        </a:rPr>
                        <a:t>Índice mensal médio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pt-BR" sz="1000" dirty="0">
                          <a:effectLst/>
                        </a:rPr>
                        <a:t>1,1594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4750517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74BC241-8ED2-F66B-704E-D99692663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2424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D8A4AD-8B2C-D72B-DCCA-6B1071106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75" y="2593540"/>
            <a:ext cx="5219432" cy="311427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EA815DA-E100-AFEB-511B-465115B0CB17}"/>
              </a:ext>
            </a:extLst>
          </p:cNvPr>
          <p:cNvSpPr txBox="1"/>
          <p:nvPr/>
        </p:nvSpPr>
        <p:spPr>
          <a:xfrm>
            <a:off x="6417857" y="6488668"/>
            <a:ext cx="7972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33568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208D7-6949-990C-7404-9A9B571A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E8DE204-AE91-352A-4782-58600881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69CA312D-2A5C-3833-805F-0D770EDA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 panose="02000606040000020004" pitchFamily="50" charset="0"/>
              </a:rPr>
              <a:t>1.1.1 | Estudo da Subcomissão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DB52503-7CBB-C7AE-4F7E-928D84725F5F}"/>
              </a:ext>
            </a:extLst>
          </p:cNvPr>
          <p:cNvSpPr txBox="1"/>
          <p:nvPr/>
        </p:nvSpPr>
        <p:spPr>
          <a:xfrm>
            <a:off x="8313768" y="5293475"/>
            <a:ext cx="287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diet" panose="02000606040000020004"/>
                <a:cs typeface="Arial" panose="020B0604020202020204" pitchFamily="34" charset="0"/>
              </a:rPr>
              <a:t>Ampliação do acesso ao trabalho, lazer, educação, e garantia de Liberdade de locomoção.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diet" panose="02000606040000020004"/>
              <a:cs typeface="Arial" panose="020B0604020202020204" pitchFamily="34" charset="0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FAA7BC9B-C98D-999D-8038-AAF370392136}"/>
              </a:ext>
            </a:extLst>
          </p:cNvPr>
          <p:cNvSpPr txBox="1"/>
          <p:nvPr/>
        </p:nvSpPr>
        <p:spPr>
          <a:xfrm>
            <a:off x="1132783" y="2060098"/>
            <a:ext cx="315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pt-BR" sz="1200" b="0" i="0" dirty="0">
                <a:solidFill>
                  <a:srgbClr val="000000"/>
                </a:solidFill>
                <a:effectLst/>
                <a:latin typeface="Midiet" panose="02000606040000020004"/>
              </a:rPr>
              <a:t>Diminuição de 40% do fluxo de veículos nas vias; economia pelas famílias mais carentes entre 15% a 36% de sua renda; aumento de 4x nº embarques (Caucaia/CE); 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diet" panose="02000606040000020004"/>
              <a:cs typeface="Arial" panose="020B0604020202020204" pitchFamily="34" charset="0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4B9E8CEA-1416-D4DC-8BCD-F70AAAF2C589}"/>
              </a:ext>
            </a:extLst>
          </p:cNvPr>
          <p:cNvSpPr txBox="1"/>
          <p:nvPr/>
        </p:nvSpPr>
        <p:spPr>
          <a:xfrm>
            <a:off x="1132783" y="3646401"/>
            <a:ext cx="226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pt-BR" sz="1200" b="0" i="0" dirty="0">
                <a:solidFill>
                  <a:srgbClr val="000000"/>
                </a:solidFill>
                <a:effectLst/>
                <a:latin typeface="Midiet" panose="02000606040000020004"/>
              </a:rPr>
              <a:t>Diminuição de motos e automóveis na área central; impulsionamento do comércio local (Luziânia/GO) 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diet" panose="02000606040000020004"/>
              <a:cs typeface="Arial" panose="020B0604020202020204" pitchFamily="34" charset="0"/>
            </a:endParaRP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C1418CAF-84A2-A501-B3F4-14939AD74F1C}"/>
              </a:ext>
            </a:extLst>
          </p:cNvPr>
          <p:cNvSpPr txBox="1"/>
          <p:nvPr/>
        </p:nvSpPr>
        <p:spPr>
          <a:xfrm>
            <a:off x="1161545" y="5108809"/>
            <a:ext cx="279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pt-BR" sz="1200" b="0" i="0" dirty="0">
                <a:solidFill>
                  <a:srgbClr val="000000"/>
                </a:solidFill>
                <a:effectLst/>
                <a:latin typeface="Midiet" panose="02000606040000020004"/>
              </a:rPr>
              <a:t>Atração de instalação de empresas e, por conseguinte, mais empregos e de arrecadação tributária (São Caetano do Sul/SP)  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diet" panose="02000606040000020004"/>
              <a:cs typeface="Arial" panose="020B0604020202020204" pitchFamily="34" charset="0"/>
            </a:endParaRPr>
          </a:p>
        </p:txBody>
      </p:sp>
      <p:sp>
        <p:nvSpPr>
          <p:cNvPr id="22" name="Freeform 98">
            <a:extLst>
              <a:ext uri="{FF2B5EF4-FFF2-40B4-BE49-F238E27FC236}">
                <a16:creationId xmlns:a16="http://schemas.microsoft.com/office/drawing/2014/main" id="{4E04BD7D-BA3D-AAC8-55F6-74E2B65CE286}"/>
              </a:ext>
            </a:extLst>
          </p:cNvPr>
          <p:cNvSpPr/>
          <p:nvPr/>
        </p:nvSpPr>
        <p:spPr>
          <a:xfrm>
            <a:off x="7215951" y="2104553"/>
            <a:ext cx="1033661" cy="383455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99">
            <a:extLst>
              <a:ext uri="{FF2B5EF4-FFF2-40B4-BE49-F238E27FC236}">
                <a16:creationId xmlns:a16="http://schemas.microsoft.com/office/drawing/2014/main" id="{DC7E0B5F-8314-8A8B-798A-2F3FA629569A}"/>
              </a:ext>
            </a:extLst>
          </p:cNvPr>
          <p:cNvSpPr/>
          <p:nvPr/>
        </p:nvSpPr>
        <p:spPr>
          <a:xfrm flipH="1">
            <a:off x="4312300" y="2258950"/>
            <a:ext cx="1033661" cy="383455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Straight Connector 34">
            <a:extLst>
              <a:ext uri="{FF2B5EF4-FFF2-40B4-BE49-F238E27FC236}">
                <a16:creationId xmlns:a16="http://schemas.microsoft.com/office/drawing/2014/main" id="{12CEF28D-294E-44B5-2228-3B3C1E12E5B2}"/>
              </a:ext>
            </a:extLst>
          </p:cNvPr>
          <p:cNvCxnSpPr>
            <a:cxnSpLocks/>
          </p:cNvCxnSpPr>
          <p:nvPr/>
        </p:nvCxnSpPr>
        <p:spPr>
          <a:xfrm flipV="1">
            <a:off x="8195613" y="3650818"/>
            <a:ext cx="636594" cy="8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103">
            <a:extLst>
              <a:ext uri="{FF2B5EF4-FFF2-40B4-BE49-F238E27FC236}">
                <a16:creationId xmlns:a16="http://schemas.microsoft.com/office/drawing/2014/main" id="{E0B02EF4-570F-5745-BC64-5684A29B7157}"/>
              </a:ext>
            </a:extLst>
          </p:cNvPr>
          <p:cNvSpPr/>
          <p:nvPr/>
        </p:nvSpPr>
        <p:spPr>
          <a:xfrm flipH="1">
            <a:off x="3643953" y="4840778"/>
            <a:ext cx="748905" cy="20991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36">
            <a:extLst>
              <a:ext uri="{FF2B5EF4-FFF2-40B4-BE49-F238E27FC236}">
                <a16:creationId xmlns:a16="http://schemas.microsoft.com/office/drawing/2014/main" id="{C8DF1420-B43D-25AA-6BEE-73ED1FFE3CEF}"/>
              </a:ext>
            </a:extLst>
          </p:cNvPr>
          <p:cNvCxnSpPr>
            <a:cxnSpLocks/>
          </p:cNvCxnSpPr>
          <p:nvPr/>
        </p:nvCxnSpPr>
        <p:spPr>
          <a:xfrm flipH="1" flipV="1">
            <a:off x="3378326" y="3956007"/>
            <a:ext cx="648926" cy="8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103">
            <a:extLst>
              <a:ext uri="{FF2B5EF4-FFF2-40B4-BE49-F238E27FC236}">
                <a16:creationId xmlns:a16="http://schemas.microsoft.com/office/drawing/2014/main" id="{DA68D28E-042B-2E6B-9867-70D69CA59854}"/>
              </a:ext>
            </a:extLst>
          </p:cNvPr>
          <p:cNvSpPr/>
          <p:nvPr/>
        </p:nvSpPr>
        <p:spPr>
          <a:xfrm>
            <a:off x="8338907" y="5003850"/>
            <a:ext cx="748905" cy="20991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31">
            <a:extLst>
              <a:ext uri="{FF2B5EF4-FFF2-40B4-BE49-F238E27FC236}">
                <a16:creationId xmlns:a16="http://schemas.microsoft.com/office/drawing/2014/main" id="{8DF82A7A-755B-E7CE-DC2E-BEA90F46B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49" y="3170945"/>
            <a:ext cx="2628481" cy="233497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5C28D9AC-D9E0-1D75-6720-F5FA4249B482}"/>
              </a:ext>
            </a:extLst>
          </p:cNvPr>
          <p:cNvSpPr txBox="1"/>
          <p:nvPr/>
        </p:nvSpPr>
        <p:spPr>
          <a:xfrm>
            <a:off x="8406228" y="1885018"/>
            <a:ext cx="278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Midiet" panose="02000606040000020004"/>
              </a:rPr>
              <a:t>Aumento de atendimento na rede de saúde pública (Maricá-RJ)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3C96C7F-4138-6D5C-7EBF-CF3FCDD1E26E}"/>
              </a:ext>
            </a:extLst>
          </p:cNvPr>
          <p:cNvSpPr txBox="1"/>
          <p:nvPr/>
        </p:nvSpPr>
        <p:spPr>
          <a:xfrm>
            <a:off x="9285619" y="3503326"/>
            <a:ext cx="3019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Midiet" panose="02000606040000020004"/>
              </a:rPr>
              <a:t>Promoção da igualdade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1629DF55-EB08-846F-77C3-384EB06F5B50}"/>
              </a:ext>
            </a:extLst>
          </p:cNvPr>
          <p:cNvGrpSpPr/>
          <p:nvPr/>
        </p:nvGrpSpPr>
        <p:grpSpPr>
          <a:xfrm>
            <a:off x="4411211" y="2497320"/>
            <a:ext cx="3838401" cy="3762750"/>
            <a:chOff x="3018304" y="1378094"/>
            <a:chExt cx="3096667" cy="3096667"/>
          </a:xfrm>
        </p:grpSpPr>
        <p:sp>
          <p:nvSpPr>
            <p:cNvPr id="32" name="Block Arc 3">
              <a:extLst>
                <a:ext uri="{FF2B5EF4-FFF2-40B4-BE49-F238E27FC236}">
                  <a16:creationId xmlns:a16="http://schemas.microsoft.com/office/drawing/2014/main" id="{57EA2F1B-C9A2-AB5B-1EC0-C6B71706C0F4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Block Arc 4">
              <a:extLst>
                <a:ext uri="{FF2B5EF4-FFF2-40B4-BE49-F238E27FC236}">
                  <a16:creationId xmlns:a16="http://schemas.microsoft.com/office/drawing/2014/main" id="{DFE0C6AF-86ED-8EF8-0954-870AD9E13D8B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8AD455D0-1C79-0EAE-8B79-71B1B7A7AE16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37" name="Block Arc 8">
                <a:extLst>
                  <a:ext uri="{FF2B5EF4-FFF2-40B4-BE49-F238E27FC236}">
                    <a16:creationId xmlns:a16="http://schemas.microsoft.com/office/drawing/2014/main" id="{E163198B-D46B-26CC-77DB-53EF91C336B3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Block Arc 9">
                <a:extLst>
                  <a:ext uri="{FF2B5EF4-FFF2-40B4-BE49-F238E27FC236}">
                    <a16:creationId xmlns:a16="http://schemas.microsoft.com/office/drawing/2014/main" id="{E2050BAB-C5FC-D728-B733-58239CBA5765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5" name="Block Arc 6">
              <a:extLst>
                <a:ext uri="{FF2B5EF4-FFF2-40B4-BE49-F238E27FC236}">
                  <a16:creationId xmlns:a16="http://schemas.microsoft.com/office/drawing/2014/main" id="{F0EAE6F7-238C-52BF-5226-171841167FC7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Block Arc 7">
              <a:extLst>
                <a:ext uri="{FF2B5EF4-FFF2-40B4-BE49-F238E27FC236}">
                  <a16:creationId xmlns:a16="http://schemas.microsoft.com/office/drawing/2014/main" id="{36FE8595-62AC-3EB2-9C5A-790566DA3BFC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04F1F6F-CFD5-73DF-17E0-0034CCF6D59E}"/>
              </a:ext>
            </a:extLst>
          </p:cNvPr>
          <p:cNvSpPr txBox="1"/>
          <p:nvPr/>
        </p:nvSpPr>
        <p:spPr>
          <a:xfrm>
            <a:off x="1004380" y="1346518"/>
            <a:ext cx="87301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Embora não tenham divulgado pesquisas estruturadas sobre os impactos do programa, diversos municípios noticiam </a:t>
            </a: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benefícios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 observados nas localidades: 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9AF017-F85F-7793-32DB-3A359FD0FFFC}"/>
              </a:ext>
            </a:extLst>
          </p:cNvPr>
          <p:cNvSpPr txBox="1"/>
          <p:nvPr/>
        </p:nvSpPr>
        <p:spPr>
          <a:xfrm>
            <a:off x="6390727" y="6497980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103095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DE9AF-25DC-180F-144A-7B27A11C7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C21ADB2-9E4C-E338-4040-E8B8887B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Midiet" panose="02000606040000020004" pitchFamily="50" charset="0"/>
              </a:rPr>
              <a:t>1.1.1 | Estudo da Subcomissão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C8C661A-2AE9-6BF5-287F-FA21A5BBE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368078"/>
            <a:ext cx="10040938" cy="468104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pt-BR" sz="26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Em estudo complementar solicitado pela Subcomissão à </a:t>
            </a: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Consultoria Legislativa </a:t>
            </a:r>
            <a:r>
              <a:rPr lang="pt-BR" sz="26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da CLDF, foram identificadas e listadas diversas </a:t>
            </a: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modalidades de receitas para custeio</a:t>
            </a:r>
            <a:r>
              <a:rPr lang="pt-BR" sz="26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,</a:t>
            </a: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 </a:t>
            </a:r>
            <a:r>
              <a:rPr lang="pt-BR" sz="2600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estipuladas pelos Municípios para financiar a gratuidade da tarifa</a:t>
            </a: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idiet" panose="02000606040000020004" pitchFamily="50" charset="0"/>
              </a:rPr>
              <a:t>.</a:t>
            </a:r>
          </a:p>
          <a:p>
            <a:pPr lvl="1"/>
            <a:endParaRPr lang="pt-BR" sz="1400" dirty="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1800" dirty="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63BBBF8-ABCA-FF95-961C-DA827D02A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767507"/>
              </p:ext>
            </p:extLst>
          </p:nvPr>
        </p:nvGraphicFramePr>
        <p:xfrm>
          <a:off x="1314450" y="1836183"/>
          <a:ext cx="9365523" cy="455371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26753">
                  <a:extLst>
                    <a:ext uri="{9D8B030D-6E8A-4147-A177-3AD203B41FA5}">
                      <a16:colId xmlns:a16="http://schemas.microsoft.com/office/drawing/2014/main" val="3023155284"/>
                    </a:ext>
                  </a:extLst>
                </a:gridCol>
                <a:gridCol w="8138770">
                  <a:extLst>
                    <a:ext uri="{9D8B030D-6E8A-4147-A177-3AD203B41FA5}">
                      <a16:colId xmlns:a16="http://schemas.microsoft.com/office/drawing/2014/main" val="466436076"/>
                    </a:ext>
                  </a:extLst>
                </a:gridCol>
              </a:tblGrid>
              <a:tr h="120573">
                <a:tc>
                  <a:txBody>
                    <a:bodyPr/>
                    <a:lstStyle/>
                    <a:p>
                      <a:r>
                        <a:rPr lang="pt-BR" sz="830" dirty="0">
                          <a:effectLst/>
                        </a:rPr>
                        <a:t>Cidade</a:t>
                      </a:r>
                      <a:endParaRPr lang="pt-BR" sz="8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30" dirty="0">
                          <a:effectLst/>
                        </a:rPr>
                        <a:t>Modalidades</a:t>
                      </a:r>
                      <a:endParaRPr lang="pt-BR" sz="8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13931"/>
                  </a:ext>
                </a:extLst>
              </a:tr>
              <a:tr h="602865">
                <a:tc>
                  <a:txBody>
                    <a:bodyPr/>
                    <a:lstStyle/>
                    <a:p>
                      <a:r>
                        <a:rPr lang="pt-BR" sz="830" b="1" dirty="0">
                          <a:solidFill>
                            <a:schemeClr val="tx1"/>
                          </a:solidFill>
                          <a:effectLst/>
                        </a:rPr>
                        <a:t>São Caetano do Sul - SP</a:t>
                      </a:r>
                      <a:endParaRPr lang="pt-BR" sz="83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30" dirty="0">
                          <a:effectLst/>
                        </a:rPr>
                        <a:t>Destinação em lei de fontes de recursos: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830" dirty="0">
                          <a:effectLst/>
                        </a:rPr>
                        <a:t>        Multas de trânsito;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Tarifas decorrentes da operação do sistema de transporte e trânsito do Município, sob gestão da SEMOB;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Créditos de carbono;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Ações publicitárias.</a:t>
                      </a:r>
                      <a:endParaRPr lang="pt-BR" sz="8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2804"/>
                  </a:ext>
                </a:extLst>
              </a:tr>
              <a:tr h="361719">
                <a:tc>
                  <a:txBody>
                    <a:bodyPr/>
                    <a:lstStyle/>
                    <a:p>
                      <a:r>
                        <a:rPr lang="pt-BR" sz="830" b="1" dirty="0">
                          <a:solidFill>
                            <a:schemeClr val="tx1"/>
                          </a:solidFill>
                          <a:effectLst/>
                        </a:rPr>
                        <a:t>Maricá - RJ</a:t>
                      </a:r>
                      <a:endParaRPr lang="pt-BR" sz="83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30" dirty="0">
                          <a:effectLst/>
                        </a:rPr>
                        <a:t>Autarquia com orçamento próprio. Destaque para as seguintes receitas: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Receitas de convênios, contratos, acordos e outros ajustes;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Publicidade.</a:t>
                      </a:r>
                      <a:endParaRPr lang="pt-BR" sz="8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986178"/>
                  </a:ext>
                </a:extLst>
              </a:tr>
              <a:tr h="1109119">
                <a:tc>
                  <a:txBody>
                    <a:bodyPr/>
                    <a:lstStyle/>
                    <a:p>
                      <a:r>
                        <a:rPr lang="pt-BR" sz="830" b="1" dirty="0">
                          <a:solidFill>
                            <a:schemeClr val="tx1"/>
                          </a:solidFill>
                          <a:effectLst/>
                        </a:rPr>
                        <a:t>Ibirité - MG</a:t>
                      </a:r>
                      <a:endParaRPr lang="pt-BR" sz="83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30" dirty="0">
                          <a:effectLst/>
                        </a:rPr>
                        <a:t>No momento da implementação, utilizou-se rubricas específicas do Fundo Municipal de Trânsito e Transportes.</a:t>
                      </a:r>
                    </a:p>
                    <a:p>
                      <a:r>
                        <a:rPr lang="pt-BR" sz="830" dirty="0">
                          <a:effectLst/>
                        </a:rPr>
                        <a:t>No entanto, a lei instituidora da Tarifa Zero não vinculou a utilização do fundo a tal atividade. </a:t>
                      </a:r>
                    </a:p>
                    <a:p>
                      <a:r>
                        <a:rPr lang="pt-BR" sz="830" dirty="0">
                          <a:effectLst/>
                        </a:rPr>
                        <a:t>O fundo tem as seguintes fontes de receitas: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Multa de trânsito;</a:t>
                      </a:r>
                    </a:p>
                    <a:p>
                      <a:r>
                        <a:rPr lang="pt-BR" sz="830" dirty="0">
                          <a:effectLst/>
                        </a:rPr>
                        <a:t>produto de arrecadação de taxas referentes ao Pátio de Recolhimento de veículos e das remoções;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produto de arrecadação da Contribuição de Intervenção no Domínio Econômico - CIDE, contribuição repassada pela União;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produto de arrecadação de taxas de emissão de alvarás de transportes e demais taxas referentes ao trânsito e/ou transporte;</a:t>
                      </a:r>
                    </a:p>
                    <a:p>
                      <a:r>
                        <a:rPr lang="pt-BR" sz="830" dirty="0">
                          <a:effectLst/>
                        </a:rPr>
                        <a:t>Não obstante, necessário destacar que (i) o fundo possui uma série de objetivos, não apenas a prestação de serviço público de transporte; (</a:t>
                      </a:r>
                      <a:r>
                        <a:rPr lang="pt-BR" sz="830" dirty="0" err="1">
                          <a:effectLst/>
                        </a:rPr>
                        <a:t>ii</a:t>
                      </a:r>
                      <a:r>
                        <a:rPr lang="pt-BR" sz="830" dirty="0">
                          <a:effectLst/>
                        </a:rPr>
                        <a:t>) algumas das receitas acima citadas possuem expressa vinculação a certa atividade e/ou serviço, de modo que não poderia, em tese, ser utilizado para o financiamento do transporte público, mesmo constando em tal fundo.</a:t>
                      </a:r>
                      <a:endParaRPr lang="pt-BR" sz="8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02107"/>
                  </a:ext>
                </a:extLst>
              </a:tr>
              <a:tr h="723438">
                <a:tc>
                  <a:txBody>
                    <a:bodyPr/>
                    <a:lstStyle/>
                    <a:p>
                      <a:r>
                        <a:rPr lang="pt-BR" sz="830" b="1">
                          <a:solidFill>
                            <a:schemeClr val="tx1"/>
                          </a:solidFill>
                          <a:effectLst/>
                        </a:rPr>
                        <a:t>Paranaguá - PR</a:t>
                      </a:r>
                      <a:endParaRPr lang="pt-BR" sz="83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30" dirty="0">
                          <a:effectLst/>
                        </a:rPr>
                        <a:t>Previsão de receitas: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Todos os recursos obtidos com a publicidade no sistema de transporte coletivo. </a:t>
                      </a:r>
                    </a:p>
                    <a:p>
                      <a:r>
                        <a:rPr lang="pt-BR" sz="830" dirty="0">
                          <a:effectLst/>
                        </a:rPr>
                        <a:t>Utilização expressa de fundo já existente (FUNTECOM), cujas receitas englobam, dentre outras, as seguintes: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Multas aplicadas aos infratores das normas relativas ao transporte de passageiros;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contribuição de empresas e de usuários; </a:t>
                      </a:r>
                    </a:p>
                    <a:p>
                      <a:r>
                        <a:rPr lang="pt-BR" sz="830" dirty="0">
                          <a:effectLst/>
                        </a:rPr>
                        <a:t>Vale-transporte pago diretamente pelas empresas à concessionária.</a:t>
                      </a:r>
                      <a:endParaRPr lang="pt-BR" sz="8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305181"/>
                  </a:ext>
                </a:extLst>
              </a:tr>
              <a:tr h="723438">
                <a:tc>
                  <a:txBody>
                    <a:bodyPr/>
                    <a:lstStyle/>
                    <a:p>
                      <a:r>
                        <a:rPr lang="pt-BR" sz="830" b="1">
                          <a:solidFill>
                            <a:schemeClr val="tx1"/>
                          </a:solidFill>
                          <a:effectLst/>
                        </a:rPr>
                        <a:t>Balneário Camboriú - SC</a:t>
                      </a:r>
                      <a:endParaRPr lang="pt-BR" sz="83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30">
                          <a:effectLst/>
                        </a:rPr>
                        <a:t>Prestação custeada por Autarquia Municipal, cujo orçamento engloba, dentre outras, as seguintes receitas: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>
                          <a:effectLst/>
                        </a:rPr>
                        <a:t>Os recursos provenientes das outorgas de uso dos bens de sua propriedade;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>
                          <a:effectLst/>
                        </a:rPr>
                        <a:t>Produtos das multas de trânsito;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>
                          <a:effectLst/>
                        </a:rPr>
                        <a:t>Os recursos provenientes de suas autorizações, permissões e concessões;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>
                          <a:effectLst/>
                        </a:rPr>
                        <a:t>Os recursos provenientes da operação do sistema rotativo de veículos em vias municipais;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>
                          <a:effectLst/>
                        </a:rPr>
                        <a:t>Taxas e tarifas recolhidas pela prestação de serviços decorrentes de suas atribuições;</a:t>
                      </a:r>
                      <a:endParaRPr lang="pt-BR" sz="8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2454"/>
                  </a:ext>
                </a:extLst>
              </a:tr>
              <a:tr h="482292">
                <a:tc>
                  <a:txBody>
                    <a:bodyPr/>
                    <a:lstStyle/>
                    <a:p>
                      <a:r>
                        <a:rPr lang="pt-BR" sz="830" b="1">
                          <a:solidFill>
                            <a:schemeClr val="tx1"/>
                          </a:solidFill>
                          <a:effectLst/>
                        </a:rPr>
                        <a:t>Formosa – GO</a:t>
                      </a:r>
                      <a:endParaRPr lang="pt-BR" sz="83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30">
                          <a:effectLst/>
                        </a:rPr>
                        <a:t>Fundo Municipal criado, com receitas específicas voltadas a custear o sistema, dentre as quais se destaca: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>
                          <a:effectLst/>
                        </a:rPr>
                        <a:t>receitas provenientes do sistema de estacionamento rotativo;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>
                          <a:effectLst/>
                        </a:rPr>
                        <a:t>receitas originadas em convênios, termos de cooperação ou contratos associados à gestão do transporte público e do trânsito no Município, bem como pelo desenvolvimento de projetos específicos de sua abrangência;</a:t>
                      </a:r>
                      <a:endParaRPr lang="pt-BR" sz="8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4799"/>
                  </a:ext>
                </a:extLst>
              </a:tr>
              <a:tr h="241146">
                <a:tc>
                  <a:txBody>
                    <a:bodyPr/>
                    <a:lstStyle/>
                    <a:p>
                      <a:r>
                        <a:rPr lang="pt-BR" sz="830" b="1" dirty="0">
                          <a:solidFill>
                            <a:schemeClr val="tx1"/>
                          </a:solidFill>
                          <a:effectLst/>
                        </a:rPr>
                        <a:t>Ituiutaba - MG</a:t>
                      </a:r>
                      <a:endParaRPr lang="pt-BR" sz="83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30" dirty="0">
                          <a:effectLst/>
                        </a:rPr>
                        <a:t>Previsão de receitas: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BR" sz="830" dirty="0">
                          <a:effectLst/>
                        </a:rPr>
                        <a:t>Publicidade</a:t>
                      </a:r>
                      <a:endParaRPr lang="pt-BR" sz="8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175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DA1998B-311C-2607-9AC3-071447C4B167}"/>
              </a:ext>
            </a:extLst>
          </p:cNvPr>
          <p:cNvSpPr txBox="1"/>
          <p:nvPr/>
        </p:nvSpPr>
        <p:spPr>
          <a:xfrm>
            <a:off x="6248473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252855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B9B00-76F1-5FF6-C889-A8E2677C5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04963CA-3C8E-AE47-C58B-FAEE1879E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" y="0"/>
            <a:ext cx="12185037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9C5DCDA1-081B-0B7F-7955-40A4D1E4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1.2 | Tarifa Zero parcial atualmente aplicada no DF: Vai de Graça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4E19B4B-42EF-4A5B-4538-E9A3ED726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81163"/>
            <a:ext cx="5169906" cy="8374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sz="140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pt-BR" sz="180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E60753A4-AE87-C83D-42AD-D664EE78630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7106963" y="418598"/>
          <a:ext cx="4379021" cy="268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593A31-BF6E-9D52-1723-B71EAF922D3B}"/>
              </a:ext>
            </a:extLst>
          </p:cNvPr>
          <p:cNvSpPr txBox="1"/>
          <p:nvPr/>
        </p:nvSpPr>
        <p:spPr>
          <a:xfrm>
            <a:off x="1023983" y="5138690"/>
            <a:ext cx="53696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300">
                <a:latin typeface="Calibri"/>
                <a:ea typeface="Calibri"/>
                <a:cs typeface="Calibri"/>
              </a:rPr>
              <a:t>Quanto à extensão do programa para o sábado dia 19 de abril. A tabela a seguir demostra acréscimo de 49% na demanda de passageiros em relação ao sábado sem o benefício (22/03).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2B58A4-2FCF-9EAB-F829-41FE07D8A8A6}"/>
              </a:ext>
            </a:extLst>
          </p:cNvPr>
          <p:cNvSpPr txBox="1"/>
          <p:nvPr/>
        </p:nvSpPr>
        <p:spPr>
          <a:xfrm>
            <a:off x="579164" y="1479105"/>
            <a:ext cx="5814492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28650" lvl="1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A Subcomissão também acompanha a aplicação do programa de gratuidade parcial denominado “Vai de Graça”, concedida aos domingos e feriados e ampliada para outros dias, como o sábado (29/03/2025) dos jogos da final do Campeonato Brasiliense 2025.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pt-BR" sz="130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628650" lvl="1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Programa instituído pelo Decreto nº 46.924, de 28 de fevereiro de 2025, e aplicável no Sistema de Transporte Público Coletivo (STPC) e no Serviço de Transporte Público Complementar Rural (STPCR).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pt-BR" sz="130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628650" lvl="1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Da análise dos dias de aplicação aos domingos entre 02/03 a 20/04/2025, constatou-se aumento médio de 51% de embarque de passageiros, com destaque para o domingo dia 20/04, que alcançou 71%; em comparação com o domingo 23/02/2025 sem a gratuidade.</a:t>
            </a:r>
          </a:p>
          <a:p>
            <a:endParaRPr lang="pt-BR" sz="1000">
              <a:latin typeface="Calibri"/>
              <a:ea typeface="Calibri"/>
              <a:cs typeface="Calibri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9EB174C-C21D-95B9-5286-C362D661C57C}"/>
              </a:ext>
            </a:extLst>
          </p:cNvPr>
          <p:cNvSpPr txBox="1"/>
          <p:nvPr/>
        </p:nvSpPr>
        <p:spPr>
          <a:xfrm>
            <a:off x="6393656" y="6476209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Comissão de Transporte e Mobilidade Urbana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AFFD33-8519-1542-32BF-79B0C16F05AA}"/>
              </a:ext>
            </a:extLst>
          </p:cNvPr>
          <p:cNvGraphicFramePr>
            <a:graphicFrameLocks noGrp="1"/>
          </p:cNvGraphicFramePr>
          <p:nvPr/>
        </p:nvGraphicFramePr>
        <p:xfrm>
          <a:off x="6904883" y="1362254"/>
          <a:ext cx="4627952" cy="1855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663">
                  <a:extLst>
                    <a:ext uri="{9D8B030D-6E8A-4147-A177-3AD203B41FA5}">
                      <a16:colId xmlns:a16="http://schemas.microsoft.com/office/drawing/2014/main" val="3724624368"/>
                    </a:ext>
                  </a:extLst>
                </a:gridCol>
                <a:gridCol w="1391663">
                  <a:extLst>
                    <a:ext uri="{9D8B030D-6E8A-4147-A177-3AD203B41FA5}">
                      <a16:colId xmlns:a16="http://schemas.microsoft.com/office/drawing/2014/main" val="527416759"/>
                    </a:ext>
                  </a:extLst>
                </a:gridCol>
                <a:gridCol w="549340">
                  <a:extLst>
                    <a:ext uri="{9D8B030D-6E8A-4147-A177-3AD203B41FA5}">
                      <a16:colId xmlns:a16="http://schemas.microsoft.com/office/drawing/2014/main" val="1067547692"/>
                    </a:ext>
                  </a:extLst>
                </a:gridCol>
                <a:gridCol w="647643">
                  <a:extLst>
                    <a:ext uri="{9D8B030D-6E8A-4147-A177-3AD203B41FA5}">
                      <a16:colId xmlns:a16="http://schemas.microsoft.com/office/drawing/2014/main" val="1664342085"/>
                    </a:ext>
                  </a:extLst>
                </a:gridCol>
                <a:gridCol w="647643">
                  <a:extLst>
                    <a:ext uri="{9D8B030D-6E8A-4147-A177-3AD203B41FA5}">
                      <a16:colId xmlns:a16="http://schemas.microsoft.com/office/drawing/2014/main" val="348537086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 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Domingo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Embarque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Acréscimo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% Acréscimo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039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Sem Tarifa Zero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23/02/2025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278.078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8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8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967624"/>
                  </a:ext>
                </a:extLst>
              </a:tr>
              <a:tr h="200025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Tarifa Zero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02/03/2025 - Carnaval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388.640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110.562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40%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9377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09/03/2025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393.901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115.823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42%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4519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16/03/2025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414.282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136.204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49%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97149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23/03/2025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404.134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126.056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45%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11916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30/03/2025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442.902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164.824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59%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67786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kern="0">
                          <a:effectLst/>
                        </a:rPr>
                        <a:t>20/04/2025 - Vésp. Aniv. Brasília</a:t>
                      </a:r>
                      <a:endParaRPr lang="pt-BR" sz="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kern="0">
                          <a:effectLst/>
                        </a:rPr>
                        <a:t>474.545</a:t>
                      </a:r>
                      <a:endParaRPr lang="pt-BR" sz="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kern="0">
                          <a:effectLst/>
                        </a:rPr>
                        <a:t>196.467</a:t>
                      </a:r>
                      <a:endParaRPr lang="pt-BR" sz="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kern="0">
                          <a:effectLst/>
                        </a:rPr>
                        <a:t>71%</a:t>
                      </a:r>
                      <a:endParaRPr lang="pt-BR" sz="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56815"/>
                  </a:ext>
                </a:extLst>
              </a:tr>
              <a:tr h="20002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bg1"/>
                          </a:solidFill>
                          <a:effectLst/>
                        </a:rPr>
                        <a:t> Média % de acréscimo em relação ao domingo sem tarifa zero</a:t>
                      </a:r>
                      <a:endParaRPr lang="pt-BR" sz="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bg1"/>
                          </a:solidFill>
                          <a:effectLst/>
                        </a:rPr>
                        <a:t>51%</a:t>
                      </a:r>
                      <a:endParaRPr lang="pt-BR" sz="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108377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96E15EF-FF74-0689-E6B8-4820BC19144C}"/>
              </a:ext>
            </a:extLst>
          </p:cNvPr>
          <p:cNvGraphicFramePr>
            <a:graphicFrameLocks noGrp="1"/>
          </p:cNvGraphicFramePr>
          <p:nvPr/>
        </p:nvGraphicFramePr>
        <p:xfrm>
          <a:off x="6831490" y="5227290"/>
          <a:ext cx="4654494" cy="803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207">
                  <a:extLst>
                    <a:ext uri="{9D8B030D-6E8A-4147-A177-3AD203B41FA5}">
                      <a16:colId xmlns:a16="http://schemas.microsoft.com/office/drawing/2014/main" val="374227931"/>
                    </a:ext>
                  </a:extLst>
                </a:gridCol>
                <a:gridCol w="829508">
                  <a:extLst>
                    <a:ext uri="{9D8B030D-6E8A-4147-A177-3AD203B41FA5}">
                      <a16:colId xmlns:a16="http://schemas.microsoft.com/office/drawing/2014/main" val="626333636"/>
                    </a:ext>
                  </a:extLst>
                </a:gridCol>
                <a:gridCol w="746967">
                  <a:extLst>
                    <a:ext uri="{9D8B030D-6E8A-4147-A177-3AD203B41FA5}">
                      <a16:colId xmlns:a16="http://schemas.microsoft.com/office/drawing/2014/main" val="1356781314"/>
                    </a:ext>
                  </a:extLst>
                </a:gridCol>
                <a:gridCol w="753406">
                  <a:extLst>
                    <a:ext uri="{9D8B030D-6E8A-4147-A177-3AD203B41FA5}">
                      <a16:colId xmlns:a16="http://schemas.microsoft.com/office/drawing/2014/main" val="2028730998"/>
                    </a:ext>
                  </a:extLst>
                </a:gridCol>
                <a:gridCol w="753406">
                  <a:extLst>
                    <a:ext uri="{9D8B030D-6E8A-4147-A177-3AD203B41FA5}">
                      <a16:colId xmlns:a16="http://schemas.microsoft.com/office/drawing/2014/main" val="2446799341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 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Sábado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Embarque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Acréscimo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% Acréscimo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30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Sem Tarifa Zero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22/03/2025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585.957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 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 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9769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Tarifa Zero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29/03/2025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718.942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132.985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23%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85953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kern="0">
                          <a:effectLst/>
                        </a:rPr>
                        <a:t>19/04/2025</a:t>
                      </a:r>
                      <a:endParaRPr lang="pt-BR" sz="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kern="0">
                          <a:effectLst/>
                        </a:rPr>
                        <a:t>736.424</a:t>
                      </a:r>
                      <a:endParaRPr lang="pt-BR" sz="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kern="0">
                          <a:effectLst/>
                        </a:rPr>
                        <a:t>150.467</a:t>
                      </a:r>
                      <a:endParaRPr lang="pt-BR" sz="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kern="0">
                          <a:effectLst/>
                        </a:rPr>
                        <a:t>26%</a:t>
                      </a:r>
                      <a:endParaRPr lang="pt-BR" sz="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24740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8939F31-A889-48EB-835E-B3923CA3B7E2}"/>
              </a:ext>
            </a:extLst>
          </p:cNvPr>
          <p:cNvGraphicFramePr/>
          <p:nvPr/>
        </p:nvGraphicFramePr>
        <p:xfrm>
          <a:off x="7015091" y="3423677"/>
          <a:ext cx="4407535" cy="159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853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009E4-8C80-E480-8439-C708EED97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A8ECA4E-4F35-D4CA-485C-1E6A0579A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37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9F42529E-EE47-975F-C2F4-B7BFF21C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>
                <a:solidFill>
                  <a:srgbClr val="FFC000"/>
                </a:solidFill>
                <a:latin typeface="Midiet" panose="02000606040000020004" pitchFamily="50" charset="0"/>
              </a:rPr>
              <a:t>1.2 | Tarifa Zero parcial atualmente aplicada no DF: Vai de Graça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FEF3FB8-D45D-5FAE-B9D2-3AE7391FF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81163"/>
            <a:ext cx="5169906" cy="8374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sz="140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1800">
              <a:solidFill>
                <a:schemeClr val="bg2">
                  <a:lumMod val="25000"/>
                </a:schemeClr>
              </a:solidFill>
              <a:latin typeface="Midiet" panose="02000606040000020004" pitchFamily="50" charset="0"/>
            </a:endParaRPr>
          </a:p>
        </p:txBody>
      </p:sp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96A7300B-849F-92E2-87FD-B4A62EB40B63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7106963" y="418598"/>
          <a:ext cx="4379021" cy="268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C472C0-F66D-27D0-EEB4-7E077FFCC54C}"/>
              </a:ext>
            </a:extLst>
          </p:cNvPr>
          <p:cNvSpPr txBox="1"/>
          <p:nvPr/>
        </p:nvSpPr>
        <p:spPr>
          <a:xfrm>
            <a:off x="466724" y="4347203"/>
            <a:ext cx="5359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Referente à quilometragem, nos domingos 23 e 30 de março, ela representou, respectivamente, 43% e 41% da média diária de quilometragem percorrida no sistema de transporte coletivo</a:t>
            </a:r>
            <a:r>
              <a:rPr lang="pt-BR" sz="1800" b="0" i="0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endParaRPr lang="pt-BR" sz="1200">
              <a:latin typeface="Midiet" panose="02000606040000020004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8E1E2A9-AE7F-1EB2-77BA-7D34BAB8C3BB}"/>
              </a:ext>
            </a:extLst>
          </p:cNvPr>
          <p:cNvSpPr txBox="1"/>
          <p:nvPr/>
        </p:nvSpPr>
        <p:spPr>
          <a:xfrm>
            <a:off x="11638" y="2035102"/>
            <a:ext cx="5814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Sobre a </a:t>
            </a:r>
            <a:r>
              <a:rPr lang="pt-BR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frota</a:t>
            </a: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alocada, verifica-se uma média de </a:t>
            </a:r>
            <a:r>
              <a:rPr lang="pt-BR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37% de utilização da frota no programa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, indicando no período sob análise </a:t>
            </a: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que, embora tenha ocorrido um aumento na demanda, o número de veículos em operação não aumentou na mesma proporção. No último domingo, 20/04, esse índice foi de 41%.</a:t>
            </a:r>
            <a:endParaRPr lang="pt-BR" sz="100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BAE97A8-D9A5-6871-212C-19514876BBB9}"/>
              </a:ext>
            </a:extLst>
          </p:cNvPr>
          <p:cNvGraphicFramePr>
            <a:graphicFrameLocks noGrp="1"/>
          </p:cNvGraphicFramePr>
          <p:nvPr/>
        </p:nvGraphicFramePr>
        <p:xfrm>
          <a:off x="6824413" y="4208691"/>
          <a:ext cx="4632144" cy="1471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1552">
                  <a:extLst>
                    <a:ext uri="{9D8B030D-6E8A-4147-A177-3AD203B41FA5}">
                      <a16:colId xmlns:a16="http://schemas.microsoft.com/office/drawing/2014/main" val="16211303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3161186460"/>
                    </a:ext>
                  </a:extLst>
                </a:gridCol>
                <a:gridCol w="989856">
                  <a:extLst>
                    <a:ext uri="{9D8B030D-6E8A-4147-A177-3AD203B41FA5}">
                      <a16:colId xmlns:a16="http://schemas.microsoft.com/office/drawing/2014/main" val="632464914"/>
                    </a:ext>
                  </a:extLst>
                </a:gridCol>
                <a:gridCol w="841086">
                  <a:extLst>
                    <a:ext uri="{9D8B030D-6E8A-4147-A177-3AD203B41FA5}">
                      <a16:colId xmlns:a16="http://schemas.microsoft.com/office/drawing/2014/main" val="1061555446"/>
                    </a:ext>
                  </a:extLst>
                </a:gridCol>
              </a:tblGrid>
              <a:tr h="2980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  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Domingo 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Km 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% da média diária  </a:t>
                      </a:r>
                      <a:endParaRPr lang="pt-BR" sz="800" b="1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50600"/>
                  </a:ext>
                </a:extLst>
              </a:tr>
              <a:tr h="14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Sem Tarifa Zero - média diária geral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602.599 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u="none" strike="noStrike">
                          <a:effectLst/>
                        </a:rPr>
                        <a:t>   </a:t>
                      </a:r>
                      <a:endParaRPr lang="pt-BR" sz="800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063424598"/>
                  </a:ext>
                </a:extLst>
              </a:tr>
              <a:tr h="20032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Tarifa Zero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09/03/2025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261.039 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u="none" strike="noStrike">
                          <a:effectLst/>
                        </a:rPr>
                        <a:t>43%  </a:t>
                      </a:r>
                      <a:endParaRPr lang="pt-BR" sz="800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521697993"/>
                  </a:ext>
                </a:extLst>
              </a:tr>
              <a:tr h="200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16/03/2025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254.964 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u="none" strike="noStrike">
                          <a:effectLst/>
                        </a:rPr>
                        <a:t>42%  </a:t>
                      </a:r>
                      <a:endParaRPr lang="pt-BR" sz="800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22025926"/>
                  </a:ext>
                </a:extLst>
              </a:tr>
              <a:tr h="200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23/03/2025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258.365 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u="none" strike="noStrike">
                          <a:effectLst/>
                        </a:rPr>
                        <a:t>43%  </a:t>
                      </a:r>
                      <a:endParaRPr lang="pt-BR" sz="800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213844926"/>
                  </a:ext>
                </a:extLst>
              </a:tr>
              <a:tr h="200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30/03/2025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246.133 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u="none" strike="noStrike">
                          <a:effectLst/>
                        </a:rPr>
                        <a:t>41%  </a:t>
                      </a:r>
                      <a:endParaRPr lang="pt-BR" sz="800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25231769"/>
                  </a:ext>
                </a:extLst>
              </a:tr>
              <a:tr h="19543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Média % km em relação média diária geral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u="none" strike="noStrike">
                          <a:effectLst/>
                        </a:rPr>
                        <a:t>42%  </a:t>
                      </a:r>
                      <a:endParaRPr lang="pt-BR" sz="800" b="1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57253725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89958EE-BA21-965D-4B7F-B97D3AF8D7EE}"/>
              </a:ext>
            </a:extLst>
          </p:cNvPr>
          <p:cNvSpPr txBox="1"/>
          <p:nvPr/>
        </p:nvSpPr>
        <p:spPr>
          <a:xfrm>
            <a:off x="6248473" y="6488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>
                <a:solidFill>
                  <a:schemeClr val="bg1"/>
                </a:solidFill>
                <a:latin typeface="Midiet"/>
                <a:ea typeface="+mn-lt"/>
                <a:cs typeface="+mn-lt"/>
              </a:rPr>
              <a:t>Comissão de Transporte e Mobilidade Urbana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49E10A6-1E18-D487-E93B-FC7C594E6E46}"/>
              </a:ext>
            </a:extLst>
          </p:cNvPr>
          <p:cNvGraphicFramePr>
            <a:graphicFrameLocks noGrp="1"/>
          </p:cNvGraphicFramePr>
          <p:nvPr/>
        </p:nvGraphicFramePr>
        <p:xfrm>
          <a:off x="7026570" y="1838539"/>
          <a:ext cx="4227830" cy="1500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7660">
                  <a:extLst>
                    <a:ext uri="{9D8B030D-6E8A-4147-A177-3AD203B41FA5}">
                      <a16:colId xmlns:a16="http://schemas.microsoft.com/office/drawing/2014/main" val="3490348899"/>
                    </a:ext>
                  </a:extLst>
                </a:gridCol>
                <a:gridCol w="862984">
                  <a:extLst>
                    <a:ext uri="{9D8B030D-6E8A-4147-A177-3AD203B41FA5}">
                      <a16:colId xmlns:a16="http://schemas.microsoft.com/office/drawing/2014/main" val="3727805111"/>
                    </a:ext>
                  </a:extLst>
                </a:gridCol>
                <a:gridCol w="863593">
                  <a:extLst>
                    <a:ext uri="{9D8B030D-6E8A-4147-A177-3AD203B41FA5}">
                      <a16:colId xmlns:a16="http://schemas.microsoft.com/office/drawing/2014/main" val="4082872570"/>
                    </a:ext>
                  </a:extLst>
                </a:gridCol>
                <a:gridCol w="863593">
                  <a:extLst>
                    <a:ext uri="{9D8B030D-6E8A-4147-A177-3AD203B41FA5}">
                      <a16:colId xmlns:a16="http://schemas.microsoft.com/office/drawing/2014/main" val="1631758828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 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Domingo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Frota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effectLst/>
                        </a:rPr>
                        <a:t>% Utilização</a:t>
                      </a:r>
                      <a:endParaRPr lang="pt-B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1875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0" kern="0">
                          <a:solidFill>
                            <a:schemeClr val="tx1"/>
                          </a:solidFill>
                          <a:effectLst/>
                        </a:rPr>
                        <a:t>Sem Tarifa Zero - Frota geral</a:t>
                      </a:r>
                      <a:endParaRPr lang="pt-BR" sz="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3049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4487"/>
                  </a:ext>
                </a:extLst>
              </a:tr>
              <a:tr h="194945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0" kern="0">
                          <a:solidFill>
                            <a:schemeClr val="tx1"/>
                          </a:solidFill>
                          <a:effectLst/>
                        </a:rPr>
                        <a:t>Tarifa Zero</a:t>
                      </a:r>
                      <a:endParaRPr lang="pt-BR" sz="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09/03/2025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1123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37%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7719"/>
                  </a:ext>
                </a:extLst>
              </a:tr>
              <a:tr h="1949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16/03/2025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1098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12100"/>
                  </a:ext>
                </a:extLst>
              </a:tr>
              <a:tr h="1949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23/03/2025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1105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867721"/>
                  </a:ext>
                </a:extLst>
              </a:tr>
              <a:tr h="1949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30/03/2025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1075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46812"/>
                  </a:ext>
                </a:extLst>
              </a:tr>
              <a:tr h="1949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20/04/2025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1263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41%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5364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kern="0">
                          <a:solidFill>
                            <a:schemeClr val="tx1"/>
                          </a:solidFill>
                          <a:effectLst/>
                        </a:rPr>
                        <a:t>Média % de utilização da frota geral</a:t>
                      </a:r>
                      <a:endParaRPr lang="pt-BR" sz="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kern="0">
                          <a:solidFill>
                            <a:schemeClr val="tx1"/>
                          </a:solidFill>
                          <a:effectLst/>
                        </a:rPr>
                        <a:t>37%</a:t>
                      </a:r>
                      <a:endParaRPr lang="pt-BR" sz="8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03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814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384f1a-26ac-4e64-8d38-1286b0541ed4">
      <Terms xmlns="http://schemas.microsoft.com/office/infopath/2007/PartnerControls"/>
    </lcf76f155ced4ddcb4097134ff3c332f>
    <TaxCatchAll xmlns="043c51d7-1484-4b42-ae56-96b89c2f4c2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BE812253ECDB4BBC7E170F4D66571A" ma:contentTypeVersion="13" ma:contentTypeDescription="Crie um novo documento." ma:contentTypeScope="" ma:versionID="bc8fd55716ead0a4b19f1ff7efdef503">
  <xsd:schema xmlns:xsd="http://www.w3.org/2001/XMLSchema" xmlns:xs="http://www.w3.org/2001/XMLSchema" xmlns:p="http://schemas.microsoft.com/office/2006/metadata/properties" xmlns:ns2="da384f1a-26ac-4e64-8d38-1286b0541ed4" xmlns:ns3="043c51d7-1484-4b42-ae56-96b89c2f4c26" targetNamespace="http://schemas.microsoft.com/office/2006/metadata/properties" ma:root="true" ma:fieldsID="8ae454938fc3cec3a5bc95614ed45b2f" ns2:_="" ns3:_="">
    <xsd:import namespace="da384f1a-26ac-4e64-8d38-1286b0541ed4"/>
    <xsd:import namespace="043c51d7-1484-4b42-ae56-96b89c2f4c2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84f1a-26ac-4e64-8d38-1286b0541ed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d130e2-d8de-4285-9cce-e23c6c017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c51d7-1484-4b42-ae56-96b89c2f4c2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677f9d5-cfed-42d5-8f3e-a16bc63abb96}" ma:internalName="TaxCatchAll" ma:showField="CatchAllData" ma:web="043c51d7-1484-4b42-ae56-96b89c2f4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82C2A-17AD-449D-B50A-39542A855B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997873-84FF-44AD-930B-2795BCEC55AC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5e3e7a02-5885-4d33-948d-1d9b6ba26510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da384f1a-26ac-4e64-8d38-1286b0541ed4"/>
    <ds:schemaRef ds:uri="043c51d7-1484-4b42-ae56-96b89c2f4c26"/>
  </ds:schemaRefs>
</ds:datastoreItem>
</file>

<file path=customXml/itemProps3.xml><?xml version="1.0" encoding="utf-8"?>
<ds:datastoreItem xmlns:ds="http://schemas.openxmlformats.org/officeDocument/2006/customXml" ds:itemID="{D57A02E2-4639-4894-ADE7-155F649028A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2603</Words>
  <Application>Microsoft Office PowerPoint</Application>
  <PresentationFormat>Widescreen</PresentationFormat>
  <Paragraphs>377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Midiet</vt:lpstr>
      <vt:lpstr>Symbol</vt:lpstr>
      <vt:lpstr>Times New Roman</vt:lpstr>
      <vt:lpstr>Tema do Office</vt:lpstr>
      <vt:lpstr>Apresentação do PowerPoint</vt:lpstr>
      <vt:lpstr>1.0 | CONTEXTO</vt:lpstr>
      <vt:lpstr>1.1 | Subcomissão Tarifa Zero</vt:lpstr>
      <vt:lpstr>1.1.1 | Estudo da Subcomissão </vt:lpstr>
      <vt:lpstr>1.1.1 | Estudo da Subcomissão</vt:lpstr>
      <vt:lpstr>1.1.1 | Estudo da Subcomissão</vt:lpstr>
      <vt:lpstr>1.1.1 | Estudo da Subcomissão</vt:lpstr>
      <vt:lpstr>1.2 | Tarifa Zero parcial atualmente aplicada no DF: Vai de Graça</vt:lpstr>
      <vt:lpstr>1.2 | Tarifa Zero parcial atualmente aplicada no DF: Vai de Graça</vt:lpstr>
      <vt:lpstr>1.2 | Tarifa Zero parcial atualmente aplicada no DF: Vai de Graça</vt:lpstr>
      <vt:lpstr>2.0 | Minuta do Projeto de Lei Tarifa Zero</vt:lpstr>
      <vt:lpstr>2.0 | Minuta do Projeto de Lei Tarifa Zero</vt:lpstr>
      <vt:lpstr>2.0 | Minuta do Projeto de Lei Tarifa Zero</vt:lpstr>
      <vt:lpstr>2.0 | Minuta do Projeto de Lei Tarifa Zero</vt:lpstr>
      <vt:lpstr>2.0 | Minuta do Projeto de Lei Tarifa Zero</vt:lpstr>
      <vt:lpstr>2.0 | Minuta do Projeto de Lei Tarifa Zero</vt:lpstr>
      <vt:lpstr>2.0 | Minuta do Projeto de Lei Tarifa Zero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Lisflavia Oliveira dos Reis</dc:creator>
  <cp:lastModifiedBy>Thainá Ribeiro de Oliveira</cp:lastModifiedBy>
  <cp:revision>20</cp:revision>
  <dcterms:created xsi:type="dcterms:W3CDTF">2022-03-23T19:31:33Z</dcterms:created>
  <dcterms:modified xsi:type="dcterms:W3CDTF">2025-04-25T16:09:24Z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0x01010008BE812253ECDB4BBC7E170F4D66571A</vt:lpwstr>
  </property>
  <property fmtid="{D5CDD505-2E9C-101B-9397-08002B2CF9AE}" pid="3" name="MSIP_Label_defa4170-0d19-0005-0004-bc88714345d2_Name">
    <vt:lpwstr>defa4170-0d19-0005-0004-bc88714345d2</vt:lpwstr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Tag">
    <vt:lpwstr>10, 3, 0, 2</vt:lpwstr>
  </property>
  <property fmtid="{D5CDD505-2E9C-101B-9397-08002B2CF9AE}" pid="6" name="MSIP_Label_defa4170-0d19-0005-0004-bc88714345d2_SetDate">
    <vt:lpwstr>2025-04-16T11:17:04Z</vt:lpwstr>
  </property>
  <property fmtid="{D5CDD505-2E9C-101B-9397-08002B2CF9AE}" pid="7" name="MSIP_Label_defa4170-0d19-0005-0004-bc88714345d2_ContentBits">
    <vt:lpwstr>0</vt:lpwstr>
  </property>
  <property fmtid="{D5CDD505-2E9C-101B-9397-08002B2CF9AE}" pid="8" name="MSIP_Label_defa4170-0d19-0005-0004-bc88714345d2_ActionId">
    <vt:lpwstr>f8551ffc-65a3-49b5-8485-d3a0b81795cf</vt:lpwstr>
  </property>
  <property fmtid="{D5CDD505-2E9C-101B-9397-08002B2CF9AE}" pid="9" name="MSIP_Label_defa4170-0d19-0005-0004-bc88714345d2_SiteId">
    <vt:lpwstr>4e10ab7b-c5b8-45a5-8b77-4e08baca5992</vt:lpwstr>
  </property>
  <property fmtid="{D5CDD505-2E9C-101B-9397-08002B2CF9AE}" pid="10" name="MSIP_Label_defa4170-0d19-0005-0004-bc88714345d2_Method">
    <vt:lpwstr>Standard</vt:lpwstr>
  </property>
  <property fmtid="{D5CDD505-2E9C-101B-9397-08002B2CF9AE}" pid="11" name="MediaServiceImageTags">
    <vt:lpwstr/>
  </property>
</Properties>
</file>