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6"/>
  </p:notesMasterIdLst>
  <p:handoutMasterIdLst>
    <p:handoutMasterId r:id="rId17"/>
  </p:handoutMasterIdLst>
  <p:sldIdLst>
    <p:sldId id="317" r:id="rId2"/>
    <p:sldId id="312" r:id="rId3"/>
    <p:sldId id="1080" r:id="rId4"/>
    <p:sldId id="1081" r:id="rId5"/>
    <p:sldId id="1082" r:id="rId6"/>
    <p:sldId id="1083" r:id="rId7"/>
    <p:sldId id="1084" r:id="rId8"/>
    <p:sldId id="1085" r:id="rId9"/>
    <p:sldId id="303" r:id="rId10"/>
    <p:sldId id="310" r:id="rId11"/>
    <p:sldId id="1087" r:id="rId12"/>
    <p:sldId id="307" r:id="rId13"/>
    <p:sldId id="320" r:id="rId14"/>
    <p:sldId id="1086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Chiode Perpetuo Batista Santos" initials="OCPBS" lastIdx="28" clrIdx="0">
    <p:extLst>
      <p:ext uri="{19B8F6BF-5375-455C-9EA6-DF929625EA0E}">
        <p15:presenceInfo xmlns:p15="http://schemas.microsoft.com/office/powerpoint/2012/main" userId="S-1-5-21-1992632292-886138942-709122288-38561" providerId="AD"/>
      </p:ext>
    </p:extLst>
  </p:cmAuthor>
  <p:cmAuthor id="2" name="Fernando Resende Barbosa" initials="FRB" lastIdx="5" clrIdx="1">
    <p:extLst>
      <p:ext uri="{19B8F6BF-5375-455C-9EA6-DF929625EA0E}">
        <p15:presenceInfo xmlns:p15="http://schemas.microsoft.com/office/powerpoint/2012/main" userId="S-1-5-21-1992632292-886138942-709122288-387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EFEFE"/>
    <a:srgbClr val="1ED0A6"/>
    <a:srgbClr val="36B9EC"/>
    <a:srgbClr val="4EB8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7" autoAdjust="0"/>
    <p:restoredTop sz="90526" autoAdjust="0"/>
  </p:normalViewPr>
  <p:slideViewPr>
    <p:cSldViewPr snapToGrid="0" showGuides="1">
      <p:cViewPr varScale="1">
        <p:scale>
          <a:sx n="104" d="100"/>
          <a:sy n="104" d="100"/>
        </p:scale>
        <p:origin x="1152" y="96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rnando.resende\Downloads\tabela%20cidades%20tarifa%20zero%20c&#243;pi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rnando.resende\Downloads\tabela%20cidades%20tarifa%20zero%20c&#243;pi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695134732139855E-2"/>
          <c:y val="0.10874273663768907"/>
          <c:w val="0.94484876817638785"/>
          <c:h val="0.89041433404639447"/>
        </c:manualLayout>
      </c:layout>
      <c:pie3DChart>
        <c:varyColors val="1"/>
        <c:ser>
          <c:idx val="0"/>
          <c:order val="0"/>
          <c:tx>
            <c:strRef>
              <c:f>'Quantidade por Estado'!$B$1</c:f>
              <c:strCache>
                <c:ptCount val="1"/>
                <c:pt idx="0">
                  <c:v>Quantidade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1E6-4A69-9623-33EE02E2BD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1E6-4A69-9623-33EE02E2BD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1E6-4A69-9623-33EE02E2BD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1E6-4A69-9623-33EE02E2BD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1E6-4A69-9623-33EE02E2BD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1E6-4A69-9623-33EE02E2BD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1E6-4A69-9623-33EE02E2BD7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1E6-4A69-9623-33EE02E2BD7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F1E6-4A69-9623-33EE02E2BD7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F1E6-4A69-9623-33EE02E2BD76}"/>
              </c:ext>
            </c:extLst>
          </c:dPt>
          <c:dLbls>
            <c:dLbl>
              <c:idx val="9"/>
              <c:layout>
                <c:manualLayout>
                  <c:x val="3.1043849437329659E-3"/>
                  <c:y val="-1.1038729255508663E-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1E6-4A69-9623-33EE02E2BD7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'Quantidade por Estado'!$A$2:$A$11</c:f>
              <c:strCache>
                <c:ptCount val="10"/>
                <c:pt idx="0">
                  <c:v>SP</c:v>
                </c:pt>
                <c:pt idx="1">
                  <c:v>MG</c:v>
                </c:pt>
                <c:pt idx="2">
                  <c:v>PR</c:v>
                </c:pt>
                <c:pt idx="3">
                  <c:v>RJ</c:v>
                </c:pt>
                <c:pt idx="4">
                  <c:v>SC</c:v>
                </c:pt>
                <c:pt idx="5">
                  <c:v>GO</c:v>
                </c:pt>
                <c:pt idx="6">
                  <c:v>CE</c:v>
                </c:pt>
                <c:pt idx="7">
                  <c:v>RS</c:v>
                </c:pt>
                <c:pt idx="8">
                  <c:v>ES</c:v>
                </c:pt>
                <c:pt idx="9">
                  <c:v>MS</c:v>
                </c:pt>
              </c:strCache>
            </c:strRef>
          </c:cat>
          <c:val>
            <c:numRef>
              <c:f>'Quantidade por Estado'!$B$2:$B$11</c:f>
              <c:numCache>
                <c:formatCode>General</c:formatCode>
                <c:ptCount val="10"/>
                <c:pt idx="0">
                  <c:v>23</c:v>
                </c:pt>
                <c:pt idx="1">
                  <c:v>22</c:v>
                </c:pt>
                <c:pt idx="2">
                  <c:v>10</c:v>
                </c:pt>
                <c:pt idx="3">
                  <c:v>9</c:v>
                </c:pt>
                <c:pt idx="4">
                  <c:v>6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1E6-4A69-9623-33EE02E2BD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89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70301752"/>
        <c:axId val="320262752"/>
      </c:barChart>
      <c:catAx>
        <c:axId val="270301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0262752"/>
        <c:crosses val="autoZero"/>
        <c:auto val="1"/>
        <c:lblAlgn val="ctr"/>
        <c:lblOffset val="100"/>
        <c:noMultiLvlLbl val="0"/>
      </c:catAx>
      <c:valAx>
        <c:axId val="320262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70301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260074824094772E-2"/>
          <c:y val="3.8766205310821533E-2"/>
          <c:w val="0.97594964504241943"/>
          <c:h val="0.941634893417358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51C3-4F98-929D-9F9D4EEA866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1C3-4F98-929D-9F9D4EEA8665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C3-4F98-929D-9F9D4EEA86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 smtId="4294967295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Planilha5!$B$1</c:f>
              <c:strCache>
                <c:ptCount val="1"/>
                <c:pt idx="0">
                  <c:v>Qtd. Cidade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05"/>
                  <c:y val="4.62962962962946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25-4F56-BDA2-0A10DE1DAB8B}"/>
                </c:ext>
              </c:extLst>
            </c:dLbl>
            <c:dLbl>
              <c:idx val="1"/>
              <c:layout>
                <c:manualLayout>
                  <c:x val="-5.5555555555555552E-2"/>
                  <c:y val="-8.487556272013328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25-4F56-BDA2-0A10DE1DAB8B}"/>
                </c:ext>
              </c:extLst>
            </c:dLbl>
            <c:dLbl>
              <c:idx val="2"/>
              <c:layout>
                <c:manualLayout>
                  <c:x val="-5.833333333333333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25-4F56-BDA2-0A10DE1DAB8B}"/>
                </c:ext>
              </c:extLst>
            </c:dLbl>
            <c:dLbl>
              <c:idx val="3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25-4F56-BDA2-0A10DE1DAB8B}"/>
                </c:ext>
              </c:extLst>
            </c:dLbl>
            <c:dLbl>
              <c:idx val="4"/>
              <c:layout>
                <c:manualLayout>
                  <c:x val="-6.944444444444444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25-4F56-BDA2-0A10DE1DAB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Planilha5!$A$2:$A$6</c:f>
              <c:strCache>
                <c:ptCount val="5"/>
                <c:pt idx="0">
                  <c:v>&lt; 10 mil </c:v>
                </c:pt>
                <c:pt idx="1">
                  <c:v>10 - 20 mil</c:v>
                </c:pt>
                <c:pt idx="2">
                  <c:v>20 - 50 mil</c:v>
                </c:pt>
                <c:pt idx="3">
                  <c:v>50 - 100 mil</c:v>
                </c:pt>
                <c:pt idx="4">
                  <c:v>&gt; 100 mil</c:v>
                </c:pt>
              </c:strCache>
            </c:strRef>
          </c:cat>
          <c:val>
            <c:numRef>
              <c:f>Planilha5!$B$2:$B$6</c:f>
              <c:numCache>
                <c:formatCode>General</c:formatCode>
                <c:ptCount val="5"/>
                <c:pt idx="0">
                  <c:v>9</c:v>
                </c:pt>
                <c:pt idx="1">
                  <c:v>17</c:v>
                </c:pt>
                <c:pt idx="2">
                  <c:v>34</c:v>
                </c:pt>
                <c:pt idx="3">
                  <c:v>14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25-4F56-BDA2-0A10DE1DAB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20264712"/>
        <c:axId val="320263536"/>
      </c:barChart>
      <c:catAx>
        <c:axId val="3202647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Quant.</a:t>
                </a:r>
                <a:r>
                  <a:rPr lang="en-US" baseline="0"/>
                  <a:t> habitantes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0263536"/>
        <c:crosses val="autoZero"/>
        <c:auto val="1"/>
        <c:lblAlgn val="ctr"/>
        <c:lblOffset val="100"/>
        <c:noMultiLvlLbl val="0"/>
      </c:catAx>
      <c:valAx>
        <c:axId val="320263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Quant. cidades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20264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/>
            </a:lvl1pPr>
          </a:lstStyle>
          <a:p>
            <a:fld id="{4084E972-8574-4AF9-AAC9-1FF50E1DAB41}" type="datetimeFigureOut">
              <a:rPr lang="es-PE" smtClean="0"/>
              <a:pPr/>
              <a:t>8/04/2024</a:t>
            </a:fld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/>
            </a:lvl1pPr>
          </a:lstStyle>
          <a:p>
            <a:fld id="{AA404EB5-56F3-4E4C-91D5-689917F379C7}" type="slidenum">
              <a:rPr lang="es-PE" smtClean="0"/>
              <a:pPr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18549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/>
            </a:lvl1pPr>
          </a:lstStyle>
          <a:p>
            <a:fld id="{D281A71C-044D-42A2-866A-0C1E275534E8}" type="datetimeFigureOut">
              <a:rPr lang="x-none" smtClean="0"/>
              <a:pPr/>
              <a:t>08/04/2024</a:t>
            </a:fld>
            <a:endParaRPr lang="x-non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/>
            </a:lvl1pPr>
          </a:lstStyle>
          <a:p>
            <a:fld id="{97082632-C89F-4A6D-956A-8F4375958F4D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73958295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slidesppt.net</a:t>
            </a:r>
            <a:endParaRPr lang="ko-KR" alt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defPPr/>
          </a:lstStyle>
          <a:p>
            <a:fld id="{97082632-C89F-4A6D-956A-8F4375958F4D}" type="slidenum">
              <a:rPr lang="x-none" smtClean="0"/>
              <a:pPr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03125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slidesppt.net</a:t>
            </a:r>
            <a:endParaRPr lang="ko-KR" alt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defPPr/>
          </a:lstStyle>
          <a:p>
            <a:fld id="{97082632-C89F-4A6D-956A-8F4375958F4D}" type="slidenum">
              <a:rPr lang="x-none" smtClean="0"/>
              <a:pPr/>
              <a:t>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150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slidesppt.net</a:t>
            </a:r>
            <a:endParaRPr lang="ko-KR" alt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defPPr/>
          </a:lstStyle>
          <a:p>
            <a:fld id="{97082632-C89F-4A6D-956A-8F4375958F4D}" type="slidenum">
              <a:rPr lang="x-none" smtClean="0"/>
              <a:pPr/>
              <a:t>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09898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slidesppt.net</a:t>
            </a:r>
            <a:endParaRPr lang="ko-KR" alt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defPPr/>
          </a:lstStyle>
          <a:p>
            <a:fld id="{97082632-C89F-4A6D-956A-8F4375958F4D}" type="slidenum">
              <a:rPr lang="x-none" smtClean="0"/>
              <a:pPr/>
              <a:t>10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5459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slidesppt.net</a:t>
            </a:r>
            <a:endParaRPr lang="ko-KR" alt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defPPr/>
          </a:lstStyle>
          <a:p>
            <a:fld id="{97082632-C89F-4A6D-956A-8F4375958F4D}" type="slidenum">
              <a:rPr lang="x-none" smtClean="0"/>
              <a:pPr/>
              <a:t>14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0732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3440" y="888548"/>
            <a:ext cx="11573197" cy="840230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>
            <a:defPPr/>
            <a:lvl1pPr marL="0" indent="0" algn="ctr">
              <a:buFontTx/>
              <a:buNone/>
              <a:defRPr lang="en-US" altLang="ko-KR" sz="540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marL="0" lvl="0"/>
            <a:r>
              <a:rPr lang="en-US" altLang="ko-KR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 userDrawn="1"/>
        </p:nvSpPr>
        <p:spPr>
          <a:xfrm>
            <a:off x="0" y="-12636"/>
            <a:ext cx="12192000" cy="68706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s-PE"/>
          </a:p>
        </p:txBody>
      </p:sp>
      <p:grpSp>
        <p:nvGrpSpPr>
          <p:cNvPr id="18" name="Grupo 17"/>
          <p:cNvGrpSpPr/>
          <p:nvPr userDrawn="1"/>
        </p:nvGrpSpPr>
        <p:grpSpPr>
          <a:xfrm>
            <a:off x="-14514" y="-34404"/>
            <a:ext cx="5646057" cy="844292"/>
            <a:chOff x="2155825" y="2846388"/>
            <a:chExt cx="7877176" cy="1177926"/>
          </a:xfrm>
        </p:grpSpPr>
        <p:sp>
          <p:nvSpPr>
            <p:cNvPr id="19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0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1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2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3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4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5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6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7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8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9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30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31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32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259079608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40804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1220993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1135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44024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alphaModFix amt="4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9647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0064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Image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0A96AEFE-2DB4-4800-BD04-10498C186E29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5610225" y="0"/>
            <a:ext cx="6206149" cy="6858000"/>
          </a:xfrm>
          <a:custGeom>
            <a:avLst/>
            <a:gdLst>
              <a:gd name="connsiteX0" fmla="*/ 5280530 w 6206149"/>
              <a:gd name="connsiteY0" fmla="*/ 3429000 h 6858000"/>
              <a:gd name="connsiteX1" fmla="*/ 6206149 w 6206149"/>
              <a:gd name="connsiteY1" fmla="*/ 3429000 h 6858000"/>
              <a:gd name="connsiteX2" fmla="*/ 4207499 w 6206149"/>
              <a:gd name="connsiteY2" fmla="*/ 6858000 h 6858000"/>
              <a:gd name="connsiteX3" fmla="*/ 3281880 w 6206149"/>
              <a:gd name="connsiteY3" fmla="*/ 6858000 h 6858000"/>
              <a:gd name="connsiteX4" fmla="*/ 4173746 w 6206149"/>
              <a:gd name="connsiteY4" fmla="*/ 3429000 h 6858000"/>
              <a:gd name="connsiteX5" fmla="*/ 5099365 w 6206149"/>
              <a:gd name="connsiteY5" fmla="*/ 3429000 h 6858000"/>
              <a:gd name="connsiteX6" fmla="*/ 3100715 w 6206149"/>
              <a:gd name="connsiteY6" fmla="*/ 6858000 h 6858000"/>
              <a:gd name="connsiteX7" fmla="*/ 2175096 w 6206149"/>
              <a:gd name="connsiteY7" fmla="*/ 6858000 h 6858000"/>
              <a:gd name="connsiteX8" fmla="*/ 5075842 w 6206149"/>
              <a:gd name="connsiteY8" fmla="*/ 0 h 6858000"/>
              <a:gd name="connsiteX9" fmla="*/ 5993394 w 6206149"/>
              <a:gd name="connsiteY9" fmla="*/ 0 h 6858000"/>
              <a:gd name="connsiteX10" fmla="*/ 1976808 w 6206149"/>
              <a:gd name="connsiteY10" fmla="*/ 6858000 h 6858000"/>
              <a:gd name="connsiteX11" fmla="*/ 1059256 w 6206149"/>
              <a:gd name="connsiteY11" fmla="*/ 6858000 h 6858000"/>
              <a:gd name="connsiteX12" fmla="*/ 3931564 w 6206149"/>
              <a:gd name="connsiteY12" fmla="*/ 0 h 6858000"/>
              <a:gd name="connsiteX13" fmla="*/ 4857183 w 6206149"/>
              <a:gd name="connsiteY13" fmla="*/ 0 h 6858000"/>
              <a:gd name="connsiteX14" fmla="*/ 2858533 w 6206149"/>
              <a:gd name="connsiteY14" fmla="*/ 3429000 h 6858000"/>
              <a:gd name="connsiteX15" fmla="*/ 1932914 w 6206149"/>
              <a:gd name="connsiteY15" fmla="*/ 3429000 h 6858000"/>
              <a:gd name="connsiteX16" fmla="*/ 2008640 w 6206149"/>
              <a:gd name="connsiteY16" fmla="*/ 0 h 6858000"/>
              <a:gd name="connsiteX17" fmla="*/ 3684759 w 6206149"/>
              <a:gd name="connsiteY17" fmla="*/ 0 h 6858000"/>
              <a:gd name="connsiteX18" fmla="*/ 1676119 w 6206149"/>
              <a:gd name="connsiteY18" fmla="*/ 3429000 h 6858000"/>
              <a:gd name="connsiteX19" fmla="*/ 0 w 6206149"/>
              <a:gd name="connsiteY19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206149" h="6858000">
                <a:moveTo>
                  <a:pt x="5280530" y="3429000"/>
                </a:moveTo>
                <a:lnTo>
                  <a:pt x="6206149" y="3429000"/>
                </a:lnTo>
                <a:lnTo>
                  <a:pt x="4207499" y="6858000"/>
                </a:lnTo>
                <a:lnTo>
                  <a:pt x="3281880" y="6858000"/>
                </a:lnTo>
                <a:close/>
                <a:moveTo>
                  <a:pt x="4173746" y="3429000"/>
                </a:moveTo>
                <a:lnTo>
                  <a:pt x="5099365" y="3429000"/>
                </a:lnTo>
                <a:lnTo>
                  <a:pt x="3100715" y="6858000"/>
                </a:lnTo>
                <a:lnTo>
                  <a:pt x="2175096" y="6858000"/>
                </a:lnTo>
                <a:close/>
                <a:moveTo>
                  <a:pt x="5075842" y="0"/>
                </a:moveTo>
                <a:lnTo>
                  <a:pt x="5993394" y="0"/>
                </a:lnTo>
                <a:lnTo>
                  <a:pt x="1976808" y="6858000"/>
                </a:lnTo>
                <a:lnTo>
                  <a:pt x="1059256" y="6858000"/>
                </a:lnTo>
                <a:close/>
                <a:moveTo>
                  <a:pt x="3931564" y="0"/>
                </a:moveTo>
                <a:lnTo>
                  <a:pt x="4857183" y="0"/>
                </a:lnTo>
                <a:lnTo>
                  <a:pt x="2858533" y="3429000"/>
                </a:lnTo>
                <a:lnTo>
                  <a:pt x="1932914" y="3429000"/>
                </a:lnTo>
                <a:close/>
                <a:moveTo>
                  <a:pt x="2008640" y="0"/>
                </a:moveTo>
                <a:lnTo>
                  <a:pt x="3684759" y="0"/>
                </a:lnTo>
                <a:lnTo>
                  <a:pt x="1676119" y="3429000"/>
                </a:lnTo>
                <a:lnTo>
                  <a:pt x="0" y="3429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defPPr/>
            <a:lvl1pPr marL="0" indent="0" algn="ctr">
              <a:buNone/>
              <a:defRPr sz="1800">
                <a:latin typeface="+mn-lt"/>
                <a:cs typeface="Arial" panose="020B0604020202020204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/>
              <a:t>Your Picture Here And Send To Back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3834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C70177A7-4E03-44B8-A2CB-D0A1D472671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10000" y="3162301"/>
            <a:ext cx="8382000" cy="36957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txBody>
          <a:bodyPr anchor="ctr"/>
          <a:lstStyle>
            <a:defPPr/>
            <a:lvl1pPr marL="0" indent="0" algn="ctr">
              <a:lnSpc>
                <a:spcPct val="100000"/>
              </a:lnSpc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/>
              <a:t>Place Your Picture Here And Send To Back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708828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그림 개체 틀 2">
            <a:extLst>
              <a:ext uri="{FF2B5EF4-FFF2-40B4-BE49-F238E27FC236}">
                <a16:creationId xmlns:a16="http://schemas.microsoft.com/office/drawing/2014/main" id="{42980F6D-A868-4A50-9975-6D38EF3EF1D5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 rot="694714">
            <a:off x="4965143" y="1215344"/>
            <a:ext cx="3256876" cy="22391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0" cap="flat">
            <a:solidFill>
              <a:schemeClr val="bg1"/>
            </a:solidFill>
            <a:miter lim="800000"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/>
            <a:lvl1pPr marL="0" indent="0">
              <a:buNone/>
              <a:def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/>
              <a:t>Place Your Picture Here</a:t>
            </a:r>
            <a:endParaRPr lang="ko-KR" altLang="en-US"/>
          </a:p>
        </p:txBody>
      </p:sp>
      <p:sp>
        <p:nvSpPr>
          <p:cNvPr id="15" name="그림 개체 틀 2">
            <a:extLst>
              <a:ext uri="{FF2B5EF4-FFF2-40B4-BE49-F238E27FC236}">
                <a16:creationId xmlns:a16="http://schemas.microsoft.com/office/drawing/2014/main" id="{12852147-F4BC-4002-8D9B-559F42913C6B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 rot="21398040">
            <a:off x="8011850" y="2309449"/>
            <a:ext cx="3256876" cy="22391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0" cap="flat">
            <a:solidFill>
              <a:schemeClr val="bg1"/>
            </a:solidFill>
            <a:miter lim="800000"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/>
            <a:lvl1pPr marL="0" indent="0">
              <a:buNone/>
              <a:def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/>
              <a:t>Place Your Picture Here</a:t>
            </a:r>
            <a:endParaRPr lang="ko-KR" altLang="en-US"/>
          </a:p>
        </p:txBody>
      </p:sp>
      <p:sp>
        <p:nvSpPr>
          <p:cNvPr id="16" name="그림 개체 틀 2">
            <a:extLst>
              <a:ext uri="{FF2B5EF4-FFF2-40B4-BE49-F238E27FC236}">
                <a16:creationId xmlns:a16="http://schemas.microsoft.com/office/drawing/2014/main" id="{6A8E4311-9832-4868-9218-82FDF254D169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 rot="20741364">
            <a:off x="4999774" y="3597041"/>
            <a:ext cx="3256876" cy="223910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0" cap="flat">
            <a:solidFill>
              <a:schemeClr val="bg1"/>
            </a:solidFill>
            <a:miter lim="800000"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/>
            <a:lvl1pPr marL="0" indent="0">
              <a:buNone/>
              <a:def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/>
              <a:t>Place Your Picture Here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937114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 userDrawn="1"/>
        </p:nvGrpSpPr>
        <p:grpSpPr>
          <a:xfrm>
            <a:off x="0" y="-12636"/>
            <a:ext cx="5646057" cy="844292"/>
            <a:chOff x="2155825" y="2846388"/>
            <a:chExt cx="7877176" cy="1177926"/>
          </a:xfrm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15965023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 userDrawn="1"/>
        </p:nvGrpSpPr>
        <p:grpSpPr>
          <a:xfrm flipH="1">
            <a:off x="6574974" y="1879"/>
            <a:ext cx="5617026" cy="839951"/>
            <a:chOff x="2155825" y="2846388"/>
            <a:chExt cx="7877176" cy="1177926"/>
          </a:xfrm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364510084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 userDrawn="1"/>
        </p:nvGrpSpPr>
        <p:grpSpPr>
          <a:xfrm>
            <a:off x="0" y="-12636"/>
            <a:ext cx="5646057" cy="844292"/>
            <a:chOff x="2155825" y="2846388"/>
            <a:chExt cx="7877176" cy="1177926"/>
          </a:xfrm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  <p:grpSp>
        <p:nvGrpSpPr>
          <p:cNvPr id="17" name="Grupo 16"/>
          <p:cNvGrpSpPr/>
          <p:nvPr userDrawn="1"/>
        </p:nvGrpSpPr>
        <p:grpSpPr>
          <a:xfrm flipH="1">
            <a:off x="6160705" y="-18648"/>
            <a:ext cx="6045470" cy="904019"/>
            <a:chOff x="2155825" y="2846388"/>
            <a:chExt cx="7877176" cy="1177926"/>
          </a:xfrm>
        </p:grpSpPr>
        <p:sp>
          <p:nvSpPr>
            <p:cNvPr id="18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9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0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1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2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3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4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5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6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7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8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29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30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31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21663863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4EB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s-PE"/>
          </a:p>
        </p:txBody>
      </p:sp>
      <p:grpSp>
        <p:nvGrpSpPr>
          <p:cNvPr id="2" name="Grupo 1"/>
          <p:cNvGrpSpPr/>
          <p:nvPr userDrawn="1"/>
        </p:nvGrpSpPr>
        <p:grpSpPr>
          <a:xfrm>
            <a:off x="0" y="-12636"/>
            <a:ext cx="5646057" cy="844292"/>
            <a:chOff x="2155825" y="2846388"/>
            <a:chExt cx="7877176" cy="1177926"/>
          </a:xfrm>
          <a:solidFill>
            <a:schemeClr val="bg1"/>
          </a:solidFill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583281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4EB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s-PE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77BF33F5-3E6C-464B-9956-2C5841518A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259" y="179294"/>
            <a:ext cx="11793069" cy="6696636"/>
          </a:xfrm>
          <a:prstGeom prst="rect">
            <a:avLst/>
          </a:prstGeom>
        </p:spPr>
      </p:pic>
      <p:grpSp>
        <p:nvGrpSpPr>
          <p:cNvPr id="2" name="Grupo 1"/>
          <p:cNvGrpSpPr/>
          <p:nvPr userDrawn="1"/>
        </p:nvGrpSpPr>
        <p:grpSpPr>
          <a:xfrm flipH="1">
            <a:off x="5855243" y="-17928"/>
            <a:ext cx="6354686" cy="950258"/>
            <a:chOff x="2155825" y="2846388"/>
            <a:chExt cx="7877176" cy="1177926"/>
          </a:xfrm>
          <a:solidFill>
            <a:schemeClr val="bg1"/>
          </a:solidFill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80928136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4EB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s-PE"/>
          </a:p>
        </p:txBody>
      </p:sp>
      <p:grpSp>
        <p:nvGrpSpPr>
          <p:cNvPr id="2" name="Grupo 1"/>
          <p:cNvGrpSpPr/>
          <p:nvPr userDrawn="1"/>
        </p:nvGrpSpPr>
        <p:grpSpPr>
          <a:xfrm flipH="1">
            <a:off x="5855243" y="-17928"/>
            <a:ext cx="6354686" cy="950258"/>
            <a:chOff x="2155825" y="2846388"/>
            <a:chExt cx="7877176" cy="1177926"/>
          </a:xfrm>
          <a:solidFill>
            <a:schemeClr val="bg1"/>
          </a:solidFill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402692136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 userDrawn="1"/>
        </p:nvSpPr>
        <p:spPr>
          <a:xfrm>
            <a:off x="0" y="-12636"/>
            <a:ext cx="12192000" cy="6870636"/>
          </a:xfrm>
          <a:prstGeom prst="rect">
            <a:avLst/>
          </a:prstGeom>
          <a:solidFill>
            <a:srgbClr val="36B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s-PE"/>
          </a:p>
        </p:txBody>
      </p:sp>
      <p:grpSp>
        <p:nvGrpSpPr>
          <p:cNvPr id="2" name="Grupo 1"/>
          <p:cNvGrpSpPr/>
          <p:nvPr userDrawn="1"/>
        </p:nvGrpSpPr>
        <p:grpSpPr>
          <a:xfrm>
            <a:off x="0" y="-12636"/>
            <a:ext cx="5646057" cy="844292"/>
            <a:chOff x="2155825" y="2846388"/>
            <a:chExt cx="7877176" cy="1177926"/>
          </a:xfrm>
          <a:solidFill>
            <a:schemeClr val="bg1"/>
          </a:solidFill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175486989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 userDrawn="1"/>
        </p:nvSpPr>
        <p:spPr>
          <a:xfrm>
            <a:off x="0" y="-12636"/>
            <a:ext cx="12192000" cy="68706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s-PE"/>
          </a:p>
        </p:txBody>
      </p:sp>
      <p:grpSp>
        <p:nvGrpSpPr>
          <p:cNvPr id="2" name="Grupo 1"/>
          <p:cNvGrpSpPr/>
          <p:nvPr userDrawn="1"/>
        </p:nvGrpSpPr>
        <p:grpSpPr>
          <a:xfrm>
            <a:off x="0" y="-12636"/>
            <a:ext cx="5646057" cy="844292"/>
            <a:chOff x="2155825" y="2846388"/>
            <a:chExt cx="7877176" cy="1177926"/>
          </a:xfrm>
          <a:solidFill>
            <a:schemeClr val="bg1"/>
          </a:solidFill>
        </p:grpSpPr>
        <p:sp>
          <p:nvSpPr>
            <p:cNvPr id="3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4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5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6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7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8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9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0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1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2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  <p:sp>
          <p:nvSpPr>
            <p:cNvPr id="1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63699777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8" r:id="rId2"/>
    <p:sldLayoutId id="2147483691" r:id="rId3"/>
    <p:sldLayoutId id="2147483688" r:id="rId4"/>
    <p:sldLayoutId id="2147483684" r:id="rId5"/>
    <p:sldLayoutId id="2147483693" r:id="rId6"/>
    <p:sldLayoutId id="2147483699" r:id="rId7"/>
    <p:sldLayoutId id="2147483685" r:id="rId8"/>
    <p:sldLayoutId id="2147483686" r:id="rId9"/>
    <p:sldLayoutId id="2147483687" r:id="rId10"/>
    <p:sldLayoutId id="2147483696" r:id="rId11"/>
    <p:sldLayoutId id="2147483695" r:id="rId12"/>
    <p:sldLayoutId id="2147483690" r:id="rId13"/>
    <p:sldLayoutId id="2147483689" r:id="rId14"/>
    <p:sldLayoutId id="2147483692" r:id="rId15"/>
    <p:sldLayoutId id="2147483680" r:id="rId16"/>
    <p:sldLayoutId id="2147483665" r:id="rId17"/>
    <p:sldLayoutId id="2147483677" r:id="rId18"/>
  </p:sldLayoutIdLst>
  <p:transition/>
  <p:txStyles>
    <p:titleStyle>
      <a:defPPr/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riana.mg.gov.br/" TargetMode="External"/><Relationship Id="rId3" Type="http://schemas.openxmlformats.org/officeDocument/2006/relationships/hyperlink" Target="https://www.teses.usp.br/teses/disponiveis/102/102132/tde-17042018-152926/publico/DissertacaoCorrigidaMilenadeLimaeSilva.pdf" TargetMode="External"/><Relationship Id="rId7" Type="http://schemas.openxmlformats.org/officeDocument/2006/relationships/hyperlink" Target="https://www.eptmarica.rj.gov.b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marica.rj.gov.br/tag/tarifa-zero/" TargetMode="External"/><Relationship Id="rId11" Type="http://schemas.openxmlformats.org/officeDocument/2006/relationships/hyperlink" Target="https://pt.wikipedia.org/wiki/Movimento_Passe_Livre" TargetMode="External"/><Relationship Id="rId5" Type="http://schemas.openxmlformats.org/officeDocument/2006/relationships/hyperlink" Target="https://formosa.go.gov.br/" TargetMode="External"/><Relationship Id="rId10" Type="http://schemas.openxmlformats.org/officeDocument/2006/relationships/hyperlink" Target="https://docs.google.com/spreadsheets/d/1FFgkyuQEeYYBgk5kWC1P9HKZzlECBS4H/edit#gid=647725414" TargetMode="External"/><Relationship Id="rId4" Type="http://schemas.openxmlformats.org/officeDocument/2006/relationships/hyperlink" Target="https://www.camara.leg.br/proposicoesWeb/prop_mostrarintegra?codteor=2273368&amp;filename=PEC%2025/2023" TargetMode="External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93AEA043-746F-4334-A00A-A4587B060237}"/>
              </a:ext>
            </a:extLst>
          </p:cNvPr>
          <p:cNvSpPr txBox="1"/>
          <p:nvPr/>
        </p:nvSpPr>
        <p:spPr>
          <a:xfrm>
            <a:off x="412333" y="820541"/>
            <a:ext cx="5101776" cy="861774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>
            <a:spAutoFit/>
          </a:bodyPr>
          <a:lstStyle>
            <a:defPPr/>
          </a:lstStyle>
          <a:p>
            <a:pPr algn="ctr"/>
            <a:r>
              <a:rPr lang="en-US" sz="5000" dirty="0">
                <a:solidFill>
                  <a:srgbClr val="FFFF00"/>
                </a:solidFill>
                <a:latin typeface="Arial Black" panose="020B0A04020102020204" pitchFamily="34" charset="0"/>
              </a:rPr>
              <a:t>TARIFA ZERO</a:t>
            </a:r>
            <a:endParaRPr lang="ko-KR" altLang="en-US" sz="5000" dirty="0">
              <a:solidFill>
                <a:srgbClr val="FFFF0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DC83D12-1353-440F-A5DC-1ACD4C118187}"/>
              </a:ext>
            </a:extLst>
          </p:cNvPr>
          <p:cNvSpPr txBox="1"/>
          <p:nvPr/>
        </p:nvSpPr>
        <p:spPr>
          <a:xfrm>
            <a:off x="412333" y="3072081"/>
            <a:ext cx="2450940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5400">
                <a:solidFill>
                  <a:schemeClr val="bg1"/>
                </a:solidFill>
                <a:effectLst>
                  <a:outerShdw blurRad="12700" dist="88900" dir="3000000" algn="tl" rotWithShape="0">
                    <a:schemeClr val="accent2">
                      <a:alpha val="40000"/>
                    </a:schemeClr>
                  </a:outerShdw>
                </a:effectLst>
                <a:latin typeface="+mj-lt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ko-KR" sz="2000" b="1" i="1" dirty="0">
                <a:solidFill>
                  <a:schemeClr val="tx1"/>
                </a:solidFill>
                <a:effectLst/>
                <a:latin typeface="+mn-lt"/>
              </a:rPr>
              <a:t>Maricá-RJ  </a:t>
            </a:r>
          </a:p>
          <a:p>
            <a:pPr algn="l"/>
            <a:endParaRPr lang="en-US" altLang="ko-KR" sz="2000" b="1" i="1" dirty="0">
              <a:solidFill>
                <a:schemeClr val="tx1"/>
              </a:solidFill>
              <a:effectLst/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ko-KR" sz="2000" b="1" i="1" dirty="0">
                <a:solidFill>
                  <a:schemeClr val="tx1"/>
                </a:solidFill>
                <a:effectLst/>
                <a:latin typeface="+mn-lt"/>
              </a:rPr>
              <a:t>Mariana-MG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altLang="ko-KR" sz="2000" b="1" i="1" dirty="0">
              <a:solidFill>
                <a:schemeClr val="tx1"/>
              </a:solidFill>
              <a:effectLst/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ko-KR" sz="2000" b="1" i="1" dirty="0">
                <a:solidFill>
                  <a:schemeClr val="tx1"/>
                </a:solidFill>
                <a:effectLst/>
                <a:latin typeface="+mn-lt"/>
              </a:rPr>
              <a:t>Formosa-GO</a:t>
            </a:r>
            <a:endParaRPr lang="ko-KR" altLang="en-US" sz="2000" b="1" i="1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BA88030E-6A29-49F2-BA00-EF7A018D8B89}"/>
              </a:ext>
            </a:extLst>
          </p:cNvPr>
          <p:cNvSpPr/>
          <p:nvPr/>
        </p:nvSpPr>
        <p:spPr>
          <a:xfrm>
            <a:off x="242047" y="5768788"/>
            <a:ext cx="9063318" cy="1089212"/>
          </a:xfrm>
          <a:custGeom>
            <a:avLst/>
            <a:gdLst>
              <a:gd name="connsiteX0" fmla="*/ 4531659 w 9063318"/>
              <a:gd name="connsiteY0" fmla="*/ 0 h 1089212"/>
              <a:gd name="connsiteX1" fmla="*/ 9063318 w 9063318"/>
              <a:gd name="connsiteY1" fmla="*/ 1042147 h 1089212"/>
              <a:gd name="connsiteX2" fmla="*/ 9052984 w 9063318"/>
              <a:gd name="connsiteY2" fmla="*/ 1089212 h 1089212"/>
              <a:gd name="connsiteX3" fmla="*/ 10334 w 9063318"/>
              <a:gd name="connsiteY3" fmla="*/ 1089212 h 1089212"/>
              <a:gd name="connsiteX4" fmla="*/ 0 w 9063318"/>
              <a:gd name="connsiteY4" fmla="*/ 1042147 h 1089212"/>
              <a:gd name="connsiteX5" fmla="*/ 4531659 w 9063318"/>
              <a:gd name="connsiteY5" fmla="*/ 0 h 10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63318" h="1089212">
                <a:moveTo>
                  <a:pt x="4531659" y="0"/>
                </a:moveTo>
                <a:cubicBezTo>
                  <a:pt x="7034425" y="0"/>
                  <a:pt x="9063318" y="466585"/>
                  <a:pt x="9063318" y="1042147"/>
                </a:cubicBezTo>
                <a:lnTo>
                  <a:pt x="9052984" y="1089212"/>
                </a:lnTo>
                <a:lnTo>
                  <a:pt x="10334" y="1089212"/>
                </a:lnTo>
                <a:lnTo>
                  <a:pt x="0" y="1042147"/>
                </a:lnTo>
                <a:cubicBezTo>
                  <a:pt x="0" y="466585"/>
                  <a:pt x="2028893" y="0"/>
                  <a:pt x="453165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/>
          </a:lstStyle>
          <a:p>
            <a:pPr algn="ctr"/>
            <a:endParaRPr lang="x-none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E900754-8EA6-4BDC-A2EA-093C3B71C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191" t="17154" r="5058" b="18514"/>
          <a:stretch>
            <a:fillRect/>
          </a:stretch>
        </p:blipFill>
        <p:spPr>
          <a:xfrm>
            <a:off x="3136473" y="3200118"/>
            <a:ext cx="8431305" cy="3542975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8FA808E-991D-9207-E048-C46FAE2D21D4}"/>
              </a:ext>
            </a:extLst>
          </p:cNvPr>
          <p:cNvSpPr/>
          <p:nvPr/>
        </p:nvSpPr>
        <p:spPr>
          <a:xfrm>
            <a:off x="412333" y="2312856"/>
            <a:ext cx="44983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3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Estudo sobre as cidades: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8F6A3F1-54E1-6444-D529-8F0FBE3F5DA2}"/>
              </a:ext>
            </a:extLst>
          </p:cNvPr>
          <p:cNvSpPr txBox="1"/>
          <p:nvPr/>
        </p:nvSpPr>
        <p:spPr>
          <a:xfrm>
            <a:off x="412333" y="6435316"/>
            <a:ext cx="61052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>
                <a:solidFill>
                  <a:schemeClr val="tx1">
                    <a:lumMod val="50000"/>
                    <a:lumOff val="50000"/>
                  </a:schemeClr>
                </a:solidFill>
              </a:rPr>
              <a:t>Equipe Técnica/CTMU/CLDF</a:t>
            </a:r>
            <a:endParaRPr lang="pt-BR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F98F48A-C271-5A1A-81CB-1313AC6B1AA4}"/>
              </a:ext>
            </a:extLst>
          </p:cNvPr>
          <p:cNvSpPr/>
          <p:nvPr/>
        </p:nvSpPr>
        <p:spPr>
          <a:xfrm>
            <a:off x="9559636" y="5698836"/>
            <a:ext cx="277091" cy="1156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D662B6-F8F3-836B-FCA9-1B0A70CE25FD}"/>
              </a:ext>
            </a:extLst>
          </p:cNvPr>
          <p:cNvSpPr txBox="1"/>
          <p:nvPr/>
        </p:nvSpPr>
        <p:spPr>
          <a:xfrm>
            <a:off x="2963221" y="6453788"/>
            <a:ext cx="1477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/>
              <a:t>29/09/2023</a:t>
            </a:r>
          </a:p>
        </p:txBody>
      </p:sp>
    </p:spTree>
    <p:extLst>
      <p:ext uri="{BB962C8B-B14F-4D97-AF65-F5344CB8AC3E}">
        <p14:creationId xmlns:p14="http://schemas.microsoft.com/office/powerpoint/2010/main" val="100775735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막힌 원호 1">
            <a:extLst>
              <a:ext uri="{FF2B5EF4-FFF2-40B4-BE49-F238E27FC236}">
                <a16:creationId xmlns:a16="http://schemas.microsoft.com/office/drawing/2014/main" id="{79A68789-95A9-4632-B47E-13DE8ED91B22}"/>
              </a:ext>
            </a:extLst>
          </p:cNvPr>
          <p:cNvSpPr/>
          <p:nvPr/>
        </p:nvSpPr>
        <p:spPr>
          <a:xfrm>
            <a:off x="4462224" y="2230928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막힌 원호 48">
            <a:extLst>
              <a:ext uri="{FF2B5EF4-FFF2-40B4-BE49-F238E27FC236}">
                <a16:creationId xmlns:a16="http://schemas.microsoft.com/office/drawing/2014/main" id="{DEBEDFD8-2BCC-43B2-93EF-9A396BB7E8B6}"/>
              </a:ext>
            </a:extLst>
          </p:cNvPr>
          <p:cNvSpPr/>
          <p:nvPr/>
        </p:nvSpPr>
        <p:spPr>
          <a:xfrm rot="5400000">
            <a:off x="4689937" y="2230928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" name="막힌 원호 49">
            <a:extLst>
              <a:ext uri="{FF2B5EF4-FFF2-40B4-BE49-F238E27FC236}">
                <a16:creationId xmlns:a16="http://schemas.microsoft.com/office/drawing/2014/main" id="{741C72C4-93ED-448B-865F-C9EE5F26747F}"/>
              </a:ext>
            </a:extLst>
          </p:cNvPr>
          <p:cNvSpPr/>
          <p:nvPr/>
        </p:nvSpPr>
        <p:spPr>
          <a:xfrm rot="10800000">
            <a:off x="4689938" y="2484332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" name="막힌 원호 50">
            <a:extLst>
              <a:ext uri="{FF2B5EF4-FFF2-40B4-BE49-F238E27FC236}">
                <a16:creationId xmlns:a16="http://schemas.microsoft.com/office/drawing/2014/main" id="{B346BF32-896E-4388-816D-1096E03CD02B}"/>
              </a:ext>
            </a:extLst>
          </p:cNvPr>
          <p:cNvSpPr/>
          <p:nvPr/>
        </p:nvSpPr>
        <p:spPr>
          <a:xfrm rot="16200000">
            <a:off x="4462224" y="2484332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62D6D6-A6FF-4F77-8375-50838931D537}"/>
              </a:ext>
            </a:extLst>
          </p:cNvPr>
          <p:cNvSpPr txBox="1"/>
          <p:nvPr/>
        </p:nvSpPr>
        <p:spPr>
          <a:xfrm>
            <a:off x="8305461" y="2018131"/>
            <a:ext cx="2934851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en-US" altLang="ko-KR" sz="1200" dirty="0">
                <a:solidFill>
                  <a:schemeClr val="bg1"/>
                </a:solidFill>
              </a:rPr>
              <a:t>Contratos com vigência anual, podendo atingir 5 anos.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4CAEB3-13F2-44E1-8730-831E08709E30}"/>
              </a:ext>
            </a:extLst>
          </p:cNvPr>
          <p:cNvSpPr txBox="1"/>
          <p:nvPr/>
        </p:nvSpPr>
        <p:spPr>
          <a:xfrm>
            <a:off x="8370116" y="4597291"/>
            <a:ext cx="3527148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en-US" altLang="ko-KR" sz="1200" dirty="0">
                <a:solidFill>
                  <a:schemeClr val="bg1"/>
                </a:solidFill>
              </a:rPr>
              <a:t>104 ônibus contratados </a:t>
            </a:r>
          </a:p>
          <a:p>
            <a:r>
              <a:rPr lang="en-US" altLang="ko-KR" sz="1200" dirty="0" err="1">
                <a:solidFill>
                  <a:schemeClr val="bg1"/>
                </a:solidFill>
              </a:rPr>
              <a:t>Contratação</a:t>
            </a:r>
            <a:r>
              <a:rPr lang="en-US" altLang="ko-KR" sz="1200" dirty="0">
                <a:solidFill>
                  <a:schemeClr val="bg1"/>
                </a:solidFill>
              </a:rPr>
              <a:t> abrange: ônibus, motoristas, combustível e manutenção.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80DC24-9E80-48AF-B935-C724117D39AD}"/>
              </a:ext>
            </a:extLst>
          </p:cNvPr>
          <p:cNvSpPr txBox="1"/>
          <p:nvPr/>
        </p:nvSpPr>
        <p:spPr>
          <a:xfrm>
            <a:off x="619125" y="2018131"/>
            <a:ext cx="3278763" cy="101566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pPr algn="r"/>
            <a:r>
              <a:rPr lang="pt-BR" altLang="ko-KR" sz="1200" dirty="0">
                <a:solidFill>
                  <a:schemeClr val="bg1"/>
                </a:solidFill>
              </a:rPr>
              <a:t>Pagamento por km rodado: R$ 6,87 a R$ 8,64</a:t>
            </a:r>
          </a:p>
          <a:p>
            <a:pPr algn="r"/>
            <a:r>
              <a:rPr lang="pt-BR" altLang="ko-KR" sz="1200" dirty="0">
                <a:solidFill>
                  <a:schemeClr val="bg1"/>
                </a:solidFill>
              </a:rPr>
              <a:t>Total  mês: R$ 7.664.169,90</a:t>
            </a:r>
          </a:p>
          <a:p>
            <a:pPr algn="r"/>
            <a:r>
              <a:rPr lang="pt-BR" altLang="ko-KR" sz="1200" dirty="0">
                <a:solidFill>
                  <a:schemeClr val="bg1"/>
                </a:solidFill>
              </a:rPr>
              <a:t>Total anual: R$ 91.970.038,81</a:t>
            </a:r>
          </a:p>
          <a:p>
            <a:pPr algn="r"/>
            <a:r>
              <a:rPr lang="pt-BR" altLang="ko-KR" sz="1200" dirty="0">
                <a:solidFill>
                  <a:schemeClr val="bg1"/>
                </a:solidFill>
              </a:rPr>
              <a:t> </a:t>
            </a:r>
            <a:br>
              <a:rPr lang="pt-BR" altLang="ko-KR" sz="1200" dirty="0">
                <a:solidFill>
                  <a:schemeClr val="bg1"/>
                </a:solidFill>
              </a:rPr>
            </a:b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BD62C7-31F3-4844-BFF0-57AF24275413}"/>
              </a:ext>
            </a:extLst>
          </p:cNvPr>
          <p:cNvSpPr txBox="1"/>
          <p:nvPr/>
        </p:nvSpPr>
        <p:spPr>
          <a:xfrm>
            <a:off x="381765" y="4431907"/>
            <a:ext cx="3278763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pPr algn="r"/>
            <a:r>
              <a:rPr lang="en-US" altLang="ko-KR" sz="1200" dirty="0">
                <a:solidFill>
                  <a:schemeClr val="bg1"/>
                </a:solidFill>
              </a:rPr>
              <a:t>6 </a:t>
            </a:r>
            <a:r>
              <a:rPr lang="en-US" altLang="ko-KR" sz="1200" dirty="0" err="1">
                <a:solidFill>
                  <a:schemeClr val="bg1"/>
                </a:solidFill>
              </a:rPr>
              <a:t>contratos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envolvendo</a:t>
            </a:r>
            <a:r>
              <a:rPr lang="en-US" altLang="ko-KR" sz="1200" dirty="0">
                <a:solidFill>
                  <a:schemeClr val="bg1"/>
                </a:solidFill>
              </a:rPr>
              <a:t> 2 empresas contratadas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Elbow Connector 24">
            <a:extLst>
              <a:ext uri="{FF2B5EF4-FFF2-40B4-BE49-F238E27FC236}">
                <a16:creationId xmlns:a16="http://schemas.microsoft.com/office/drawing/2014/main" id="{825FC336-5DA8-4A64-9708-466D48E8508D}"/>
              </a:ext>
            </a:extLst>
          </p:cNvPr>
          <p:cNvCxnSpPr/>
          <p:nvPr/>
        </p:nvCxnSpPr>
        <p:spPr>
          <a:xfrm flipV="1">
            <a:off x="3774384" y="4435988"/>
            <a:ext cx="648072" cy="203330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27">
            <a:extLst>
              <a:ext uri="{FF2B5EF4-FFF2-40B4-BE49-F238E27FC236}">
                <a16:creationId xmlns:a16="http://schemas.microsoft.com/office/drawing/2014/main" id="{43B139F6-2A6F-44B7-8302-5D225ACFEE33}"/>
              </a:ext>
            </a:extLst>
          </p:cNvPr>
          <p:cNvCxnSpPr/>
          <p:nvPr/>
        </p:nvCxnSpPr>
        <p:spPr>
          <a:xfrm>
            <a:off x="4080626" y="2600828"/>
            <a:ext cx="648072" cy="196834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34">
            <a:extLst>
              <a:ext uri="{FF2B5EF4-FFF2-40B4-BE49-F238E27FC236}">
                <a16:creationId xmlns:a16="http://schemas.microsoft.com/office/drawing/2014/main" id="{A2C251C4-D5C1-4DEF-B08D-C48AB3AB1E45}"/>
              </a:ext>
            </a:extLst>
          </p:cNvPr>
          <p:cNvCxnSpPr/>
          <p:nvPr/>
        </p:nvCxnSpPr>
        <p:spPr>
          <a:xfrm rot="10800000">
            <a:off x="7655082" y="4570406"/>
            <a:ext cx="638511" cy="196979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35">
            <a:extLst>
              <a:ext uri="{FF2B5EF4-FFF2-40B4-BE49-F238E27FC236}">
                <a16:creationId xmlns:a16="http://schemas.microsoft.com/office/drawing/2014/main" id="{72830958-2C9D-45F4-834C-1B8F81CC81AA}"/>
              </a:ext>
            </a:extLst>
          </p:cNvPr>
          <p:cNvCxnSpPr/>
          <p:nvPr/>
        </p:nvCxnSpPr>
        <p:spPr>
          <a:xfrm rot="10800000" flipV="1">
            <a:off x="7542713" y="2518436"/>
            <a:ext cx="576064" cy="196834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2EADD4A-5642-41A9-9CEE-5AEA3236620C}"/>
              </a:ext>
            </a:extLst>
          </p:cNvPr>
          <p:cNvSpPr txBox="1"/>
          <p:nvPr/>
        </p:nvSpPr>
        <p:spPr>
          <a:xfrm>
            <a:off x="5072755" y="3614939"/>
            <a:ext cx="1985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Calibri" pitchFamily="34" charset="0"/>
              </a:rPr>
              <a:t>Contratação</a:t>
            </a:r>
            <a:endParaRPr lang="ko-KR" altLang="en-US" sz="2400" b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24" name="Parallelogram 15">
            <a:extLst>
              <a:ext uri="{FF2B5EF4-FFF2-40B4-BE49-F238E27FC236}">
                <a16:creationId xmlns:a16="http://schemas.microsoft.com/office/drawing/2014/main" id="{1E9E4EB4-4ABD-4E48-826E-0635A00D3066}"/>
              </a:ext>
            </a:extLst>
          </p:cNvPr>
          <p:cNvSpPr/>
          <p:nvPr/>
        </p:nvSpPr>
        <p:spPr>
          <a:xfrm flipH="1">
            <a:off x="6906744" y="2793703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5" name="Rectangle 30">
            <a:extLst>
              <a:ext uri="{FF2B5EF4-FFF2-40B4-BE49-F238E27FC236}">
                <a16:creationId xmlns:a16="http://schemas.microsoft.com/office/drawing/2014/main" id="{002B6D4D-597F-4F33-B064-D4587B4CC9BA}"/>
              </a:ext>
            </a:extLst>
          </p:cNvPr>
          <p:cNvSpPr/>
          <p:nvPr/>
        </p:nvSpPr>
        <p:spPr>
          <a:xfrm>
            <a:off x="6953103" y="463068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6" name="Rounded Rectangle 32">
            <a:extLst>
              <a:ext uri="{FF2B5EF4-FFF2-40B4-BE49-F238E27FC236}">
                <a16:creationId xmlns:a16="http://schemas.microsoft.com/office/drawing/2014/main" id="{6EBC055E-FC5A-456D-A734-B1C4AD78B812}"/>
              </a:ext>
            </a:extLst>
          </p:cNvPr>
          <p:cNvSpPr/>
          <p:nvPr/>
        </p:nvSpPr>
        <p:spPr>
          <a:xfrm>
            <a:off x="4911437" y="282873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7" name="Frame 17">
            <a:extLst>
              <a:ext uri="{FF2B5EF4-FFF2-40B4-BE49-F238E27FC236}">
                <a16:creationId xmlns:a16="http://schemas.microsoft.com/office/drawing/2014/main" id="{1CFC852E-3BB0-4762-8113-0647885E01E3}"/>
              </a:ext>
            </a:extLst>
          </p:cNvPr>
          <p:cNvSpPr/>
          <p:nvPr/>
        </p:nvSpPr>
        <p:spPr>
          <a:xfrm>
            <a:off x="4947762" y="466274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1D145D0-095D-6B7A-FCEC-282628F63B43}"/>
              </a:ext>
            </a:extLst>
          </p:cNvPr>
          <p:cNvSpPr txBox="1"/>
          <p:nvPr/>
        </p:nvSpPr>
        <p:spPr>
          <a:xfrm>
            <a:off x="2258506" y="6366189"/>
            <a:ext cx="7182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solidFill>
                  <a:schemeClr val="bg1"/>
                </a:solidFill>
              </a:rPr>
              <a:t>Obs: O Município também conta com frota própria, cerca de 31 ônibus. Assim, frota contratada mais própria corresponde 135 ônibus. E em licitação a compra de 10 ônibus tipo </a:t>
            </a:r>
            <a:r>
              <a:rPr lang="pt-BR" sz="1000" dirty="0" err="1">
                <a:solidFill>
                  <a:schemeClr val="bg1"/>
                </a:solidFill>
              </a:rPr>
              <a:t>Midi</a:t>
            </a:r>
            <a:r>
              <a:rPr lang="pt-BR" sz="1000" dirty="0">
                <a:solidFill>
                  <a:schemeClr val="bg1"/>
                </a:solidFill>
              </a:rPr>
              <a:t> Urbano (</a:t>
            </a:r>
            <a:r>
              <a:rPr lang="en-US" altLang="ko-KR" sz="1000" dirty="0">
                <a:solidFill>
                  <a:schemeClr val="bg1"/>
                </a:solidFill>
                <a:cs typeface="Arial" panose="020B0604020202020204" pitchFamily="34" charset="0"/>
              </a:rPr>
              <a:t>Total </a:t>
            </a:r>
            <a:r>
              <a:rPr lang="en-US" altLang="ko-KR" sz="1000" dirty="0" err="1">
                <a:solidFill>
                  <a:schemeClr val="bg1"/>
                </a:solidFill>
                <a:cs typeface="Arial" panose="020B0604020202020204" pitchFamily="34" charset="0"/>
              </a:rPr>
              <a:t>estimado</a:t>
            </a:r>
            <a:r>
              <a:rPr lang="en-US" altLang="ko-KR" sz="1000" dirty="0">
                <a:solidFill>
                  <a:schemeClr val="bg1"/>
                </a:solidFill>
                <a:cs typeface="Arial" panose="020B0604020202020204" pitchFamily="34" charset="0"/>
              </a:rPr>
              <a:t>: R$ 757.900,00) </a:t>
            </a:r>
            <a:endParaRPr lang="pt-BR" sz="1000" dirty="0">
              <a:solidFill>
                <a:schemeClr val="bg1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D42C96C-9B38-6B73-CD54-A9F9AD0FACC3}"/>
              </a:ext>
            </a:extLst>
          </p:cNvPr>
          <p:cNvSpPr txBox="1"/>
          <p:nvPr/>
        </p:nvSpPr>
        <p:spPr>
          <a:xfrm>
            <a:off x="214978" y="250257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MARICÁ-RJ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766A974-A18B-19D1-F88D-3A20DCBC3785}"/>
              </a:ext>
            </a:extLst>
          </p:cNvPr>
          <p:cNvSpPr txBox="1"/>
          <p:nvPr/>
        </p:nvSpPr>
        <p:spPr>
          <a:xfrm>
            <a:off x="701674" y="5046674"/>
            <a:ext cx="37029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</a:rPr>
              <a:t>Tempo de fabricação:</a:t>
            </a:r>
            <a:br>
              <a:rPr lang="pt-BR" sz="1200" dirty="0">
                <a:solidFill>
                  <a:schemeClr val="bg1"/>
                </a:solidFill>
              </a:rPr>
            </a:br>
            <a:r>
              <a:rPr lang="en-US" altLang="ko-KR" sz="1200" dirty="0" err="1">
                <a:solidFill>
                  <a:schemeClr val="bg1"/>
                </a:solidFill>
              </a:rPr>
              <a:t>Máximo</a:t>
            </a:r>
            <a:r>
              <a:rPr lang="en-US" altLang="ko-KR" sz="1200" dirty="0">
                <a:solidFill>
                  <a:schemeClr val="bg1"/>
                </a:solidFill>
              </a:rPr>
              <a:t> 3 </a:t>
            </a:r>
            <a:r>
              <a:rPr lang="en-US" altLang="ko-KR" sz="1200" dirty="0" err="1">
                <a:solidFill>
                  <a:schemeClr val="bg1"/>
                </a:solidFill>
              </a:rPr>
              <a:t>anos</a:t>
            </a:r>
            <a:r>
              <a:rPr lang="en-US" altLang="ko-KR" sz="1200" dirty="0">
                <a:solidFill>
                  <a:schemeClr val="bg1"/>
                </a:solidFill>
              </a:rPr>
              <a:t> de </a:t>
            </a:r>
            <a:r>
              <a:rPr lang="en-US" altLang="ko-KR" sz="1200" dirty="0" err="1">
                <a:solidFill>
                  <a:schemeClr val="bg1"/>
                </a:solidFill>
              </a:rPr>
              <a:t>fabricação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quando</a:t>
            </a:r>
            <a:r>
              <a:rPr lang="en-US" altLang="ko-KR" sz="1200" dirty="0">
                <a:solidFill>
                  <a:schemeClr val="bg1"/>
                </a:solidFill>
              </a:rPr>
              <a:t> da </a:t>
            </a:r>
            <a:r>
              <a:rPr lang="en-US" altLang="ko-KR" sz="1200" dirty="0" err="1">
                <a:solidFill>
                  <a:schemeClr val="bg1"/>
                </a:solidFill>
              </a:rPr>
              <a:t>licitação</a:t>
            </a:r>
            <a:endParaRPr lang="pt-BR" sz="1200" dirty="0"/>
          </a:p>
        </p:txBody>
      </p:sp>
      <p:cxnSp>
        <p:nvCxnSpPr>
          <p:cNvPr id="8" name="Elbow Connector 24">
            <a:extLst>
              <a:ext uri="{FF2B5EF4-FFF2-40B4-BE49-F238E27FC236}">
                <a16:creationId xmlns:a16="http://schemas.microsoft.com/office/drawing/2014/main" id="{CEE2AAA3-179A-8D6B-6011-33A7D123D823}"/>
              </a:ext>
            </a:extLst>
          </p:cNvPr>
          <p:cNvCxnSpPr/>
          <p:nvPr/>
        </p:nvCxnSpPr>
        <p:spPr>
          <a:xfrm flipV="1">
            <a:off x="4259915" y="5210578"/>
            <a:ext cx="648072" cy="203330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BB20AEC-DA08-682E-A973-9B8B395B17AD}"/>
              </a:ext>
            </a:extLst>
          </p:cNvPr>
          <p:cNvSpPr txBox="1"/>
          <p:nvPr/>
        </p:nvSpPr>
        <p:spPr>
          <a:xfrm>
            <a:off x="7941658" y="5360077"/>
            <a:ext cx="21593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</a:rPr>
              <a:t>Km rodada mês: 994.948 </a:t>
            </a:r>
          </a:p>
          <a:p>
            <a:endParaRPr lang="pt-BR" dirty="0"/>
          </a:p>
        </p:txBody>
      </p:sp>
      <p:cxnSp>
        <p:nvCxnSpPr>
          <p:cNvPr id="11" name="Elbow Connector 34">
            <a:extLst>
              <a:ext uri="{FF2B5EF4-FFF2-40B4-BE49-F238E27FC236}">
                <a16:creationId xmlns:a16="http://schemas.microsoft.com/office/drawing/2014/main" id="{6E857B66-1C38-E195-98A9-2DBC8C2E390B}"/>
              </a:ext>
            </a:extLst>
          </p:cNvPr>
          <p:cNvCxnSpPr/>
          <p:nvPr/>
        </p:nvCxnSpPr>
        <p:spPr>
          <a:xfrm rot="10800000">
            <a:off x="7166975" y="5304071"/>
            <a:ext cx="638511" cy="196979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16872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97D631DE-F093-FCFE-1EAC-E60824ED56CF}"/>
              </a:ext>
            </a:extLst>
          </p:cNvPr>
          <p:cNvSpPr txBox="1"/>
          <p:nvPr/>
        </p:nvSpPr>
        <p:spPr>
          <a:xfrm>
            <a:off x="5060373" y="963600"/>
            <a:ext cx="1911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7030A0"/>
                </a:solidFill>
              </a:rPr>
              <a:t>COMPARATIVO</a:t>
            </a:r>
          </a:p>
        </p:txBody>
      </p:sp>
      <p:pic>
        <p:nvPicPr>
          <p:cNvPr id="12" name="Imagen 19">
            <a:extLst>
              <a:ext uri="{FF2B5EF4-FFF2-40B4-BE49-F238E27FC236}">
                <a16:creationId xmlns:a16="http://schemas.microsoft.com/office/drawing/2014/main" id="{6B290FF3-13DC-F934-32FB-67C3FA737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0418" y="147925"/>
            <a:ext cx="2120437" cy="1361653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2B38F246-D416-C6AD-4C32-023BE56584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757921"/>
              </p:ext>
            </p:extLst>
          </p:nvPr>
        </p:nvGraphicFramePr>
        <p:xfrm>
          <a:off x="958569" y="1843665"/>
          <a:ext cx="10448340" cy="3123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591657" imgH="2867154" progId="Excel.Sheet.12">
                  <p:embed/>
                </p:oleObj>
              </mc:Choice>
              <mc:Fallback>
                <p:oleObj name="Worksheet" r:id="rId3" imgW="9591657" imgH="28671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8569" y="1843665"/>
                        <a:ext cx="10448340" cy="3123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445703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9031" y="360470"/>
            <a:ext cx="6493818" cy="885552"/>
          </a:xfrm>
          <a:prstGeom prst="rect">
            <a:avLst/>
          </a:prstGeom>
        </p:spPr>
        <p:txBody>
          <a:bodyPr/>
          <a:lstStyle>
            <a:defPPr/>
          </a:lstStyle>
          <a:p>
            <a:pPr marL="0" indent="0">
              <a:buNone/>
            </a:pPr>
            <a:r>
              <a:rPr lang="en-US" sz="3500" b="1" dirty="0">
                <a:solidFill>
                  <a:srgbClr val="36B9EC"/>
                </a:solidFill>
              </a:rPr>
              <a:t>Fontes de </a:t>
            </a:r>
            <a:r>
              <a:rPr lang="en-US" sz="3500" b="1" dirty="0" err="1">
                <a:solidFill>
                  <a:srgbClr val="36B9EC"/>
                </a:solidFill>
              </a:rPr>
              <a:t>recursos</a:t>
            </a:r>
            <a:r>
              <a:rPr lang="en-US" sz="3500" b="1" dirty="0">
                <a:solidFill>
                  <a:srgbClr val="36B9EC"/>
                </a:solidFill>
              </a:rPr>
              <a:t> </a:t>
            </a:r>
            <a:r>
              <a:rPr lang="en-US" sz="3500" b="1" dirty="0" err="1">
                <a:solidFill>
                  <a:srgbClr val="36B9EC"/>
                </a:solidFill>
              </a:rPr>
              <a:t>cogitadas</a:t>
            </a:r>
            <a:r>
              <a:rPr lang="en-US" sz="3500" b="1" dirty="0">
                <a:solidFill>
                  <a:srgbClr val="36B9EC"/>
                </a:solidFill>
              </a:rPr>
              <a:t> para </a:t>
            </a:r>
            <a:r>
              <a:rPr lang="en-US" sz="3500" b="1" dirty="0" err="1">
                <a:solidFill>
                  <a:srgbClr val="36B9EC"/>
                </a:solidFill>
              </a:rPr>
              <a:t>custear</a:t>
            </a:r>
            <a:r>
              <a:rPr lang="en-US" sz="3500" b="1" dirty="0">
                <a:solidFill>
                  <a:srgbClr val="36B9EC"/>
                </a:solidFill>
              </a:rPr>
              <a:t> Tarifa Zero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95F930B-2E79-4166-B390-CDBACA2EBFB9}"/>
              </a:ext>
            </a:extLst>
          </p:cNvPr>
          <p:cNvGrpSpPr/>
          <p:nvPr/>
        </p:nvGrpSpPr>
        <p:grpSpPr>
          <a:xfrm>
            <a:off x="3944840" y="2362243"/>
            <a:ext cx="4325428" cy="4325428"/>
            <a:chOff x="3018304" y="1378094"/>
            <a:chExt cx="3096667" cy="3096667"/>
          </a:xfrm>
        </p:grpSpPr>
        <p:sp>
          <p:nvSpPr>
            <p:cNvPr id="4" name="Block Arc 3">
              <a:extLst>
                <a:ext uri="{FF2B5EF4-FFF2-40B4-BE49-F238E27FC236}">
                  <a16:creationId xmlns:a16="http://schemas.microsoft.com/office/drawing/2014/main" id="{AD6A35FF-59F5-4397-A877-A70939F33676}"/>
                </a:ext>
              </a:extLst>
            </p:cNvPr>
            <p:cNvSpPr/>
            <p:nvPr/>
          </p:nvSpPr>
          <p:spPr>
            <a:xfrm rot="8261054">
              <a:off x="3018304" y="1378094"/>
              <a:ext cx="3096667" cy="3096667"/>
            </a:xfrm>
            <a:prstGeom prst="blockArc">
              <a:avLst>
                <a:gd name="adj1" fmla="val 13411126"/>
                <a:gd name="adj2" fmla="val 15919102"/>
                <a:gd name="adj3" fmla="val 690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/>
            </a:lstStyle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" name="Block Arc 4">
              <a:extLst>
                <a:ext uri="{FF2B5EF4-FFF2-40B4-BE49-F238E27FC236}">
                  <a16:creationId xmlns:a16="http://schemas.microsoft.com/office/drawing/2014/main" id="{8A584821-BA63-4C9C-8AB8-A7B581A3A2D3}"/>
                </a:ext>
              </a:extLst>
            </p:cNvPr>
            <p:cNvSpPr/>
            <p:nvPr/>
          </p:nvSpPr>
          <p:spPr>
            <a:xfrm rot="19032052">
              <a:off x="3018304" y="1378094"/>
              <a:ext cx="3096667" cy="3096667"/>
            </a:xfrm>
            <a:prstGeom prst="blockArc">
              <a:avLst>
                <a:gd name="adj1" fmla="val 10899473"/>
                <a:gd name="adj2" fmla="val 13310838"/>
                <a:gd name="adj3" fmla="val 7042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/>
            </a:lstStyle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BD85F4E-CC9D-43CD-A6A1-7EEC55E32525}"/>
                </a:ext>
              </a:extLst>
            </p:cNvPr>
            <p:cNvGrpSpPr/>
            <p:nvPr/>
          </p:nvGrpSpPr>
          <p:grpSpPr>
            <a:xfrm>
              <a:off x="3018304" y="1378094"/>
              <a:ext cx="3096667" cy="3096667"/>
              <a:chOff x="3018304" y="1378094"/>
              <a:chExt cx="3096667" cy="3096667"/>
            </a:xfrm>
          </p:grpSpPr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AF149F72-501E-47AB-A87F-6B213D3E40B8}"/>
                  </a:ext>
                </a:extLst>
              </p:cNvPr>
              <p:cNvSpPr/>
              <p:nvPr/>
            </p:nvSpPr>
            <p:spPr>
              <a:xfrm>
                <a:off x="3018304" y="1378094"/>
                <a:ext cx="3096667" cy="3096667"/>
              </a:xfrm>
              <a:prstGeom prst="blockArc">
                <a:avLst>
                  <a:gd name="adj1" fmla="val 10849205"/>
                  <a:gd name="adj2" fmla="val 13299261"/>
                  <a:gd name="adj3" fmla="val 705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0" name="Block Arc 9">
                <a:extLst>
                  <a:ext uri="{FF2B5EF4-FFF2-40B4-BE49-F238E27FC236}">
                    <a16:creationId xmlns:a16="http://schemas.microsoft.com/office/drawing/2014/main" id="{13427C07-F326-4AF7-9A82-17715C918844}"/>
                  </a:ext>
                </a:extLst>
              </p:cNvPr>
              <p:cNvSpPr/>
              <p:nvPr/>
            </p:nvSpPr>
            <p:spPr>
              <a:xfrm rot="5400000">
                <a:off x="3018304" y="1378094"/>
                <a:ext cx="3096667" cy="3096667"/>
              </a:xfrm>
              <a:prstGeom prst="blockArc">
                <a:avLst>
                  <a:gd name="adj1" fmla="val 13650321"/>
                  <a:gd name="adj2" fmla="val 16152490"/>
                  <a:gd name="adj3" fmla="val 717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7" name="Block Arc 6">
              <a:extLst>
                <a:ext uri="{FF2B5EF4-FFF2-40B4-BE49-F238E27FC236}">
                  <a16:creationId xmlns:a16="http://schemas.microsoft.com/office/drawing/2014/main" id="{45064181-341B-4B59-BA12-907D3B836C6C}"/>
                </a:ext>
              </a:extLst>
            </p:cNvPr>
            <p:cNvSpPr/>
            <p:nvPr/>
          </p:nvSpPr>
          <p:spPr>
            <a:xfrm rot="2854073">
              <a:off x="3018304" y="1378094"/>
              <a:ext cx="3096667" cy="3096667"/>
            </a:xfrm>
            <a:prstGeom prst="blockArc">
              <a:avLst>
                <a:gd name="adj1" fmla="val 10553048"/>
                <a:gd name="adj2" fmla="val 13271468"/>
                <a:gd name="adj3" fmla="val 703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/>
            </a:lstStyle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E1341587-0B68-45B1-9538-DB8793043ED9}"/>
                </a:ext>
              </a:extLst>
            </p:cNvPr>
            <p:cNvSpPr/>
            <p:nvPr/>
          </p:nvSpPr>
          <p:spPr>
            <a:xfrm rot="2854464">
              <a:off x="3018304" y="1378094"/>
              <a:ext cx="3096667" cy="3096667"/>
            </a:xfrm>
            <a:prstGeom prst="blockArc">
              <a:avLst>
                <a:gd name="adj1" fmla="val 13411126"/>
                <a:gd name="adj2" fmla="val 16068669"/>
                <a:gd name="adj3" fmla="val 719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/>
            </a:lstStyle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062175-0A35-4B95-820D-F42542DAD10C}"/>
              </a:ext>
            </a:extLst>
          </p:cNvPr>
          <p:cNvGrpSpPr/>
          <p:nvPr/>
        </p:nvGrpSpPr>
        <p:grpSpPr>
          <a:xfrm>
            <a:off x="8169907" y="1810826"/>
            <a:ext cx="3948360" cy="813409"/>
            <a:chOff x="6457218" y="1772816"/>
            <a:chExt cx="2298341" cy="74354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9B7655F-3AA4-4BDC-A5AB-98B067B80FDD}"/>
                </a:ext>
              </a:extLst>
            </p:cNvPr>
            <p:cNvSpPr txBox="1"/>
            <p:nvPr/>
          </p:nvSpPr>
          <p:spPr>
            <a:xfrm>
              <a:off x="6457218" y="1772816"/>
              <a:ext cx="2291246" cy="4782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Conbrança de taxa de empresas de aplicativo de transporte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9EBA74E-D161-49A6-B197-BD39FDF3CF29}"/>
                </a:ext>
              </a:extLst>
            </p:cNvPr>
            <p:cNvSpPr txBox="1"/>
            <p:nvPr/>
          </p:nvSpPr>
          <p:spPr>
            <a:xfrm>
              <a:off x="6464313" y="2263154"/>
              <a:ext cx="2291246" cy="253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B1507E-ED19-4D56-A440-4566B9877C31}"/>
              </a:ext>
            </a:extLst>
          </p:cNvPr>
          <p:cNvGrpSpPr/>
          <p:nvPr/>
        </p:nvGrpSpPr>
        <p:grpSpPr>
          <a:xfrm>
            <a:off x="8823465" y="3465077"/>
            <a:ext cx="3093051" cy="574554"/>
            <a:chOff x="6889266" y="3284984"/>
            <a:chExt cx="1998238" cy="52520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BD5A2E-32E0-49A4-965A-6302EC0F4091}"/>
                </a:ext>
              </a:extLst>
            </p:cNvPr>
            <p:cNvSpPr txBox="1"/>
            <p:nvPr/>
          </p:nvSpPr>
          <p:spPr>
            <a:xfrm>
              <a:off x="6889266" y="3284984"/>
              <a:ext cx="1998238" cy="2813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IPTU progressive no tempo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6C8FE1-7CC1-4648-862B-B084C3CC2F70}"/>
                </a:ext>
              </a:extLst>
            </p:cNvPr>
            <p:cNvSpPr txBox="1"/>
            <p:nvPr/>
          </p:nvSpPr>
          <p:spPr>
            <a:xfrm>
              <a:off x="6889266" y="3556982"/>
              <a:ext cx="1998238" cy="253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E9FBBA1-8D31-4A60-B6E6-219641F284F3}"/>
              </a:ext>
            </a:extLst>
          </p:cNvPr>
          <p:cNvGrpSpPr/>
          <p:nvPr/>
        </p:nvGrpSpPr>
        <p:grpSpPr>
          <a:xfrm>
            <a:off x="8406228" y="5480200"/>
            <a:ext cx="3093051" cy="574554"/>
            <a:chOff x="6673242" y="5020022"/>
            <a:chExt cx="2291246" cy="52520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0453F4B-EE81-4F5F-AEA2-20DD9A8FB40C}"/>
                </a:ext>
              </a:extLst>
            </p:cNvPr>
            <p:cNvSpPr txBox="1"/>
            <p:nvPr/>
          </p:nvSpPr>
          <p:spPr>
            <a:xfrm>
              <a:off x="6673242" y="5020022"/>
              <a:ext cx="2291246" cy="2813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Municipalização da CID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123C0E9-68CE-48C5-9D53-811F1A1D6064}"/>
                </a:ext>
              </a:extLst>
            </p:cNvPr>
            <p:cNvSpPr txBox="1"/>
            <p:nvPr/>
          </p:nvSpPr>
          <p:spPr>
            <a:xfrm>
              <a:off x="6673242" y="5292020"/>
              <a:ext cx="2291246" cy="253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Mediante Projeto de Emenda Contitucional.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0E9A559-81DA-4F2E-B62D-99A77DC77C79}"/>
              </a:ext>
            </a:extLst>
          </p:cNvPr>
          <p:cNvGrpSpPr/>
          <p:nvPr/>
        </p:nvGrpSpPr>
        <p:grpSpPr>
          <a:xfrm>
            <a:off x="109031" y="1762543"/>
            <a:ext cx="4181100" cy="1128552"/>
            <a:chOff x="467544" y="1749941"/>
            <a:chExt cx="2291246" cy="103162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D6324EF-DC37-4A0D-B394-0336B13C70B1}"/>
                </a:ext>
              </a:extLst>
            </p:cNvPr>
            <p:cNvSpPr txBox="1"/>
            <p:nvPr/>
          </p:nvSpPr>
          <p:spPr>
            <a:xfrm>
              <a:off x="467544" y="1749941"/>
              <a:ext cx="2221432" cy="4782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Cobrança de taxas em face de Empresas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7178778-A1A9-46E8-AA88-3FAB5EBC6744}"/>
                </a:ext>
              </a:extLst>
            </p:cNvPr>
            <p:cNvSpPr txBox="1"/>
            <p:nvPr/>
          </p:nvSpPr>
          <p:spPr>
            <a:xfrm>
              <a:off x="467544" y="2021939"/>
              <a:ext cx="2291246" cy="7596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Justificativa de o transporte público beneficiar toda empresa, independente de contar com funcionário que utiliza o transporte público coletivo.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81F0443-4500-494B-854D-FA9A69880D71}"/>
              </a:ext>
            </a:extLst>
          </p:cNvPr>
          <p:cNvGrpSpPr/>
          <p:nvPr/>
        </p:nvGrpSpPr>
        <p:grpSpPr>
          <a:xfrm>
            <a:off x="336821" y="3465078"/>
            <a:ext cx="3065462" cy="759220"/>
            <a:chOff x="242744" y="3314387"/>
            <a:chExt cx="2011990" cy="69401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AEB1907-4571-42CA-8DB2-F7E394122480}"/>
                </a:ext>
              </a:extLst>
            </p:cNvPr>
            <p:cNvSpPr txBox="1"/>
            <p:nvPr/>
          </p:nvSpPr>
          <p:spPr>
            <a:xfrm>
              <a:off x="242744" y="3314387"/>
              <a:ext cx="1942176" cy="2813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Contribuição de melhoria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81F4412-DD31-4E99-A173-179580967123}"/>
                </a:ext>
              </a:extLst>
            </p:cNvPr>
            <p:cNvSpPr txBox="1"/>
            <p:nvPr/>
          </p:nvSpPr>
          <p:spPr>
            <a:xfrm>
              <a:off x="251520" y="3586385"/>
              <a:ext cx="2003214" cy="4220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Valorização imobiliária decorrente de </a:t>
              </a:r>
              <a:r>
                <a:rPr lang="en-US" altLang="ko-KR" sz="120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obras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 públicas.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07632A5-E8C9-4273-90DE-088187AF15F2}"/>
              </a:ext>
            </a:extLst>
          </p:cNvPr>
          <p:cNvGrpSpPr/>
          <p:nvPr/>
        </p:nvGrpSpPr>
        <p:grpSpPr>
          <a:xfrm>
            <a:off x="0" y="5480200"/>
            <a:ext cx="3887651" cy="574554"/>
            <a:chOff x="251520" y="4998238"/>
            <a:chExt cx="2291246" cy="525206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1F473B1-8CA1-4373-B300-6A95478358A9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2813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r"/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Exploração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 de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estacionamento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 público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7F0DE06-66ED-4255-BCA1-745C7C488093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253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Estacionamento rotativo, zona verde.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3" name="Freeform 98">
            <a:extLst>
              <a:ext uri="{FF2B5EF4-FFF2-40B4-BE49-F238E27FC236}">
                <a16:creationId xmlns:a16="http://schemas.microsoft.com/office/drawing/2014/main" id="{E19CB9B2-0EEA-4FC8-9843-2F67E89819A7}"/>
              </a:ext>
            </a:extLst>
          </p:cNvPr>
          <p:cNvSpPr/>
          <p:nvPr/>
        </p:nvSpPr>
        <p:spPr>
          <a:xfrm>
            <a:off x="7082026" y="1943364"/>
            <a:ext cx="1033661" cy="383455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Freeform 99">
            <a:extLst>
              <a:ext uri="{FF2B5EF4-FFF2-40B4-BE49-F238E27FC236}">
                <a16:creationId xmlns:a16="http://schemas.microsoft.com/office/drawing/2014/main" id="{59677CE1-5B9A-4102-82D1-127B6E46DE47}"/>
              </a:ext>
            </a:extLst>
          </p:cNvPr>
          <p:cNvSpPr/>
          <p:nvPr/>
        </p:nvSpPr>
        <p:spPr>
          <a:xfrm flipH="1">
            <a:off x="4123973" y="1943364"/>
            <a:ext cx="1033661" cy="383455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2F771AE-FDEC-4C72-B78B-164F9D1E4890}"/>
              </a:ext>
            </a:extLst>
          </p:cNvPr>
          <p:cNvCxnSpPr>
            <a:endCxn id="15" idx="1"/>
          </p:cNvCxnSpPr>
          <p:nvPr/>
        </p:nvCxnSpPr>
        <p:spPr>
          <a:xfrm flipV="1">
            <a:off x="8186871" y="3618968"/>
            <a:ext cx="636594" cy="804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103">
            <a:extLst>
              <a:ext uri="{FF2B5EF4-FFF2-40B4-BE49-F238E27FC236}">
                <a16:creationId xmlns:a16="http://schemas.microsoft.com/office/drawing/2014/main" id="{774D6D45-5837-473F-808E-1CB3562A0D44}"/>
              </a:ext>
            </a:extLst>
          </p:cNvPr>
          <p:cNvSpPr/>
          <p:nvPr/>
        </p:nvSpPr>
        <p:spPr>
          <a:xfrm flipH="1">
            <a:off x="3121731" y="5234006"/>
            <a:ext cx="748905" cy="20991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051EA6B-0CEA-4D5D-BDED-E991A5947EB0}"/>
              </a:ext>
            </a:extLst>
          </p:cNvPr>
          <p:cNvCxnSpPr>
            <a:endCxn id="24" idx="3"/>
          </p:cNvCxnSpPr>
          <p:nvPr/>
        </p:nvCxnSpPr>
        <p:spPr>
          <a:xfrm flipH="1" flipV="1">
            <a:off x="3295915" y="3618968"/>
            <a:ext cx="648926" cy="804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103">
            <a:extLst>
              <a:ext uri="{FF2B5EF4-FFF2-40B4-BE49-F238E27FC236}">
                <a16:creationId xmlns:a16="http://schemas.microsoft.com/office/drawing/2014/main" id="{76210A54-68E7-4713-B7F1-D334865F24A0}"/>
              </a:ext>
            </a:extLst>
          </p:cNvPr>
          <p:cNvSpPr/>
          <p:nvPr/>
        </p:nvSpPr>
        <p:spPr>
          <a:xfrm>
            <a:off x="8332617" y="5234006"/>
            <a:ext cx="748905" cy="20991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8313" y="3170945"/>
            <a:ext cx="3048418" cy="270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76366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133464" y="115170"/>
            <a:ext cx="5646057" cy="844292"/>
            <a:chOff x="2155825" y="2846388"/>
            <a:chExt cx="7877176" cy="1177926"/>
          </a:xfrm>
        </p:grpSpPr>
        <p:sp>
          <p:nvSpPr>
            <p:cNvPr id="11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2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4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5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6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7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8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9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0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79DDB77-EDA2-4AB5-94A0-9007E46D023C}"/>
              </a:ext>
            </a:extLst>
          </p:cNvPr>
          <p:cNvSpPr txBox="1"/>
          <p:nvPr/>
        </p:nvSpPr>
        <p:spPr>
          <a:xfrm>
            <a:off x="492275" y="1606376"/>
            <a:ext cx="9103346" cy="307777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>
            <a:defPPr/>
          </a:lstStyle>
          <a:p>
            <a:r>
              <a:rPr lang="en-US" altLang="ko-KR" sz="2000" b="1" dirty="0">
                <a:latin typeface="+mj-lt"/>
                <a:cs typeface="Arial" panose="020B0604020202020204" pitchFamily="34" charset="0"/>
              </a:rPr>
              <a:t>Proposta de instituição do SISTEMA ÚNICO DE MOBILIDADE (SUM)</a:t>
            </a:r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B5DCDFE6-822B-46A6-8A70-D4145758E3C0}"/>
              </a:ext>
            </a:extLst>
          </p:cNvPr>
          <p:cNvSpPr/>
          <p:nvPr/>
        </p:nvSpPr>
        <p:spPr>
          <a:xfrm>
            <a:off x="6496050" y="0"/>
            <a:ext cx="4191000" cy="6858000"/>
          </a:xfrm>
          <a:prstGeom prst="parallelogram">
            <a:avLst>
              <a:gd name="adj" fmla="val 9477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n-US" dirty="0"/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51D14580-A169-4F5E-8BCB-62B9573AB4A2}"/>
              </a:ext>
            </a:extLst>
          </p:cNvPr>
          <p:cNvSpPr/>
          <p:nvPr/>
        </p:nvSpPr>
        <p:spPr>
          <a:xfrm>
            <a:off x="7596799" y="0"/>
            <a:ext cx="4191000" cy="6858000"/>
          </a:xfrm>
          <a:prstGeom prst="parallelogram">
            <a:avLst>
              <a:gd name="adj" fmla="val 95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8227135-02AC-4A46-8145-60E33ADCA169}"/>
              </a:ext>
            </a:extLst>
          </p:cNvPr>
          <p:cNvSpPr txBox="1"/>
          <p:nvPr/>
        </p:nvSpPr>
        <p:spPr>
          <a:xfrm>
            <a:off x="492275" y="2407622"/>
            <a:ext cx="5494527" cy="447814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>
            <a:defPPr/>
          </a:lstStyle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cs typeface="Arial" panose="020B0604020202020204" pitchFamily="34" charset="0"/>
              </a:rPr>
              <a:t>Estrutura similar ao SUS (Sistema Único de Saúde) e ao SUAS (</a:t>
            </a:r>
            <a:r>
              <a:rPr lang="pt-BR" altLang="ko-KR" sz="1200" dirty="0">
                <a:cs typeface="Arial" panose="020B0604020202020204" pitchFamily="34" charset="0"/>
              </a:rPr>
              <a:t>Sistema Único de Assistência Social).</a:t>
            </a:r>
          </a:p>
          <a:p>
            <a:endParaRPr lang="pt-BR" altLang="ko-KR" sz="12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pt-BR" altLang="ko-KR" sz="1200" dirty="0">
                <a:cs typeface="Arial" panose="020B0604020202020204" pitchFamily="34" charset="0"/>
              </a:rPr>
              <a:t>Serviço de Transporte Público Coletivo financiado pela União, Estados, Distrito Federal e Municípios, mediante percentual da arrecadação de impostos.</a:t>
            </a:r>
          </a:p>
          <a:p>
            <a:endParaRPr lang="pt-BR" altLang="ko-KR" sz="12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pt-BR" altLang="ko-KR" sz="1200" dirty="0">
                <a:cs typeface="Arial" panose="020B0604020202020204" pitchFamily="34" charset="0"/>
              </a:rPr>
              <a:t>Possibilidade de fontes adicionais de custeio, como: contribuições dos beneficiados pelo serviço público; receitas de exploração de estacionamentos públicos; contribuições de melhoria decorrentes de valorização imobiliária resultante de investimentos públicos em mobilidade.</a:t>
            </a:r>
          </a:p>
          <a:p>
            <a:endParaRPr lang="en-US" altLang="ko-KR" sz="12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pt-BR" sz="1200" dirty="0">
                <a:cs typeface="Arial" panose="020B0604020202020204" pitchFamily="34" charset="0"/>
              </a:rPr>
              <a:t>Contribuição pelo uso potencial ou efetivo do sistema viário, a ser instituída: a) pelos Municípios e Distrito Federal, a ser paga pelos proprietários de veículo automotores; b) pela União, a ser paga pelo empregador, pessoa física ou jurídica.</a:t>
            </a:r>
          </a:p>
          <a:p>
            <a:endParaRPr lang="pt-BR" sz="12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pt-BR" sz="1200" dirty="0">
                <a:cs typeface="Arial" panose="020B0604020202020204" pitchFamily="34" charset="0"/>
              </a:rPr>
              <a:t>Recursos comporão fundo destinado exclusivamente ao financiamento do serviço de </a:t>
            </a:r>
            <a:r>
              <a:rPr lang="pt-BR" altLang="ko-KR" sz="1200" dirty="0">
                <a:cs typeface="Arial" panose="020B0604020202020204" pitchFamily="34" charset="0"/>
              </a:rPr>
              <a:t>Transporte Público Coletivo.</a:t>
            </a:r>
          </a:p>
          <a:p>
            <a:pPr marL="171450" indent="-171450">
              <a:buFont typeface="Wingdings" pitchFamily="2" charset="2"/>
              <a:buChar char="ü"/>
            </a:pPr>
            <a:endParaRPr lang="pt-BR" sz="12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pt-BR" sz="1200" dirty="0">
                <a:cs typeface="Arial" panose="020B0604020202020204" pitchFamily="34" charset="0"/>
              </a:rPr>
              <a:t>Diretriz de gratuidade ao usuário do transporte público coletivo urbano.</a:t>
            </a:r>
          </a:p>
          <a:p>
            <a:pPr marL="171450" indent="-171450">
              <a:buFont typeface="Wingdings" pitchFamily="2" charset="2"/>
              <a:buChar char="ü"/>
            </a:pPr>
            <a:endParaRPr lang="pt-BR" sz="11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endParaRPr lang="en-US" altLang="ko-KR" sz="1100" dirty="0"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endParaRPr lang="en-US" altLang="ko-KR" sz="1100" dirty="0">
              <a:cs typeface="Arial" panose="020B0604020202020204" pitchFamily="34" charset="0"/>
            </a:endParaRPr>
          </a:p>
        </p:txBody>
      </p:sp>
      <p:pic>
        <p:nvPicPr>
          <p:cNvPr id="27" name="Imagen 37">
            <a:extLst>
              <a:ext uri="{FF2B5EF4-FFF2-40B4-BE49-F238E27FC236}">
                <a16:creationId xmlns:a16="http://schemas.microsoft.com/office/drawing/2014/main" id="{DCE49405-B1DA-2084-71D0-6B9217F48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6802" y="3058946"/>
            <a:ext cx="6115928" cy="2068813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4F5FFAE-7F68-BE04-8197-81FA1AA8B0AF}"/>
              </a:ext>
            </a:extLst>
          </p:cNvPr>
          <p:cNvSpPr txBox="1"/>
          <p:nvPr/>
        </p:nvSpPr>
        <p:spPr>
          <a:xfrm>
            <a:off x="443647" y="1101166"/>
            <a:ext cx="7513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err="1">
                <a:latin typeface="+mj-lt"/>
                <a:cs typeface="Arial" panose="020B0604020202020204" pitchFamily="34" charset="0"/>
              </a:rPr>
              <a:t>Projeto</a:t>
            </a:r>
            <a:r>
              <a:rPr lang="en-US" altLang="ko-KR" sz="2400" dirty="0">
                <a:latin typeface="+mj-lt"/>
                <a:cs typeface="Arial" panose="020B0604020202020204" pitchFamily="34" charset="0"/>
              </a:rPr>
              <a:t> de </a:t>
            </a:r>
            <a:r>
              <a:rPr lang="en-US" altLang="ko-KR" sz="2400" dirty="0" err="1">
                <a:latin typeface="+mj-lt"/>
                <a:cs typeface="Arial" panose="020B0604020202020204" pitchFamily="34" charset="0"/>
              </a:rPr>
              <a:t>Emenda</a:t>
            </a:r>
            <a:r>
              <a:rPr lang="en-US" altLang="ko-KR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latin typeface="+mj-lt"/>
                <a:cs typeface="Arial" panose="020B0604020202020204" pitchFamily="34" charset="0"/>
              </a:rPr>
              <a:t>Constitucional</a:t>
            </a:r>
            <a:r>
              <a:rPr lang="en-US" altLang="ko-KR" sz="2400" dirty="0">
                <a:latin typeface="+mj-lt"/>
                <a:cs typeface="Arial" panose="020B0604020202020204" pitchFamily="34" charset="0"/>
              </a:rPr>
              <a:t> (PEC) nº 25/2023</a:t>
            </a:r>
            <a:endParaRPr lang="ko-KR" alt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60823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5E3BD7D-EEC6-41FC-867D-95F2B71346B3}"/>
              </a:ext>
            </a:extLst>
          </p:cNvPr>
          <p:cNvSpPr txBox="1"/>
          <p:nvPr/>
        </p:nvSpPr>
        <p:spPr>
          <a:xfrm>
            <a:off x="5096616" y="344275"/>
            <a:ext cx="1531549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7200">
                <a:solidFill>
                  <a:schemeClr val="bg1"/>
                </a:solidFill>
                <a:effectLst>
                  <a:outerShdw blurRad="12700" dist="88900" dir="3000000" algn="tl" rotWithShape="0">
                    <a:schemeClr val="accent2">
                      <a:alpha val="40000"/>
                    </a:schemeClr>
                  </a:outerShdw>
                </a:effectLst>
              </a:defRPr>
            </a:lvl1pPr>
          </a:lstStyle>
          <a:p>
            <a:pPr algn="ctr"/>
            <a:r>
              <a:rPr lang="en-US" altLang="ko-KR" sz="4500" b="1" dirty="0">
                <a:solidFill>
                  <a:schemeClr val="bg1">
                    <a:alpha val="40000"/>
                  </a:schemeClr>
                </a:solidFill>
                <a:effectLst/>
              </a:rPr>
              <a:t>01</a:t>
            </a:r>
            <a:endParaRPr lang="ko-KR" altLang="en-US" sz="4500" b="1" dirty="0">
              <a:solidFill>
                <a:schemeClr val="bg1">
                  <a:alpha val="40000"/>
                </a:schemeClr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A41E9E-1812-4ACE-A417-73C9AF47F355}"/>
              </a:ext>
            </a:extLst>
          </p:cNvPr>
          <p:cNvSpPr txBox="1"/>
          <p:nvPr/>
        </p:nvSpPr>
        <p:spPr>
          <a:xfrm>
            <a:off x="6348658" y="3429000"/>
            <a:ext cx="4946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r>
              <a:rPr lang="en-US" altLang="ko-KR" sz="1200" dirty="0">
                <a:solidFill>
                  <a:schemeClr val="bg1"/>
                </a:solidFill>
                <a:cs typeface="Arial" panose="020B0604020202020204" pitchFamily="34" charset="0"/>
              </a:rPr>
              <a:t>A gestão Luiz Erundina: participação popular nas políticas de transporte, Disssertação de Mestrado/USP-2017:</a:t>
            </a:r>
            <a:br>
              <a:rPr lang="en-US" altLang="ko-KR" sz="12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ko-KR" sz="1200" dirty="0">
                <a:solidFill>
                  <a:schemeClr val="bg1"/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https://www.teses.usp.br/teses/disponiveis/102/102132/tde-17042018-152926/publico/DissertacaoCorrigidaMilenadeLimaeSilva.pdf</a:t>
            </a:r>
            <a:endParaRPr lang="en-US" altLang="ko-KR" sz="1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27DDE9-FE7C-4B7E-A047-E092B6A88859}"/>
              </a:ext>
            </a:extLst>
          </p:cNvPr>
          <p:cNvSpPr txBox="1"/>
          <p:nvPr/>
        </p:nvSpPr>
        <p:spPr>
          <a:xfrm>
            <a:off x="5096616" y="1650075"/>
            <a:ext cx="1531549" cy="78483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>
            <a:defPPr/>
          </a:lstStyle>
          <a:p>
            <a:pPr algn="ctr"/>
            <a:r>
              <a:rPr lang="en-US" altLang="ko-KR" sz="4500" b="1" dirty="0">
                <a:solidFill>
                  <a:schemeClr val="bg1">
                    <a:alpha val="40000"/>
                  </a:schemeClr>
                </a:solidFill>
              </a:rPr>
              <a:t>02</a:t>
            </a:r>
            <a:endParaRPr lang="ko-KR" altLang="en-US" sz="4500" b="1" dirty="0">
              <a:solidFill>
                <a:schemeClr val="bg1">
                  <a:alpha val="40000"/>
                </a:schemeClr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60A8FFD-7C61-4B4C-9C24-072FD598989F}"/>
              </a:ext>
            </a:extLst>
          </p:cNvPr>
          <p:cNvGrpSpPr/>
          <p:nvPr/>
        </p:nvGrpSpPr>
        <p:grpSpPr>
          <a:xfrm>
            <a:off x="6362452" y="903389"/>
            <a:ext cx="4946526" cy="1200329"/>
            <a:chOff x="6509851" y="1140014"/>
            <a:chExt cx="4946526" cy="385906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5E1B5E5-22C6-4CAE-BC59-0EB34CC7C043}"/>
                </a:ext>
              </a:extLst>
            </p:cNvPr>
            <p:cNvSpPr txBox="1"/>
            <p:nvPr/>
          </p:nvSpPr>
          <p:spPr>
            <a:xfrm>
              <a:off x="6509851" y="1140014"/>
              <a:ext cx="4946526" cy="3859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Proposta de Emenda Constitucional (PEC 25/2023): Sistema Único de Mobilidade (SUM), Autoria Deputada Luiz Erundina e outros:</a:t>
              </a:r>
              <a:b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https://www.camara.leg.br/proposicoesWeb/prop_mostrarintegra?codteor=2273368&amp;filename=PEC%2025/2023</a:t>
              </a:r>
              <a:b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</a:p>
            <a:p>
              <a:endParaRPr lang="en-US" altLang="ko-KR" sz="12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A5757E4-1723-4073-9FC5-1D351F20A151}"/>
                </a:ext>
              </a:extLst>
            </p:cNvPr>
            <p:cNvSpPr txBox="1"/>
            <p:nvPr/>
          </p:nvSpPr>
          <p:spPr>
            <a:xfrm>
              <a:off x="6509851" y="3708414"/>
              <a:ext cx="494652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>
              <a:defPPr/>
            </a:lstStyle>
            <a:p>
              <a:endParaRPr lang="ko-KR" altLang="en-US" sz="20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7B9AF74-CA02-49F9-88D7-98D77F70D10F}"/>
              </a:ext>
            </a:extLst>
          </p:cNvPr>
          <p:cNvSpPr txBox="1"/>
          <p:nvPr/>
        </p:nvSpPr>
        <p:spPr>
          <a:xfrm>
            <a:off x="5096616" y="2817742"/>
            <a:ext cx="1531549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7200">
                <a:solidFill>
                  <a:schemeClr val="bg1"/>
                </a:solidFill>
                <a:effectLst>
                  <a:outerShdw blurRad="12700" dist="88900" dir="3000000" algn="tl" rotWithShape="0">
                    <a:schemeClr val="accent2">
                      <a:alpha val="40000"/>
                    </a:schemeClr>
                  </a:outerShdw>
                </a:effectLst>
              </a:defRPr>
            </a:lvl1pPr>
          </a:lstStyle>
          <a:p>
            <a:pPr algn="ctr"/>
            <a:r>
              <a:rPr lang="en-US" altLang="ko-KR" sz="4500" b="1" dirty="0">
                <a:solidFill>
                  <a:schemeClr val="bg1">
                    <a:alpha val="40000"/>
                  </a:schemeClr>
                </a:solidFill>
                <a:effectLst/>
              </a:rPr>
              <a:t>03</a:t>
            </a:r>
            <a:endParaRPr lang="ko-KR" altLang="en-US" sz="4500" b="1" dirty="0">
              <a:solidFill>
                <a:schemeClr val="bg1">
                  <a:alpha val="40000"/>
                </a:schemeClr>
              </a:solidFill>
              <a:effectLst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4517CEC-7AC8-4EC4-A2F9-D33EC557D344}"/>
              </a:ext>
            </a:extLst>
          </p:cNvPr>
          <p:cNvGrpSpPr/>
          <p:nvPr/>
        </p:nvGrpSpPr>
        <p:grpSpPr>
          <a:xfrm>
            <a:off x="6348658" y="4370812"/>
            <a:ext cx="4852742" cy="1278011"/>
            <a:chOff x="6521888" y="4753835"/>
            <a:chExt cx="4946526" cy="92254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37A4661-D2A4-40E5-9248-83B3298A506A}"/>
                </a:ext>
              </a:extLst>
            </p:cNvPr>
            <p:cNvSpPr txBox="1"/>
            <p:nvPr/>
          </p:nvSpPr>
          <p:spPr>
            <a:xfrm>
              <a:off x="6521888" y="5076517"/>
              <a:ext cx="4946526" cy="599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Formosa-GO: </a:t>
              </a: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https://formosa.go.gov.br/</a:t>
              </a:r>
              <a:b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Maricá-RJ: </a:t>
              </a: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https://www.marica.rj.gov.br/tag/tarifa-zero/</a:t>
              </a: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 e </a:t>
              </a: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  <a:hlinkClick r:id="rId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https://www.eptmarica.rj.gov.br/</a:t>
              </a:r>
              <a:endParaRPr lang="en-US" altLang="ko-KR" sz="1200" dirty="0">
                <a:solidFill>
                  <a:schemeClr val="bg1"/>
                </a:solidFill>
                <a:cs typeface="Arial" panose="020B0604020202020204" pitchFamily="34" charset="0"/>
              </a:endParaRP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Mariana-MG: </a:t>
              </a: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https://www.mariana.mg.gov.br</a:t>
              </a:r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/</a:t>
              </a:r>
              <a:endParaRPr lang="en-US" altLang="ko-KR" sz="12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93DF382-44DD-45C3-9704-34E8893BC3AC}"/>
                </a:ext>
              </a:extLst>
            </p:cNvPr>
            <p:cNvSpPr txBox="1"/>
            <p:nvPr/>
          </p:nvSpPr>
          <p:spPr>
            <a:xfrm>
              <a:off x="6521888" y="4753835"/>
              <a:ext cx="4946526" cy="36658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>
              <a:defPPr/>
            </a:lstStyle>
            <a:p>
              <a:r>
                <a:rPr lang="en-US" altLang="ko-KR" sz="2000" b="1" dirty="0">
                  <a:solidFill>
                    <a:schemeClr val="bg1"/>
                  </a:solidFill>
                  <a:cs typeface="Arial" panose="020B0604020202020204" pitchFamily="34" charset="0"/>
                </a:rPr>
                <a:t>Sites dos Municípios</a:t>
              </a:r>
              <a:r>
                <a:rPr lang="en-US" altLang="ko-KR" sz="2700" b="1" dirty="0">
                  <a:solidFill>
                    <a:schemeClr val="bg1"/>
                  </a:solidFill>
                  <a:cs typeface="Arial" panose="020B0604020202020204" pitchFamily="34" charset="0"/>
                </a:rPr>
                <a:t>:</a:t>
              </a:r>
              <a:endParaRPr lang="ko-KR" altLang="en-US" sz="27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611BD74-B8C0-4D62-99FC-2DBC909A434D}"/>
              </a:ext>
            </a:extLst>
          </p:cNvPr>
          <p:cNvSpPr txBox="1"/>
          <p:nvPr/>
        </p:nvSpPr>
        <p:spPr>
          <a:xfrm>
            <a:off x="5096615" y="5534703"/>
            <a:ext cx="1531549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7200">
                <a:solidFill>
                  <a:schemeClr val="bg1"/>
                </a:solidFill>
                <a:effectLst>
                  <a:outerShdw blurRad="12700" dist="88900" dir="3000000" algn="tl" rotWithShape="0">
                    <a:schemeClr val="accent2">
                      <a:alpha val="40000"/>
                    </a:schemeClr>
                  </a:outerShdw>
                </a:effectLst>
              </a:defRPr>
            </a:lvl1pPr>
          </a:lstStyle>
          <a:p>
            <a:pPr algn="ctr"/>
            <a:r>
              <a:rPr lang="en-US" altLang="ko-KR" sz="4500" b="1" dirty="0">
                <a:solidFill>
                  <a:schemeClr val="bg1">
                    <a:alpha val="40000"/>
                  </a:schemeClr>
                </a:solidFill>
                <a:effectLst/>
              </a:rPr>
              <a:t>05</a:t>
            </a:r>
            <a:endParaRPr lang="ko-KR" altLang="en-US" sz="4500" b="1" dirty="0">
              <a:solidFill>
                <a:schemeClr val="bg1">
                  <a:alpha val="40000"/>
                </a:schemeClr>
              </a:solidFill>
              <a:effectLst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2C12F7-AE9B-40D2-A6C4-2F1B6BC860EE}"/>
              </a:ext>
            </a:extLst>
          </p:cNvPr>
          <p:cNvSpPr txBox="1"/>
          <p:nvPr/>
        </p:nvSpPr>
        <p:spPr>
          <a:xfrm>
            <a:off x="1159988" y="1596908"/>
            <a:ext cx="330371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7200">
                <a:solidFill>
                  <a:schemeClr val="bg1"/>
                </a:solidFill>
                <a:effectLst>
                  <a:outerShdw blurRad="12700" dist="88900" dir="3000000" algn="tl" rotWithShape="0">
                    <a:schemeClr val="accent2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altLang="ko-KR" sz="5400" dirty="0">
                <a:effectLst/>
                <a:latin typeface="+mj-lt"/>
              </a:rPr>
              <a:t>FONTES:</a:t>
            </a:r>
            <a:endParaRPr lang="ko-KR" altLang="en-US" sz="5400" dirty="0">
              <a:effectLst/>
              <a:latin typeface="+mj-lt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9ED5211-17DE-D328-9A20-40F7852A75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4702" y="3602182"/>
            <a:ext cx="4559223" cy="280084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12" name="TextBox 12">
            <a:extLst>
              <a:ext uri="{FF2B5EF4-FFF2-40B4-BE49-F238E27FC236}">
                <a16:creationId xmlns:a16="http://schemas.microsoft.com/office/drawing/2014/main" id="{591DF92D-A786-2937-8226-8A1833768DEC}"/>
              </a:ext>
            </a:extLst>
          </p:cNvPr>
          <p:cNvSpPr txBox="1"/>
          <p:nvPr/>
        </p:nvSpPr>
        <p:spPr>
          <a:xfrm>
            <a:off x="6348658" y="504921"/>
            <a:ext cx="494652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>
            <a:defPPr/>
          </a:lstStyle>
          <a:p>
            <a:r>
              <a:rPr lang="en-US" altLang="ko-KR" sz="2000" b="1" dirty="0">
                <a:solidFill>
                  <a:schemeClr val="bg1"/>
                </a:solidFill>
                <a:cs typeface="Arial" panose="020B0604020202020204" pitchFamily="34" charset="0"/>
              </a:rPr>
              <a:t>Câmara dos Deputados</a:t>
            </a:r>
            <a:endParaRPr lang="ko-KR" altLang="en-US" sz="2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8D5B7E5F-FA02-0B1E-78F3-62B6DE9CBBF7}"/>
              </a:ext>
            </a:extLst>
          </p:cNvPr>
          <p:cNvSpPr txBox="1"/>
          <p:nvPr/>
        </p:nvSpPr>
        <p:spPr>
          <a:xfrm>
            <a:off x="6362452" y="1858518"/>
            <a:ext cx="494652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>
            <a:defPPr/>
          </a:lstStyle>
          <a:p>
            <a:r>
              <a:rPr lang="en-US" altLang="ko-KR" sz="2000" b="1" dirty="0">
                <a:solidFill>
                  <a:schemeClr val="bg1"/>
                </a:solidFill>
                <a:cs typeface="Arial" panose="020B0604020202020204" pitchFamily="34" charset="0"/>
              </a:rPr>
              <a:t>Daniel Santini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id="{40984CF2-94EB-19F8-2470-9D89871B515B}"/>
              </a:ext>
            </a:extLst>
          </p:cNvPr>
          <p:cNvSpPr txBox="1"/>
          <p:nvPr/>
        </p:nvSpPr>
        <p:spPr>
          <a:xfrm>
            <a:off x="6362452" y="2238557"/>
            <a:ext cx="4946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r>
              <a:rPr lang="en-US" altLang="ko-KR" sz="1200" dirty="0">
                <a:solidFill>
                  <a:schemeClr val="bg1"/>
                </a:solidFill>
                <a:cs typeface="Arial" panose="020B0604020202020204" pitchFamily="34" charset="0"/>
              </a:rPr>
              <a:t>Planilha: Cidades com tarifa zero universal no Brasil: </a:t>
            </a:r>
            <a:r>
              <a:rPr lang="en-US" altLang="ko-KR" sz="1200" dirty="0">
                <a:solidFill>
                  <a:schemeClr val="bg1"/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https://docs.google.com/spreadsheets/d/1FFgkyuQEeYYBgk5kWC1P9HKZzlECBS4H/edit#gid=647725414</a:t>
            </a:r>
            <a:endParaRPr lang="en-US" altLang="ko-KR" sz="1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306B2933-2603-52AB-2592-D3E61B0B3797}"/>
              </a:ext>
            </a:extLst>
          </p:cNvPr>
          <p:cNvSpPr txBox="1"/>
          <p:nvPr/>
        </p:nvSpPr>
        <p:spPr>
          <a:xfrm>
            <a:off x="6348658" y="3032064"/>
            <a:ext cx="494652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>
            <a:defPPr/>
          </a:lstStyle>
          <a:p>
            <a:r>
              <a:rPr lang="en-US" altLang="ko-KR" sz="2000" b="1" dirty="0">
                <a:solidFill>
                  <a:schemeClr val="bg1"/>
                </a:solidFill>
                <a:cs typeface="Arial" panose="020B0604020202020204" pitchFamily="34" charset="0"/>
              </a:rPr>
              <a:t>Milena de Lima e Silva</a:t>
            </a:r>
            <a:endParaRPr lang="ko-KR" altLang="en-US" sz="2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8E5E833-B276-D997-2B6A-9DD99964AE1A}"/>
              </a:ext>
            </a:extLst>
          </p:cNvPr>
          <p:cNvSpPr txBox="1"/>
          <p:nvPr/>
        </p:nvSpPr>
        <p:spPr>
          <a:xfrm>
            <a:off x="6348658" y="5792018"/>
            <a:ext cx="4510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i="0" dirty="0">
                <a:solidFill>
                  <a:srgbClr val="FEFEFE"/>
                </a:solidFill>
                <a:effectLst/>
                <a:latin typeface="Arial" panose="020B0604020202020204" pitchFamily="34" charset="0"/>
              </a:rPr>
              <a:t>Wikipédia – Movimento Passe Livre</a:t>
            </a:r>
            <a:endParaRPr lang="pt-BR" sz="2000" b="1" dirty="0">
              <a:solidFill>
                <a:srgbClr val="FEFEFE"/>
              </a:solidFill>
            </a:endParaRPr>
          </a:p>
        </p:txBody>
      </p:sp>
      <p:sp>
        <p:nvSpPr>
          <p:cNvPr id="28" name="TextBox 2">
            <a:extLst>
              <a:ext uri="{FF2B5EF4-FFF2-40B4-BE49-F238E27FC236}">
                <a16:creationId xmlns:a16="http://schemas.microsoft.com/office/drawing/2014/main" id="{98E82709-E979-1517-9B63-EFB480826A25}"/>
              </a:ext>
            </a:extLst>
          </p:cNvPr>
          <p:cNvSpPr txBox="1"/>
          <p:nvPr/>
        </p:nvSpPr>
        <p:spPr>
          <a:xfrm>
            <a:off x="6348658" y="6136726"/>
            <a:ext cx="49465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r>
              <a:rPr lang="en-US" altLang="ko-KR" sz="1200" dirty="0">
                <a:solidFill>
                  <a:schemeClr val="bg1"/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https://pt.wikipedia.org/wiki/Movimento_Passe_Livre</a:t>
            </a:r>
            <a:endParaRPr lang="en-US" altLang="ko-KR" sz="1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9" name="TextBox 17">
            <a:extLst>
              <a:ext uri="{FF2B5EF4-FFF2-40B4-BE49-F238E27FC236}">
                <a16:creationId xmlns:a16="http://schemas.microsoft.com/office/drawing/2014/main" id="{5FBA3E05-57FA-4AA0-7439-273B2E34B591}"/>
              </a:ext>
            </a:extLst>
          </p:cNvPr>
          <p:cNvSpPr txBox="1"/>
          <p:nvPr/>
        </p:nvSpPr>
        <p:spPr>
          <a:xfrm>
            <a:off x="5096615" y="4193959"/>
            <a:ext cx="1531549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7200">
                <a:solidFill>
                  <a:schemeClr val="bg1"/>
                </a:solidFill>
                <a:effectLst>
                  <a:outerShdw blurRad="12700" dist="88900" dir="3000000" algn="tl" rotWithShape="0">
                    <a:schemeClr val="accent2">
                      <a:alpha val="40000"/>
                    </a:schemeClr>
                  </a:outerShdw>
                </a:effectLst>
              </a:defRPr>
            </a:lvl1pPr>
          </a:lstStyle>
          <a:p>
            <a:pPr algn="ctr"/>
            <a:r>
              <a:rPr lang="en-US" altLang="ko-KR" sz="4500" b="1" dirty="0">
                <a:solidFill>
                  <a:schemeClr val="bg1">
                    <a:alpha val="40000"/>
                  </a:schemeClr>
                </a:solidFill>
                <a:effectLst/>
              </a:rPr>
              <a:t>04</a:t>
            </a:r>
            <a:endParaRPr lang="ko-KR" altLang="en-US" sz="4500" b="1" dirty="0">
              <a:solidFill>
                <a:schemeClr val="bg1">
                  <a:alpha val="4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5657056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9125" y="889000"/>
            <a:ext cx="11572875" cy="839788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en-US" dirty="0"/>
              <a:t>Contexto</a:t>
            </a:r>
          </a:p>
        </p:txBody>
      </p:sp>
      <p:grpSp>
        <p:nvGrpSpPr>
          <p:cNvPr id="34" name="Grupo 33"/>
          <p:cNvGrpSpPr/>
          <p:nvPr/>
        </p:nvGrpSpPr>
        <p:grpSpPr>
          <a:xfrm>
            <a:off x="1219201" y="1828810"/>
            <a:ext cx="9451166" cy="4112567"/>
            <a:chOff x="1219201" y="1828810"/>
            <a:chExt cx="9451166" cy="411256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3E2A650-ED7A-4122-9A66-206A8FCE9429}"/>
                </a:ext>
              </a:extLst>
            </p:cNvPr>
            <p:cNvGrpSpPr/>
            <p:nvPr/>
          </p:nvGrpSpPr>
          <p:grpSpPr>
            <a:xfrm>
              <a:off x="2095501" y="3033466"/>
              <a:ext cx="7898195" cy="1512168"/>
              <a:chOff x="955171" y="2708920"/>
              <a:chExt cx="7138954" cy="1512168"/>
            </a:xfrm>
          </p:grpSpPr>
          <p:sp>
            <p:nvSpPr>
              <p:cNvPr id="4" name="Chevron 8">
                <a:extLst>
                  <a:ext uri="{FF2B5EF4-FFF2-40B4-BE49-F238E27FC236}">
                    <a16:creationId xmlns:a16="http://schemas.microsoft.com/office/drawing/2014/main" id="{CC178EFD-F5C1-4961-8265-C501576F90F3}"/>
                  </a:ext>
                </a:extLst>
              </p:cNvPr>
              <p:cNvSpPr/>
              <p:nvPr/>
            </p:nvSpPr>
            <p:spPr>
              <a:xfrm>
                <a:off x="955171" y="2708920"/>
                <a:ext cx="1875088" cy="1512168"/>
              </a:xfrm>
              <a:prstGeom prst="chevron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Chevron 9">
                <a:extLst>
                  <a:ext uri="{FF2B5EF4-FFF2-40B4-BE49-F238E27FC236}">
                    <a16:creationId xmlns:a16="http://schemas.microsoft.com/office/drawing/2014/main" id="{21EC1E47-51D4-48CC-935D-99FA8527F2B5}"/>
                  </a:ext>
                </a:extLst>
              </p:cNvPr>
              <p:cNvSpPr/>
              <p:nvPr/>
            </p:nvSpPr>
            <p:spPr>
              <a:xfrm>
                <a:off x="2271138" y="2708920"/>
                <a:ext cx="1875088" cy="1512168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Chevron 10">
                <a:extLst>
                  <a:ext uri="{FF2B5EF4-FFF2-40B4-BE49-F238E27FC236}">
                    <a16:creationId xmlns:a16="http://schemas.microsoft.com/office/drawing/2014/main" id="{7CAA0679-F97A-4FDE-AC1D-8375EE655772}"/>
                  </a:ext>
                </a:extLst>
              </p:cNvPr>
              <p:cNvSpPr/>
              <p:nvPr/>
            </p:nvSpPr>
            <p:spPr>
              <a:xfrm>
                <a:off x="3587104" y="2708920"/>
                <a:ext cx="1875088" cy="1512168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Chevron 11">
                <a:extLst>
                  <a:ext uri="{FF2B5EF4-FFF2-40B4-BE49-F238E27FC236}">
                    <a16:creationId xmlns:a16="http://schemas.microsoft.com/office/drawing/2014/main" id="{E4E7EABD-AA78-4CE0-91B0-A28034487AE1}"/>
                  </a:ext>
                </a:extLst>
              </p:cNvPr>
              <p:cNvSpPr/>
              <p:nvPr/>
            </p:nvSpPr>
            <p:spPr>
              <a:xfrm>
                <a:off x="4903071" y="2708920"/>
                <a:ext cx="1875088" cy="1512168"/>
              </a:xfrm>
              <a:prstGeom prst="chevr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Chevron 12">
                <a:extLst>
                  <a:ext uri="{FF2B5EF4-FFF2-40B4-BE49-F238E27FC236}">
                    <a16:creationId xmlns:a16="http://schemas.microsoft.com/office/drawing/2014/main" id="{D66D3D89-5ECD-42C9-91A6-64E0D28E1BAC}"/>
                  </a:ext>
                </a:extLst>
              </p:cNvPr>
              <p:cNvSpPr/>
              <p:nvPr/>
            </p:nvSpPr>
            <p:spPr>
              <a:xfrm>
                <a:off x="6219037" y="2708920"/>
                <a:ext cx="1875088" cy="1512168"/>
              </a:xfrm>
              <a:prstGeom prst="chevr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/>
              </a:lstStyle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9" name="Elbow Connector 14">
              <a:extLst>
                <a:ext uri="{FF2B5EF4-FFF2-40B4-BE49-F238E27FC236}">
                  <a16:creationId xmlns:a16="http://schemas.microsoft.com/office/drawing/2014/main" id="{A37B1EF6-EF8B-455E-B7C3-68F6008801F9}"/>
                </a:ext>
              </a:extLst>
            </p:cNvPr>
            <p:cNvCxnSpPr/>
            <p:nvPr/>
          </p:nvCxnSpPr>
          <p:spPr>
            <a:xfrm flipV="1">
              <a:off x="1219201" y="4709132"/>
              <a:ext cx="1529081" cy="520902"/>
            </a:xfrm>
            <a:prstGeom prst="bentConnector3">
              <a:avLst>
                <a:gd name="adj1" fmla="val -21013"/>
              </a:avLst>
            </a:prstGeom>
            <a:ln w="25400">
              <a:solidFill>
                <a:schemeClr val="accent6">
                  <a:alpha val="7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C5E58CC-D3B5-4958-89FD-F5B778B6DD68}"/>
                </a:ext>
              </a:extLst>
            </p:cNvPr>
            <p:cNvGrpSpPr/>
            <p:nvPr/>
          </p:nvGrpSpPr>
          <p:grpSpPr>
            <a:xfrm>
              <a:off x="1393021" y="5076146"/>
              <a:ext cx="2625914" cy="865231"/>
              <a:chOff x="1418441" y="3789040"/>
              <a:chExt cx="2625914" cy="86523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2384831-11D3-4CEC-8D3C-C96472FC5ECF}"/>
                  </a:ext>
                </a:extLst>
              </p:cNvPr>
              <p:cNvSpPr txBox="1"/>
              <p:nvPr/>
            </p:nvSpPr>
            <p:spPr>
              <a:xfrm>
                <a:off x="1418441" y="3789040"/>
                <a:ext cx="2453272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Gratuidade proposta em São Paulo-SP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1877965-48CB-4493-91A5-8C9283594B7E}"/>
                  </a:ext>
                </a:extLst>
              </p:cNvPr>
              <p:cNvSpPr txBox="1"/>
              <p:nvPr/>
            </p:nvSpPr>
            <p:spPr>
              <a:xfrm>
                <a:off x="1419254" y="4054107"/>
                <a:ext cx="2625101" cy="60016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Tentativa de implantação Tarifa Zero na cidade de São Paulo</a:t>
                </a:r>
                <a:r>
                  <a:rPr lang="en-US" altLang="ko-KR" sz="1100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(3)</a:t>
                </a:r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;</a:t>
                </a:r>
              </a:p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1992: 1ª cidade a implantar: Conchas/SP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AA189EC-652C-4277-8720-9A586250D67D}"/>
                </a:ext>
              </a:extLst>
            </p:cNvPr>
            <p:cNvGrpSpPr/>
            <p:nvPr/>
          </p:nvGrpSpPr>
          <p:grpSpPr>
            <a:xfrm>
              <a:off x="4858896" y="5076146"/>
              <a:ext cx="2625914" cy="865231"/>
              <a:chOff x="1418442" y="3789040"/>
              <a:chExt cx="2625914" cy="865231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25E7077-42AA-427C-BF07-E3F6F860EC17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38788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Manifestação em São Paulo-SP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E5F8FB1-EB55-43AB-A7DE-EA016C1F9411}"/>
                  </a:ext>
                </a:extLst>
              </p:cNvPr>
              <p:cNvSpPr txBox="1"/>
              <p:nvPr/>
            </p:nvSpPr>
            <p:spPr>
              <a:xfrm>
                <a:off x="1419255" y="4054107"/>
                <a:ext cx="2625101" cy="60016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Repercusão da manifestação contra aumento da tarifa na cidade de São Paulo; </a:t>
                </a:r>
                <a:b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</a:br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17 cidades aplicando tarifa zero.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39131CC-8736-44B5-A151-80232A185404}"/>
                </a:ext>
              </a:extLst>
            </p:cNvPr>
            <p:cNvGrpSpPr/>
            <p:nvPr/>
          </p:nvGrpSpPr>
          <p:grpSpPr>
            <a:xfrm>
              <a:off x="8288537" y="5076146"/>
              <a:ext cx="2299625" cy="865231"/>
              <a:chOff x="1235087" y="3789040"/>
              <a:chExt cx="2299625" cy="865231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956F590-7892-4060-A998-D7F6F8C65291}"/>
                  </a:ext>
                </a:extLst>
              </p:cNvPr>
              <p:cNvSpPr txBox="1"/>
              <p:nvPr/>
            </p:nvSpPr>
            <p:spPr>
              <a:xfrm>
                <a:off x="1235087" y="3789040"/>
                <a:ext cx="2299625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PEC SUM; 82 cidades com tarifa zero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F1A9E0D-55BE-4067-B247-A0C7ADE547E7}"/>
                  </a:ext>
                </a:extLst>
              </p:cNvPr>
              <p:cNvSpPr txBox="1"/>
              <p:nvPr/>
            </p:nvSpPr>
            <p:spPr>
              <a:xfrm>
                <a:off x="1235087" y="4054107"/>
                <a:ext cx="2197662" cy="600164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PEC 25/2023 – SUM (Sistema Único de Mobilidade)</a:t>
                </a:r>
                <a:r>
                  <a:rPr lang="pt-BR" altLang="ko-KR" sz="1100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(1)</a:t>
                </a:r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;</a:t>
                </a:r>
                <a:b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</a:br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82 cidades aplicando Tarifa Zero</a:t>
                </a:r>
                <a:r>
                  <a:rPr lang="pt-BR" altLang="ko-KR" sz="1100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(2)</a:t>
                </a:r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.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cxnSp>
          <p:nvCxnSpPr>
            <p:cNvPr id="19" name="Elbow Connector 30">
              <a:extLst>
                <a:ext uri="{FF2B5EF4-FFF2-40B4-BE49-F238E27FC236}">
                  <a16:creationId xmlns:a16="http://schemas.microsoft.com/office/drawing/2014/main" id="{16E0C95E-85CF-46AA-A0DE-FACBD34963B0}"/>
                </a:ext>
              </a:extLst>
            </p:cNvPr>
            <p:cNvCxnSpPr/>
            <p:nvPr/>
          </p:nvCxnSpPr>
          <p:spPr>
            <a:xfrm flipV="1">
              <a:off x="4664738" y="4709132"/>
              <a:ext cx="919468" cy="520902"/>
            </a:xfrm>
            <a:prstGeom prst="bentConnector3">
              <a:avLst>
                <a:gd name="adj1" fmla="val -30138"/>
              </a:avLst>
            </a:prstGeom>
            <a:ln w="25400">
              <a:solidFill>
                <a:schemeClr val="accent2">
                  <a:alpha val="7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33">
              <a:extLst>
                <a:ext uri="{FF2B5EF4-FFF2-40B4-BE49-F238E27FC236}">
                  <a16:creationId xmlns:a16="http://schemas.microsoft.com/office/drawing/2014/main" id="{25E375FA-92B3-4867-9CA2-77E5EC359D77}"/>
                </a:ext>
              </a:extLst>
            </p:cNvPr>
            <p:cNvCxnSpPr/>
            <p:nvPr/>
          </p:nvCxnSpPr>
          <p:spPr>
            <a:xfrm rot="10800000">
              <a:off x="8631579" y="4709134"/>
              <a:ext cx="2038788" cy="520900"/>
            </a:xfrm>
            <a:prstGeom prst="bentConnector3">
              <a:avLst>
                <a:gd name="adj1" fmla="val -25217"/>
              </a:avLst>
            </a:prstGeom>
            <a:ln w="25400">
              <a:solidFill>
                <a:schemeClr val="accent4">
                  <a:alpha val="7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C94062A-5332-43CD-AE11-84A0395556D0}"/>
                </a:ext>
              </a:extLst>
            </p:cNvPr>
            <p:cNvGrpSpPr/>
            <p:nvPr/>
          </p:nvGrpSpPr>
          <p:grpSpPr>
            <a:xfrm>
              <a:off x="1860560" y="1828810"/>
              <a:ext cx="2915021" cy="1034508"/>
              <a:chOff x="1418442" y="3789040"/>
              <a:chExt cx="2915021" cy="1034508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F85039A-E5A5-42C6-BE6D-E15E0D2BF99B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38788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Movimento Passe Livre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3742997-87B9-4D96-B81B-9D0A4087548B}"/>
                  </a:ext>
                </a:extLst>
              </p:cNvPr>
              <p:cNvSpPr txBox="1"/>
              <p:nvPr/>
            </p:nvSpPr>
            <p:spPr>
              <a:xfrm>
                <a:off x="1419255" y="4054107"/>
                <a:ext cx="2914208" cy="76944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Manifestações contra aumento de tarifa em Florianópolis-SC e </a:t>
                </a:r>
                <a:r>
                  <a:rPr lang="pt-BR" altLang="ko-KR" sz="1100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Vitória-ES</a:t>
                </a:r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ampliação da bandeira do passe livre estudantil para Tarifa Zero</a:t>
                </a:r>
                <a:r>
                  <a:rPr lang="pt-BR" altLang="ko-KR" sz="1100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(5)</a:t>
                </a:r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; 8 cidades aplicando tarifa zero.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cxnSp>
          <p:nvCxnSpPr>
            <p:cNvPr id="24" name="Elbow Connector 43">
              <a:extLst>
                <a:ext uri="{FF2B5EF4-FFF2-40B4-BE49-F238E27FC236}">
                  <a16:creationId xmlns:a16="http://schemas.microsoft.com/office/drawing/2014/main" id="{031A4505-63A0-4D8A-97EE-CFC44C540A48}"/>
                </a:ext>
              </a:extLst>
            </p:cNvPr>
            <p:cNvCxnSpPr/>
            <p:nvPr/>
          </p:nvCxnSpPr>
          <p:spPr>
            <a:xfrm>
              <a:off x="1673028" y="1982699"/>
              <a:ext cx="2542346" cy="854225"/>
            </a:xfrm>
            <a:prstGeom prst="bentConnector3">
              <a:avLst>
                <a:gd name="adj1" fmla="val -6919"/>
              </a:avLst>
            </a:prstGeom>
            <a:ln w="25400">
              <a:solidFill>
                <a:schemeClr val="accent1">
                  <a:alpha val="7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12B350E-9C6B-446C-B89C-59744F1B8CF8}"/>
                </a:ext>
              </a:extLst>
            </p:cNvPr>
            <p:cNvGrpSpPr/>
            <p:nvPr/>
          </p:nvGrpSpPr>
          <p:grpSpPr>
            <a:xfrm>
              <a:off x="7875280" y="1828810"/>
              <a:ext cx="2045528" cy="1034508"/>
              <a:chOff x="1418442" y="3789040"/>
              <a:chExt cx="2045528" cy="1034508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D188E4D-3E91-4E81-9FDF-26C1887E0F8A}"/>
                  </a:ext>
                </a:extLst>
              </p:cNvPr>
              <p:cNvSpPr txBox="1"/>
              <p:nvPr/>
            </p:nvSpPr>
            <p:spPr>
              <a:xfrm>
                <a:off x="1418442" y="3789040"/>
                <a:ext cx="2038788" cy="276999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Transporte é Direito social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BA65BDB1-BE46-47E4-8561-EE912A2223BD}"/>
                  </a:ext>
                </a:extLst>
              </p:cNvPr>
              <p:cNvSpPr txBox="1"/>
              <p:nvPr/>
            </p:nvSpPr>
            <p:spPr>
              <a:xfrm>
                <a:off x="1419255" y="4054107"/>
                <a:ext cx="2044715" cy="769441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>
                <a:defPPr/>
              </a:lstStyle>
              <a:p>
                <a:r>
                  <a:rPr lang="pt-BR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Transporte incluído no rol de Direitos Sociais - Art. 6º/CF (EC 90); 22 cidades aplicando tarifa zero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cxnSp>
          <p:nvCxnSpPr>
            <p:cNvPr id="28" name="Elbow Connector 55">
              <a:extLst>
                <a:ext uri="{FF2B5EF4-FFF2-40B4-BE49-F238E27FC236}">
                  <a16:creationId xmlns:a16="http://schemas.microsoft.com/office/drawing/2014/main" id="{C598C66C-8F40-4104-ABDA-BDF044570A1A}"/>
                </a:ext>
              </a:extLst>
            </p:cNvPr>
            <p:cNvCxnSpPr/>
            <p:nvPr/>
          </p:nvCxnSpPr>
          <p:spPr>
            <a:xfrm flipV="1">
              <a:off x="7259636" y="1982699"/>
              <a:ext cx="2755744" cy="926235"/>
            </a:xfrm>
            <a:prstGeom prst="bentConnector3">
              <a:avLst>
                <a:gd name="adj1" fmla="val 117007"/>
              </a:avLst>
            </a:prstGeom>
            <a:ln w="25400">
              <a:solidFill>
                <a:schemeClr val="accent3">
                  <a:alpha val="7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5098686-3966-4747-ADFA-340FF0025D13}"/>
                </a:ext>
              </a:extLst>
            </p:cNvPr>
            <p:cNvSpPr txBox="1"/>
            <p:nvPr/>
          </p:nvSpPr>
          <p:spPr>
            <a:xfrm>
              <a:off x="2980112" y="3657551"/>
              <a:ext cx="86618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/>
            </a:lstStyle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Calibri" pitchFamily="34" charset="0"/>
                </a:rPr>
                <a:t>1990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Calibri" panose="020F050202020403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FFDA0BE-330A-45CA-A1F8-53510FB02F47}"/>
                </a:ext>
              </a:extLst>
            </p:cNvPr>
            <p:cNvSpPr txBox="1"/>
            <p:nvPr/>
          </p:nvSpPr>
          <p:spPr>
            <a:xfrm>
              <a:off x="4447138" y="3657551"/>
              <a:ext cx="86618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/>
            </a:lstStyle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Calibri" pitchFamily="34" charset="0"/>
                </a:rPr>
                <a:t>2005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Calibri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39CEC29-E935-4CF9-84E9-F39D030B4A41}"/>
                </a:ext>
              </a:extLst>
            </p:cNvPr>
            <p:cNvSpPr txBox="1"/>
            <p:nvPr/>
          </p:nvSpPr>
          <p:spPr>
            <a:xfrm>
              <a:off x="5899376" y="3657551"/>
              <a:ext cx="86618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/>
            </a:lstStyle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Calibri" pitchFamily="34" charset="0"/>
                </a:rPr>
                <a:t>2013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Calibri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E793E32-C95C-4B64-B10B-2474CCE89B49}"/>
                </a:ext>
              </a:extLst>
            </p:cNvPr>
            <p:cNvSpPr txBox="1"/>
            <p:nvPr/>
          </p:nvSpPr>
          <p:spPr>
            <a:xfrm>
              <a:off x="7351614" y="3657551"/>
              <a:ext cx="86618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/>
            </a:lstStyle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Calibri" pitchFamily="34" charset="0"/>
                </a:rPr>
                <a:t>2015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Calibri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DC60C7A-3210-4AF2-8348-E70E60895D0F}"/>
                </a:ext>
              </a:extLst>
            </p:cNvPr>
            <p:cNvSpPr txBox="1"/>
            <p:nvPr/>
          </p:nvSpPr>
          <p:spPr>
            <a:xfrm>
              <a:off x="8803852" y="3657551"/>
              <a:ext cx="866181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>
              <a:defPPr/>
            </a:lstStyle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Calibri" pitchFamily="34" charset="0"/>
                </a:rPr>
                <a:t>2023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468263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-35832" y="-27288"/>
            <a:ext cx="5646057" cy="844292"/>
            <a:chOff x="2155825" y="2846388"/>
            <a:chExt cx="7877176" cy="1177926"/>
          </a:xfrm>
        </p:grpSpPr>
        <p:sp>
          <p:nvSpPr>
            <p:cNvPr id="11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2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4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5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6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7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8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9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0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79DDB77-EDA2-4AB5-94A0-9007E46D023C}"/>
              </a:ext>
            </a:extLst>
          </p:cNvPr>
          <p:cNvSpPr txBox="1"/>
          <p:nvPr/>
        </p:nvSpPr>
        <p:spPr>
          <a:xfrm>
            <a:off x="432294" y="1162279"/>
            <a:ext cx="7335272" cy="646331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>
            <a:defPPr/>
          </a:lstStyle>
          <a:p>
            <a:r>
              <a:rPr lang="en-US" altLang="ko-KR" sz="2800" dirty="0">
                <a:latin typeface="+mj-lt"/>
                <a:cs typeface="Arial" panose="020B0604020202020204" pitchFamily="34" charset="0"/>
              </a:rPr>
              <a:t>CIDADES COM TARIFA ZERO</a:t>
            </a:r>
            <a:br>
              <a:rPr lang="en-US" altLang="ko-KR" sz="2800" dirty="0">
                <a:latin typeface="+mj-lt"/>
                <a:cs typeface="Arial" panose="020B0604020202020204" pitchFamily="34" charset="0"/>
              </a:rPr>
            </a:br>
            <a:r>
              <a:rPr lang="en-US" altLang="ko-KR" sz="1400" dirty="0">
                <a:latin typeface="+mj-lt"/>
                <a:cs typeface="Arial" panose="020B0604020202020204" pitchFamily="34" charset="0"/>
              </a:rPr>
              <a:t>POR ESTADO</a:t>
            </a:r>
            <a:endParaRPr lang="ko-KR" altLang="en-US" sz="1400" dirty="0">
              <a:latin typeface="+mj-lt"/>
              <a:cs typeface="Arial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927B57D-62D2-DE96-1389-5824E75CF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46378"/>
              </p:ext>
            </p:extLst>
          </p:nvPr>
        </p:nvGraphicFramePr>
        <p:xfrm>
          <a:off x="360592" y="2637825"/>
          <a:ext cx="1748197" cy="3513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6122">
                  <a:extLst>
                    <a:ext uri="{9D8B030D-6E8A-4147-A177-3AD203B41FA5}">
                      <a16:colId xmlns:a16="http://schemas.microsoft.com/office/drawing/2014/main" val="3064750471"/>
                    </a:ext>
                  </a:extLst>
                </a:gridCol>
                <a:gridCol w="982075">
                  <a:extLst>
                    <a:ext uri="{9D8B030D-6E8A-4147-A177-3AD203B41FA5}">
                      <a16:colId xmlns:a16="http://schemas.microsoft.com/office/drawing/2014/main" val="3744048628"/>
                    </a:ext>
                  </a:extLst>
                </a:gridCol>
              </a:tblGrid>
              <a:tr h="451769">
                <a:tc>
                  <a:txBody>
                    <a:bodyPr/>
                    <a:lstStyle/>
                    <a:p>
                      <a:pPr indent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Estado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Quantidade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09660513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SP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23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33070851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MG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22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75001308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PR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10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6649050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RJ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85259245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SC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6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50651884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GO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4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50082576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CE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3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70908267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RS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2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94755331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ES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1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15547499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MS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1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2075924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RO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1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62438740"/>
                  </a:ext>
                </a:extLst>
              </a:tr>
              <a:tr h="2551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kern="0" dirty="0">
                          <a:effectLst/>
                        </a:rPr>
                        <a:t>Total</a:t>
                      </a:r>
                      <a:endParaRPr lang="pt-B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kern="0" dirty="0">
                          <a:effectLst/>
                        </a:rPr>
                        <a:t>82</a:t>
                      </a:r>
                      <a:endParaRPr lang="pt-BR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13561509"/>
                  </a:ext>
                </a:extLst>
              </a:tr>
            </a:tbl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CC7ABE8A-DF76-23FD-1F16-FC768067C6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135174"/>
              </p:ext>
            </p:extLst>
          </p:nvPr>
        </p:nvGraphicFramePr>
        <p:xfrm>
          <a:off x="3456552" y="2276475"/>
          <a:ext cx="7335273" cy="3874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25554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-35832" y="-27288"/>
            <a:ext cx="5646057" cy="844292"/>
            <a:chOff x="2155825" y="2846388"/>
            <a:chExt cx="7877176" cy="1177926"/>
          </a:xfrm>
        </p:grpSpPr>
        <p:sp>
          <p:nvSpPr>
            <p:cNvPr id="11" name="Rectangle 5"/>
            <p:cNvSpPr>
              <a:spLocks noChangeArrowheads="1"/>
            </p:cNvSpPr>
            <p:nvPr userDrawn="1"/>
          </p:nvSpPr>
          <p:spPr bwMode="auto">
            <a:xfrm>
              <a:off x="2155825" y="3095626"/>
              <a:ext cx="7478713" cy="185738"/>
            </a:xfrm>
            <a:prstGeom prst="rect">
              <a:avLst/>
            </a:prstGeom>
            <a:solidFill>
              <a:srgbClr val="4EB8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2" name="Freeform 6"/>
            <p:cNvSpPr/>
            <p:nvPr userDrawn="1"/>
          </p:nvSpPr>
          <p:spPr bwMode="auto">
            <a:xfrm>
              <a:off x="5786438" y="3038476"/>
              <a:ext cx="228600" cy="280988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7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5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7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10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5853113" y="3289301"/>
              <a:ext cx="95250" cy="93663"/>
            </a:xfrm>
            <a:custGeom>
              <a:avLst/>
              <a:gdLst>
                <a:gd name="T0" fmla="*/ 0 w 25"/>
                <a:gd name="T1" fmla="*/ 17 h 25"/>
                <a:gd name="T2" fmla="*/ 0 w 25"/>
                <a:gd name="T3" fmla="*/ 0 h 25"/>
                <a:gd name="T4" fmla="*/ 25 w 25"/>
                <a:gd name="T5" fmla="*/ 0 h 25"/>
                <a:gd name="T6" fmla="*/ 25 w 25"/>
                <a:gd name="T7" fmla="*/ 17 h 25"/>
                <a:gd name="T8" fmla="*/ 0 w 25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8" y="0"/>
                    <a:pt x="17" y="0"/>
                    <a:pt x="25" y="0"/>
                  </a:cubicBezTo>
                  <a:cubicBezTo>
                    <a:pt x="25" y="6"/>
                    <a:pt x="25" y="11"/>
                    <a:pt x="25" y="17"/>
                  </a:cubicBezTo>
                  <a:cubicBezTo>
                    <a:pt x="17" y="25"/>
                    <a:pt x="8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4" name="Freeform 8"/>
            <p:cNvSpPr/>
            <p:nvPr userDrawn="1"/>
          </p:nvSpPr>
          <p:spPr bwMode="auto">
            <a:xfrm>
              <a:off x="5561013" y="3365501"/>
              <a:ext cx="668338" cy="654050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10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3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9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6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6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10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5" y="17"/>
                    <a:pt x="48" y="0"/>
                    <a:pt x="67" y="3"/>
                  </a:cubicBezTo>
                  <a:cubicBezTo>
                    <a:pt x="74" y="9"/>
                    <a:pt x="74" y="17"/>
                    <a:pt x="73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60"/>
                    <a:pt x="113" y="41"/>
                    <a:pt x="109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5" name="Freeform 9"/>
            <p:cNvSpPr/>
            <p:nvPr userDrawn="1"/>
          </p:nvSpPr>
          <p:spPr bwMode="auto">
            <a:xfrm>
              <a:off x="5811838" y="3352801"/>
              <a:ext cx="177800" cy="179388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1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1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6" y="4"/>
                    <a:pt x="47" y="6"/>
                  </a:cubicBezTo>
                  <a:cubicBezTo>
                    <a:pt x="47" y="13"/>
                    <a:pt x="47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6" name="Freeform 10"/>
            <p:cNvSpPr/>
            <p:nvPr userDrawn="1"/>
          </p:nvSpPr>
          <p:spPr bwMode="auto">
            <a:xfrm>
              <a:off x="8035925" y="3043238"/>
              <a:ext cx="225425" cy="279400"/>
            </a:xfrm>
            <a:custGeom>
              <a:avLst/>
              <a:gdLst>
                <a:gd name="T0" fmla="*/ 6 w 60"/>
                <a:gd name="T1" fmla="*/ 65 h 74"/>
                <a:gd name="T2" fmla="*/ 0 w 60"/>
                <a:gd name="T3" fmla="*/ 16 h 74"/>
                <a:gd name="T4" fmla="*/ 57 w 60"/>
                <a:gd name="T5" fmla="*/ 15 h 74"/>
                <a:gd name="T6" fmla="*/ 56 w 60"/>
                <a:gd name="T7" fmla="*/ 54 h 74"/>
                <a:gd name="T8" fmla="*/ 44 w 60"/>
                <a:gd name="T9" fmla="*/ 72 h 74"/>
                <a:gd name="T10" fmla="*/ 19 w 60"/>
                <a:gd name="T11" fmla="*/ 73 h 74"/>
                <a:gd name="T12" fmla="*/ 6 w 60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74">
                  <a:moveTo>
                    <a:pt x="6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8" y="0"/>
                    <a:pt x="37" y="3"/>
                    <a:pt x="57" y="15"/>
                  </a:cubicBezTo>
                  <a:cubicBezTo>
                    <a:pt x="56" y="28"/>
                    <a:pt x="56" y="41"/>
                    <a:pt x="56" y="54"/>
                  </a:cubicBezTo>
                  <a:cubicBezTo>
                    <a:pt x="60" y="65"/>
                    <a:pt x="53" y="69"/>
                    <a:pt x="44" y="72"/>
                  </a:cubicBezTo>
                  <a:cubicBezTo>
                    <a:pt x="36" y="74"/>
                    <a:pt x="27" y="74"/>
                    <a:pt x="19" y="73"/>
                  </a:cubicBezTo>
                  <a:cubicBezTo>
                    <a:pt x="14" y="72"/>
                    <a:pt x="9" y="69"/>
                    <a:pt x="6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7" name="Freeform 11"/>
            <p:cNvSpPr/>
            <p:nvPr userDrawn="1"/>
          </p:nvSpPr>
          <p:spPr bwMode="auto">
            <a:xfrm>
              <a:off x="8099425" y="3292476"/>
              <a:ext cx="96838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7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8" name="Freeform 12"/>
            <p:cNvSpPr/>
            <p:nvPr userDrawn="1"/>
          </p:nvSpPr>
          <p:spPr bwMode="auto">
            <a:xfrm>
              <a:off x="7810500" y="3368676"/>
              <a:ext cx="668338" cy="655638"/>
            </a:xfrm>
            <a:custGeom>
              <a:avLst/>
              <a:gdLst>
                <a:gd name="T0" fmla="*/ 113 w 178"/>
                <a:gd name="T1" fmla="*/ 3 h 173"/>
                <a:gd name="T2" fmla="*/ 144 w 178"/>
                <a:gd name="T3" fmla="*/ 33 h 173"/>
                <a:gd name="T4" fmla="*/ 169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6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29 w 178"/>
                <a:gd name="T25" fmla="*/ 78 h 173"/>
                <a:gd name="T26" fmla="*/ 108 w 178"/>
                <a:gd name="T27" fmla="*/ 21 h 173"/>
                <a:gd name="T28" fmla="*/ 113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3" y="3"/>
                  </a:moveTo>
                  <a:cubicBezTo>
                    <a:pt x="135" y="2"/>
                    <a:pt x="135" y="22"/>
                    <a:pt x="144" y="33"/>
                  </a:cubicBezTo>
                  <a:cubicBezTo>
                    <a:pt x="153" y="58"/>
                    <a:pt x="162" y="83"/>
                    <a:pt x="169" y="108"/>
                  </a:cubicBezTo>
                  <a:cubicBezTo>
                    <a:pt x="178" y="135"/>
                    <a:pt x="167" y="154"/>
                    <a:pt x="141" y="162"/>
                  </a:cubicBezTo>
                  <a:cubicBezTo>
                    <a:pt x="107" y="173"/>
                    <a:pt x="72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7" y="55"/>
                    <a:pt x="37" y="28"/>
                  </a:cubicBezTo>
                  <a:cubicBezTo>
                    <a:pt x="44" y="17"/>
                    <a:pt x="47" y="0"/>
                    <a:pt x="66" y="3"/>
                  </a:cubicBezTo>
                  <a:cubicBezTo>
                    <a:pt x="73" y="9"/>
                    <a:pt x="73" y="17"/>
                    <a:pt x="72" y="26"/>
                  </a:cubicBezTo>
                  <a:cubicBezTo>
                    <a:pt x="65" y="48"/>
                    <a:pt x="52" y="68"/>
                    <a:pt x="45" y="90"/>
                  </a:cubicBezTo>
                  <a:cubicBezTo>
                    <a:pt x="33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29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8" y="8"/>
                    <a:pt x="113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19" name="Freeform 13"/>
            <p:cNvSpPr/>
            <p:nvPr userDrawn="1"/>
          </p:nvSpPr>
          <p:spPr bwMode="auto">
            <a:xfrm>
              <a:off x="80581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1 w 47"/>
                <a:gd name="T5" fmla="*/ 2 h 47"/>
                <a:gd name="T6" fmla="*/ 11 w 47"/>
                <a:gd name="T7" fmla="*/ 0 h 47"/>
                <a:gd name="T8" fmla="*/ 37 w 47"/>
                <a:gd name="T9" fmla="*/ 0 h 47"/>
                <a:gd name="T10" fmla="*/ 44 w 47"/>
                <a:gd name="T11" fmla="*/ 0 h 47"/>
                <a:gd name="T12" fmla="*/ 47 w 47"/>
                <a:gd name="T13" fmla="*/ 6 h 47"/>
                <a:gd name="T14" fmla="*/ 47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1" y="5"/>
                    <a:pt x="1" y="3"/>
                    <a:pt x="1" y="2"/>
                  </a:cubicBezTo>
                  <a:cubicBezTo>
                    <a:pt x="4" y="1"/>
                    <a:pt x="8" y="0"/>
                    <a:pt x="11" y="0"/>
                  </a:cubicBezTo>
                  <a:cubicBezTo>
                    <a:pt x="20" y="0"/>
                    <a:pt x="28" y="0"/>
                    <a:pt x="37" y="0"/>
                  </a:cubicBezTo>
                  <a:cubicBezTo>
                    <a:pt x="39" y="0"/>
                    <a:pt x="42" y="0"/>
                    <a:pt x="44" y="0"/>
                  </a:cubicBezTo>
                  <a:cubicBezTo>
                    <a:pt x="45" y="2"/>
                    <a:pt x="46" y="4"/>
                    <a:pt x="47" y="6"/>
                  </a:cubicBezTo>
                  <a:cubicBezTo>
                    <a:pt x="47" y="13"/>
                    <a:pt x="47" y="20"/>
                    <a:pt x="47" y="26"/>
                  </a:cubicBezTo>
                  <a:cubicBezTo>
                    <a:pt x="32" y="44"/>
                    <a:pt x="17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0" name="Freeform 14"/>
            <p:cNvSpPr/>
            <p:nvPr userDrawn="1"/>
          </p:nvSpPr>
          <p:spPr bwMode="auto">
            <a:xfrm>
              <a:off x="3548063" y="3043238"/>
              <a:ext cx="228600" cy="279400"/>
            </a:xfrm>
            <a:custGeom>
              <a:avLst/>
              <a:gdLst>
                <a:gd name="T0" fmla="*/ 7 w 61"/>
                <a:gd name="T1" fmla="*/ 65 h 74"/>
                <a:gd name="T2" fmla="*/ 0 w 61"/>
                <a:gd name="T3" fmla="*/ 16 h 74"/>
                <a:gd name="T4" fmla="*/ 57 w 61"/>
                <a:gd name="T5" fmla="*/ 15 h 74"/>
                <a:gd name="T6" fmla="*/ 56 w 61"/>
                <a:gd name="T7" fmla="*/ 54 h 74"/>
                <a:gd name="T8" fmla="*/ 45 w 61"/>
                <a:gd name="T9" fmla="*/ 72 h 74"/>
                <a:gd name="T10" fmla="*/ 19 w 61"/>
                <a:gd name="T11" fmla="*/ 73 h 74"/>
                <a:gd name="T12" fmla="*/ 7 w 61"/>
                <a:gd name="T13" fmla="*/ 6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" h="74">
                  <a:moveTo>
                    <a:pt x="7" y="65"/>
                  </a:moveTo>
                  <a:cubicBezTo>
                    <a:pt x="4" y="48"/>
                    <a:pt x="2" y="32"/>
                    <a:pt x="0" y="16"/>
                  </a:cubicBezTo>
                  <a:cubicBezTo>
                    <a:pt x="19" y="0"/>
                    <a:pt x="38" y="3"/>
                    <a:pt x="57" y="15"/>
                  </a:cubicBezTo>
                  <a:cubicBezTo>
                    <a:pt x="57" y="28"/>
                    <a:pt x="57" y="41"/>
                    <a:pt x="56" y="54"/>
                  </a:cubicBezTo>
                  <a:cubicBezTo>
                    <a:pt x="61" y="65"/>
                    <a:pt x="53" y="69"/>
                    <a:pt x="45" y="72"/>
                  </a:cubicBezTo>
                  <a:cubicBezTo>
                    <a:pt x="36" y="74"/>
                    <a:pt x="28" y="74"/>
                    <a:pt x="19" y="73"/>
                  </a:cubicBezTo>
                  <a:cubicBezTo>
                    <a:pt x="14" y="72"/>
                    <a:pt x="9" y="69"/>
                    <a:pt x="7" y="65"/>
                  </a:cubicBezTo>
                  <a:close/>
                </a:path>
              </a:pathLst>
            </a:custGeom>
            <a:solidFill>
              <a:srgbClr val="2E8F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3" name="Freeform 15"/>
            <p:cNvSpPr/>
            <p:nvPr userDrawn="1"/>
          </p:nvSpPr>
          <p:spPr bwMode="auto">
            <a:xfrm>
              <a:off x="3611563" y="3292476"/>
              <a:ext cx="98425" cy="95250"/>
            </a:xfrm>
            <a:custGeom>
              <a:avLst/>
              <a:gdLst>
                <a:gd name="T0" fmla="*/ 0 w 26"/>
                <a:gd name="T1" fmla="*/ 17 h 25"/>
                <a:gd name="T2" fmla="*/ 0 w 26"/>
                <a:gd name="T3" fmla="*/ 0 h 25"/>
                <a:gd name="T4" fmla="*/ 26 w 26"/>
                <a:gd name="T5" fmla="*/ 0 h 25"/>
                <a:gd name="T6" fmla="*/ 26 w 26"/>
                <a:gd name="T7" fmla="*/ 17 h 25"/>
                <a:gd name="T8" fmla="*/ 0 w 26"/>
                <a:gd name="T9" fmla="*/ 1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5">
                  <a:moveTo>
                    <a:pt x="0" y="17"/>
                  </a:moveTo>
                  <a:cubicBezTo>
                    <a:pt x="0" y="11"/>
                    <a:pt x="0" y="6"/>
                    <a:pt x="0" y="0"/>
                  </a:cubicBezTo>
                  <a:cubicBezTo>
                    <a:pt x="9" y="0"/>
                    <a:pt x="18" y="0"/>
                    <a:pt x="26" y="0"/>
                  </a:cubicBezTo>
                  <a:cubicBezTo>
                    <a:pt x="26" y="6"/>
                    <a:pt x="26" y="11"/>
                    <a:pt x="26" y="17"/>
                  </a:cubicBezTo>
                  <a:cubicBezTo>
                    <a:pt x="18" y="25"/>
                    <a:pt x="9" y="25"/>
                    <a:pt x="0" y="17"/>
                  </a:cubicBezTo>
                  <a:close/>
                </a:path>
              </a:pathLst>
            </a:custGeom>
            <a:solidFill>
              <a:srgbClr val="335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4" name="Freeform 16"/>
            <p:cNvSpPr/>
            <p:nvPr userDrawn="1"/>
          </p:nvSpPr>
          <p:spPr bwMode="auto">
            <a:xfrm>
              <a:off x="3322638" y="3368676"/>
              <a:ext cx="668338" cy="655638"/>
            </a:xfrm>
            <a:custGeom>
              <a:avLst/>
              <a:gdLst>
                <a:gd name="T0" fmla="*/ 114 w 178"/>
                <a:gd name="T1" fmla="*/ 3 h 173"/>
                <a:gd name="T2" fmla="*/ 145 w 178"/>
                <a:gd name="T3" fmla="*/ 33 h 173"/>
                <a:gd name="T4" fmla="*/ 170 w 178"/>
                <a:gd name="T5" fmla="*/ 108 h 173"/>
                <a:gd name="T6" fmla="*/ 141 w 178"/>
                <a:gd name="T7" fmla="*/ 162 h 173"/>
                <a:gd name="T8" fmla="*/ 39 w 178"/>
                <a:gd name="T9" fmla="*/ 162 h 173"/>
                <a:gd name="T10" fmla="*/ 9 w 178"/>
                <a:gd name="T11" fmla="*/ 108 h 173"/>
                <a:gd name="T12" fmla="*/ 37 w 178"/>
                <a:gd name="T13" fmla="*/ 28 h 173"/>
                <a:gd name="T14" fmla="*/ 67 w 178"/>
                <a:gd name="T15" fmla="*/ 3 h 173"/>
                <a:gd name="T16" fmla="*/ 72 w 178"/>
                <a:gd name="T17" fmla="*/ 26 h 173"/>
                <a:gd name="T18" fmla="*/ 45 w 178"/>
                <a:gd name="T19" fmla="*/ 90 h 173"/>
                <a:gd name="T20" fmla="*/ 75 w 178"/>
                <a:gd name="T21" fmla="*/ 139 h 173"/>
                <a:gd name="T22" fmla="*/ 81 w 178"/>
                <a:gd name="T23" fmla="*/ 140 h 173"/>
                <a:gd name="T24" fmla="*/ 130 w 178"/>
                <a:gd name="T25" fmla="*/ 78 h 173"/>
                <a:gd name="T26" fmla="*/ 108 w 178"/>
                <a:gd name="T27" fmla="*/ 21 h 173"/>
                <a:gd name="T28" fmla="*/ 114 w 178"/>
                <a:gd name="T29" fmla="*/ 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8" h="173">
                  <a:moveTo>
                    <a:pt x="114" y="3"/>
                  </a:moveTo>
                  <a:cubicBezTo>
                    <a:pt x="135" y="2"/>
                    <a:pt x="136" y="22"/>
                    <a:pt x="145" y="33"/>
                  </a:cubicBezTo>
                  <a:cubicBezTo>
                    <a:pt x="153" y="58"/>
                    <a:pt x="162" y="83"/>
                    <a:pt x="170" y="108"/>
                  </a:cubicBezTo>
                  <a:cubicBezTo>
                    <a:pt x="178" y="135"/>
                    <a:pt x="168" y="154"/>
                    <a:pt x="141" y="162"/>
                  </a:cubicBezTo>
                  <a:cubicBezTo>
                    <a:pt x="107" y="173"/>
                    <a:pt x="73" y="173"/>
                    <a:pt x="39" y="162"/>
                  </a:cubicBezTo>
                  <a:cubicBezTo>
                    <a:pt x="13" y="154"/>
                    <a:pt x="0" y="136"/>
                    <a:pt x="9" y="108"/>
                  </a:cubicBezTo>
                  <a:cubicBezTo>
                    <a:pt x="18" y="81"/>
                    <a:pt x="28" y="55"/>
                    <a:pt x="37" y="28"/>
                  </a:cubicBezTo>
                  <a:cubicBezTo>
                    <a:pt x="44" y="17"/>
                    <a:pt x="47" y="0"/>
                    <a:pt x="67" y="3"/>
                  </a:cubicBezTo>
                  <a:cubicBezTo>
                    <a:pt x="73" y="9"/>
                    <a:pt x="74" y="17"/>
                    <a:pt x="72" y="26"/>
                  </a:cubicBezTo>
                  <a:cubicBezTo>
                    <a:pt x="65" y="48"/>
                    <a:pt x="53" y="68"/>
                    <a:pt x="45" y="90"/>
                  </a:cubicBezTo>
                  <a:cubicBezTo>
                    <a:pt x="34" y="124"/>
                    <a:pt x="39" y="133"/>
                    <a:pt x="75" y="139"/>
                  </a:cubicBezTo>
                  <a:cubicBezTo>
                    <a:pt x="77" y="139"/>
                    <a:pt x="79" y="140"/>
                    <a:pt x="81" y="140"/>
                  </a:cubicBezTo>
                  <a:cubicBezTo>
                    <a:pt x="135" y="146"/>
                    <a:pt x="149" y="128"/>
                    <a:pt x="130" y="78"/>
                  </a:cubicBezTo>
                  <a:cubicBezTo>
                    <a:pt x="122" y="59"/>
                    <a:pt x="113" y="41"/>
                    <a:pt x="108" y="21"/>
                  </a:cubicBezTo>
                  <a:cubicBezTo>
                    <a:pt x="108" y="15"/>
                    <a:pt x="109" y="8"/>
                    <a:pt x="114" y="3"/>
                  </a:cubicBezTo>
                  <a:close/>
                </a:path>
              </a:pathLst>
            </a:custGeom>
            <a:solidFill>
              <a:srgbClr val="36B9E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5" name="Freeform 17"/>
            <p:cNvSpPr/>
            <p:nvPr userDrawn="1"/>
          </p:nvSpPr>
          <p:spPr bwMode="auto">
            <a:xfrm>
              <a:off x="3575050" y="3357563"/>
              <a:ext cx="176213" cy="177800"/>
            </a:xfrm>
            <a:custGeom>
              <a:avLst/>
              <a:gdLst>
                <a:gd name="T0" fmla="*/ 0 w 47"/>
                <a:gd name="T1" fmla="*/ 28 h 47"/>
                <a:gd name="T2" fmla="*/ 0 w 47"/>
                <a:gd name="T3" fmla="*/ 6 h 47"/>
                <a:gd name="T4" fmla="*/ 0 w 47"/>
                <a:gd name="T5" fmla="*/ 2 h 47"/>
                <a:gd name="T6" fmla="*/ 10 w 47"/>
                <a:gd name="T7" fmla="*/ 0 h 47"/>
                <a:gd name="T8" fmla="*/ 36 w 47"/>
                <a:gd name="T9" fmla="*/ 0 h 47"/>
                <a:gd name="T10" fmla="*/ 43 w 47"/>
                <a:gd name="T11" fmla="*/ 0 h 47"/>
                <a:gd name="T12" fmla="*/ 47 w 47"/>
                <a:gd name="T13" fmla="*/ 6 h 47"/>
                <a:gd name="T14" fmla="*/ 46 w 47"/>
                <a:gd name="T15" fmla="*/ 26 h 47"/>
                <a:gd name="T16" fmla="*/ 0 w 47"/>
                <a:gd name="T17" fmla="*/ 2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7" h="47">
                  <a:moveTo>
                    <a:pt x="0" y="28"/>
                  </a:moveTo>
                  <a:cubicBezTo>
                    <a:pt x="0" y="21"/>
                    <a:pt x="0" y="13"/>
                    <a:pt x="0" y="6"/>
                  </a:cubicBezTo>
                  <a:cubicBezTo>
                    <a:pt x="0" y="5"/>
                    <a:pt x="0" y="3"/>
                    <a:pt x="0" y="2"/>
                  </a:cubicBezTo>
                  <a:cubicBezTo>
                    <a:pt x="4" y="1"/>
                    <a:pt x="7" y="0"/>
                    <a:pt x="10" y="0"/>
                  </a:cubicBezTo>
                  <a:cubicBezTo>
                    <a:pt x="19" y="0"/>
                    <a:pt x="28" y="0"/>
                    <a:pt x="36" y="0"/>
                  </a:cubicBezTo>
                  <a:cubicBezTo>
                    <a:pt x="39" y="0"/>
                    <a:pt x="41" y="0"/>
                    <a:pt x="43" y="0"/>
                  </a:cubicBezTo>
                  <a:cubicBezTo>
                    <a:pt x="44" y="2"/>
                    <a:pt x="45" y="4"/>
                    <a:pt x="47" y="6"/>
                  </a:cubicBezTo>
                  <a:cubicBezTo>
                    <a:pt x="47" y="13"/>
                    <a:pt x="46" y="20"/>
                    <a:pt x="46" y="26"/>
                  </a:cubicBezTo>
                  <a:cubicBezTo>
                    <a:pt x="31" y="44"/>
                    <a:pt x="16" y="47"/>
                    <a:pt x="0" y="28"/>
                  </a:cubicBezTo>
                  <a:close/>
                </a:path>
              </a:pathLst>
            </a:custGeom>
            <a:solidFill>
              <a:srgbClr val="348C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  <p:sp>
          <p:nvSpPr>
            <p:cNvPr id="26" name="Freeform 18"/>
            <p:cNvSpPr/>
            <p:nvPr userDrawn="1"/>
          </p:nvSpPr>
          <p:spPr bwMode="auto">
            <a:xfrm>
              <a:off x="9574213" y="2846388"/>
              <a:ext cx="458788" cy="461963"/>
            </a:xfrm>
            <a:custGeom>
              <a:avLst/>
              <a:gdLst>
                <a:gd name="T0" fmla="*/ 55 w 122"/>
                <a:gd name="T1" fmla="*/ 0 h 122"/>
                <a:gd name="T2" fmla="*/ 55 w 122"/>
                <a:gd name="T3" fmla="*/ 55 h 122"/>
                <a:gd name="T4" fmla="*/ 19 w 122"/>
                <a:gd name="T5" fmla="*/ 55 h 122"/>
                <a:gd name="T6" fmla="*/ 0 w 122"/>
                <a:gd name="T7" fmla="*/ 73 h 122"/>
                <a:gd name="T8" fmla="*/ 0 w 122"/>
                <a:gd name="T9" fmla="*/ 103 h 122"/>
                <a:gd name="T10" fmla="*/ 19 w 122"/>
                <a:gd name="T11" fmla="*/ 122 h 122"/>
                <a:gd name="T12" fmla="*/ 55 w 122"/>
                <a:gd name="T13" fmla="*/ 122 h 122"/>
                <a:gd name="T14" fmla="*/ 104 w 122"/>
                <a:gd name="T15" fmla="*/ 122 h 122"/>
                <a:gd name="T16" fmla="*/ 122 w 122"/>
                <a:gd name="T17" fmla="*/ 103 h 122"/>
                <a:gd name="T18" fmla="*/ 122 w 122"/>
                <a:gd name="T19" fmla="*/ 55 h 122"/>
                <a:gd name="T20" fmla="*/ 122 w 122"/>
                <a:gd name="T21" fmla="*/ 0 h 122"/>
                <a:gd name="T22" fmla="*/ 55 w 122"/>
                <a:gd name="T23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2" h="122">
                  <a:moveTo>
                    <a:pt x="55" y="0"/>
                  </a:moveTo>
                  <a:cubicBezTo>
                    <a:pt x="55" y="55"/>
                    <a:pt x="55" y="55"/>
                    <a:pt x="55" y="55"/>
                  </a:cubicBezTo>
                  <a:cubicBezTo>
                    <a:pt x="19" y="55"/>
                    <a:pt x="19" y="55"/>
                    <a:pt x="19" y="55"/>
                  </a:cubicBezTo>
                  <a:cubicBezTo>
                    <a:pt x="8" y="55"/>
                    <a:pt x="0" y="63"/>
                    <a:pt x="0" y="7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4"/>
                    <a:pt x="8" y="122"/>
                    <a:pt x="19" y="122"/>
                  </a:cubicBezTo>
                  <a:cubicBezTo>
                    <a:pt x="55" y="122"/>
                    <a:pt x="55" y="122"/>
                    <a:pt x="55" y="122"/>
                  </a:cubicBezTo>
                  <a:cubicBezTo>
                    <a:pt x="104" y="122"/>
                    <a:pt x="104" y="122"/>
                    <a:pt x="104" y="122"/>
                  </a:cubicBezTo>
                  <a:cubicBezTo>
                    <a:pt x="114" y="122"/>
                    <a:pt x="122" y="114"/>
                    <a:pt x="122" y="103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2F8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/>
            </a:lstStyle>
            <a:p>
              <a:endParaRPr lang="es-PE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79DDB77-EDA2-4AB5-94A0-9007E46D023C}"/>
              </a:ext>
            </a:extLst>
          </p:cNvPr>
          <p:cNvSpPr txBox="1"/>
          <p:nvPr/>
        </p:nvSpPr>
        <p:spPr>
          <a:xfrm>
            <a:off x="302145" y="1320891"/>
            <a:ext cx="4905581" cy="461665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>
            <a:defPPr/>
          </a:lstStyle>
          <a:p>
            <a:r>
              <a:rPr lang="en-US" altLang="ko-KR" sz="3000" dirty="0">
                <a:latin typeface="+mj-lt"/>
                <a:cs typeface="Arial" panose="020B0604020202020204" pitchFamily="34" charset="0"/>
              </a:rPr>
              <a:t>POPULAÇÃO ABRANGIDA</a:t>
            </a:r>
            <a:endParaRPr lang="ko-KR" altLang="en-US" sz="3000" dirty="0">
              <a:latin typeface="+mj-lt"/>
              <a:cs typeface="Arial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B1D7107-5CE1-D9C4-C803-2BCAF97934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4381358"/>
              </p:ext>
            </p:extLst>
          </p:nvPr>
        </p:nvGraphicFramePr>
        <p:xfrm>
          <a:off x="-35832" y="4585593"/>
          <a:ext cx="6278225" cy="1933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4989B20E-747A-F7A0-D2AF-6227256701A9}"/>
              </a:ext>
            </a:extLst>
          </p:cNvPr>
          <p:cNvSpPr txBox="1"/>
          <p:nvPr/>
        </p:nvSpPr>
        <p:spPr>
          <a:xfrm>
            <a:off x="258289" y="2020142"/>
            <a:ext cx="3999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kern="100" dirty="0">
                <a:effectLst/>
                <a:highlight>
                  <a:srgbClr val="1ED0A6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82 cidades = 3,7 milhões de pessoas.</a:t>
            </a:r>
            <a:endParaRPr lang="pt-BR" dirty="0">
              <a:highlight>
                <a:srgbClr val="1ED0A6"/>
              </a:highlight>
            </a:endParaRPr>
          </a:p>
        </p:txBody>
      </p:sp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6027700D-8B90-A3DE-DD46-3D4CF2511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25927"/>
              </p:ext>
            </p:extLst>
          </p:nvPr>
        </p:nvGraphicFramePr>
        <p:xfrm>
          <a:off x="7609885" y="1863816"/>
          <a:ext cx="3525430" cy="4351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5854">
                  <a:extLst>
                    <a:ext uri="{9D8B030D-6E8A-4147-A177-3AD203B41FA5}">
                      <a16:colId xmlns:a16="http://schemas.microsoft.com/office/drawing/2014/main" val="1305267939"/>
                    </a:ext>
                  </a:extLst>
                </a:gridCol>
                <a:gridCol w="572007">
                  <a:extLst>
                    <a:ext uri="{9D8B030D-6E8A-4147-A177-3AD203B41FA5}">
                      <a16:colId xmlns:a16="http://schemas.microsoft.com/office/drawing/2014/main" val="1145568210"/>
                    </a:ext>
                  </a:extLst>
                </a:gridCol>
                <a:gridCol w="933889">
                  <a:extLst>
                    <a:ext uri="{9D8B030D-6E8A-4147-A177-3AD203B41FA5}">
                      <a16:colId xmlns:a16="http://schemas.microsoft.com/office/drawing/2014/main" val="3448493491"/>
                    </a:ext>
                  </a:extLst>
                </a:gridCol>
                <a:gridCol w="583680">
                  <a:extLst>
                    <a:ext uri="{9D8B030D-6E8A-4147-A177-3AD203B41FA5}">
                      <a16:colId xmlns:a16="http://schemas.microsoft.com/office/drawing/2014/main" val="4145721502"/>
                    </a:ext>
                  </a:extLst>
                </a:gridCol>
              </a:tblGrid>
              <a:tr h="306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Cidades com Tarifa Zero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Estado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População</a:t>
                      </a:r>
                      <a:br>
                        <a:rPr lang="pt-BR" sz="900" kern="0" dirty="0">
                          <a:effectLst/>
                        </a:rPr>
                      </a:br>
                      <a:r>
                        <a:rPr lang="pt-BR" sz="900" kern="0" dirty="0">
                          <a:effectLst/>
                        </a:rPr>
                        <a:t> (Censo 2022)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Início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ctr"/>
                </a:tc>
                <a:extLst>
                  <a:ext uri="{0D108BD9-81ED-4DB2-BD59-A6C34878D82A}">
                    <a16:rowId xmlns:a16="http://schemas.microsoft.com/office/drawing/2014/main" val="950229878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Caucaia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CE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355.679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2021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255134015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Maricá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RJ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197.300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2014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228942706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Ibirité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MG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170.387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1291882674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Paranaguá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PR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145.829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2022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459137065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Balneário Camboriú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SC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139.155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4274794156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Formosa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GO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115.669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2021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2970301426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Ituiutaba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MG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102.217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603474066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Assis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SP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101.409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2021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502471184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Itapeva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SP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89.728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2021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598918566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Cacoal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RO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86.895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374947615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Aquiraz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CE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80.243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2018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910372188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Cianorte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PR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79.527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500272575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Eusébio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CE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74.170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2011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2628574019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Mariana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MG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61.387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b="1" kern="0" dirty="0">
                          <a:effectLst/>
                        </a:rPr>
                        <a:t>2022</a:t>
                      </a:r>
                      <a:endParaRPr lang="pt-BR" sz="1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4273233523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Porto Feliz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SP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56.497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1243703628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Pirapora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MG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55.606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2022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1926065449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Piedade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SP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52.970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51640202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Campo Belo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MG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52.277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2019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1807971214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Parobé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RS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52.058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2022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3918926886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Arthur Nogueira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SP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51.456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2021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74703142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Lagoa da Prata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MG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51.412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2021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2342673373"/>
                  </a:ext>
                </a:extLst>
              </a:tr>
              <a:tr h="183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Vargem Grande Paulista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SP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50.333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kern="0" dirty="0">
                          <a:effectLst/>
                        </a:rPr>
                        <a:t>2019</a:t>
                      </a:r>
                      <a:endParaRPr lang="pt-BR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858" marR="40858" marT="0" marB="0" anchor="b"/>
                </a:tc>
                <a:extLst>
                  <a:ext uri="{0D108BD9-81ED-4DB2-BD59-A6C34878D82A}">
                    <a16:rowId xmlns:a16="http://schemas.microsoft.com/office/drawing/2014/main" val="1827993034"/>
                  </a:ext>
                </a:extLst>
              </a:tr>
            </a:tbl>
          </a:graphicData>
        </a:graphic>
      </p:graphicFrame>
      <p:sp>
        <p:nvSpPr>
          <p:cNvPr id="22" name="CaixaDeTexto 21">
            <a:extLst>
              <a:ext uri="{FF2B5EF4-FFF2-40B4-BE49-F238E27FC236}">
                <a16:creationId xmlns:a16="http://schemas.microsoft.com/office/drawing/2014/main" id="{1E7BCB84-921C-0ADE-4A56-B5A3BD83E3E5}"/>
              </a:ext>
            </a:extLst>
          </p:cNvPr>
          <p:cNvSpPr txBox="1"/>
          <p:nvPr/>
        </p:nvSpPr>
        <p:spPr>
          <a:xfrm>
            <a:off x="7609885" y="905392"/>
            <a:ext cx="3138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22 cidades com população acima de 50 mil habitantes:</a:t>
            </a:r>
          </a:p>
        </p:txBody>
      </p:sp>
      <p:graphicFrame>
        <p:nvGraphicFramePr>
          <p:cNvPr id="2" name="Chart 7">
            <a:extLst>
              <a:ext uri="{FF2B5EF4-FFF2-40B4-BE49-F238E27FC236}">
                <a16:creationId xmlns:a16="http://schemas.microsoft.com/office/drawing/2014/main" id="{06BDCEF6-A5D3-A6BD-EE47-F2E16A4D18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0876149"/>
              </p:ext>
            </p:extLst>
          </p:nvPr>
        </p:nvGraphicFramePr>
        <p:xfrm>
          <a:off x="544952" y="5143027"/>
          <a:ext cx="1161941" cy="1161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5">
            <a:extLst>
              <a:ext uri="{FF2B5EF4-FFF2-40B4-BE49-F238E27FC236}">
                <a16:creationId xmlns:a16="http://schemas.microsoft.com/office/drawing/2014/main" id="{6F3DBB2F-42A8-21CA-622C-32834E7DDDDB}"/>
              </a:ext>
            </a:extLst>
          </p:cNvPr>
          <p:cNvSpPr txBox="1"/>
          <p:nvPr/>
        </p:nvSpPr>
        <p:spPr>
          <a:xfrm>
            <a:off x="1957320" y="5454911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/>
          </a:lstStyle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32">
            <a:extLst>
              <a:ext uri="{FF2B5EF4-FFF2-40B4-BE49-F238E27FC236}">
                <a16:creationId xmlns:a16="http://schemas.microsoft.com/office/drawing/2014/main" id="{07FE8BFD-86BF-C96B-4C87-EA012C02E355}"/>
              </a:ext>
            </a:extLst>
          </p:cNvPr>
          <p:cNvGrpSpPr/>
          <p:nvPr/>
        </p:nvGrpSpPr>
        <p:grpSpPr>
          <a:xfrm>
            <a:off x="2712098" y="5607138"/>
            <a:ext cx="2918765" cy="457182"/>
            <a:chOff x="4473972" y="3432403"/>
            <a:chExt cx="1710461" cy="959004"/>
          </a:xfrm>
        </p:grpSpPr>
        <p:sp>
          <p:nvSpPr>
            <p:cNvPr id="7" name="TextBox 33">
              <a:extLst>
                <a:ext uri="{FF2B5EF4-FFF2-40B4-BE49-F238E27FC236}">
                  <a16:creationId xmlns:a16="http://schemas.microsoft.com/office/drawing/2014/main" id="{FE233933-7AD4-2B78-35B4-AA5ECFCF177A}"/>
                </a:ext>
              </a:extLst>
            </p:cNvPr>
            <p:cNvSpPr txBox="1"/>
            <p:nvPr/>
          </p:nvSpPr>
          <p:spPr>
            <a:xfrm>
              <a:off x="4473972" y="4114408"/>
              <a:ext cx="13991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" name="TextBox 34">
              <a:extLst>
                <a:ext uri="{FF2B5EF4-FFF2-40B4-BE49-F238E27FC236}">
                  <a16:creationId xmlns:a16="http://schemas.microsoft.com/office/drawing/2014/main" id="{232CCB3C-B2FF-EAC4-32A8-55CFCA7236CD}"/>
                </a:ext>
              </a:extLst>
            </p:cNvPr>
            <p:cNvSpPr txBox="1"/>
            <p:nvPr/>
          </p:nvSpPr>
          <p:spPr>
            <a:xfrm>
              <a:off x="4539524" y="3432403"/>
              <a:ext cx="1644909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Aumento 2022-2023 (62 p/ 82)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8" name="Teardrop 6">
            <a:extLst>
              <a:ext uri="{FF2B5EF4-FFF2-40B4-BE49-F238E27FC236}">
                <a16:creationId xmlns:a16="http://schemas.microsoft.com/office/drawing/2014/main" id="{8BCAC76D-9A74-B098-4C82-A92BB30FB283}"/>
              </a:ext>
            </a:extLst>
          </p:cNvPr>
          <p:cNvSpPr/>
          <p:nvPr/>
        </p:nvSpPr>
        <p:spPr>
          <a:xfrm rot="8100000">
            <a:off x="925676" y="5448105"/>
            <a:ext cx="364082" cy="364083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rgbClr val="36B9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/>
          </a:lstStyle>
          <a:p>
            <a:pPr algn="ctr"/>
            <a:endParaRPr lang="ko-KR" altLang="en-US" sz="2700"/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CB1D7107-5CE1-D9C4-C803-2BCAF97934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5341184"/>
              </p:ext>
            </p:extLst>
          </p:nvPr>
        </p:nvGraphicFramePr>
        <p:xfrm>
          <a:off x="245966" y="2487800"/>
          <a:ext cx="4640972" cy="2496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1537152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1153471"/>
            <a:ext cx="11572875" cy="839788"/>
          </a:xfrm>
          <a:prstGeom prst="rect">
            <a:avLst/>
          </a:prstGeom>
        </p:spPr>
        <p:txBody>
          <a:bodyPr/>
          <a:lstStyle>
            <a:defPPr/>
          </a:lstStyle>
          <a:p>
            <a:pPr marL="0" indent="0" algn="ctr">
              <a:buNone/>
            </a:pPr>
            <a:r>
              <a:rPr lang="en-US" dirty="0"/>
              <a:t>Formosa-GO</a:t>
            </a:r>
          </a:p>
          <a:p>
            <a:pPr marL="0" indent="0" algn="ctr">
              <a:buNone/>
            </a:pPr>
            <a:r>
              <a:rPr lang="en-US" sz="1200" dirty="0"/>
              <a:t>(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115.669 hab)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6E6479F-41F1-4718-867B-9711B044103B}"/>
              </a:ext>
            </a:extLst>
          </p:cNvPr>
          <p:cNvGrpSpPr/>
          <p:nvPr/>
        </p:nvGrpSpPr>
        <p:grpSpPr>
          <a:xfrm>
            <a:off x="282497" y="3317181"/>
            <a:ext cx="5343328" cy="1424366"/>
            <a:chOff x="544610" y="2992785"/>
            <a:chExt cx="2299112" cy="1424366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26909A6-5A40-4138-915B-6E8C7DCA920B}"/>
                </a:ext>
              </a:extLst>
            </p:cNvPr>
            <p:cNvSpPr txBox="1"/>
            <p:nvPr/>
          </p:nvSpPr>
          <p:spPr>
            <a:xfrm>
              <a:off x="544610" y="3339933"/>
              <a:ext cx="229911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pt-BR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Institui a gratuidade no transporte público coletivo.</a:t>
              </a:r>
              <a:br>
                <a:rPr lang="pt-BR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</a:br>
              <a:r>
                <a:rPr lang="pt-BR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Cria Fundo (receitas: dotação orçamentária, receitas de estacionamento rotativo; recursos repassados pelo Estado e União e outras receitas).</a:t>
              </a:r>
              <a:endParaRPr lang="en-US" altLang="ko-KR" sz="1600" dirty="0">
                <a:solidFill>
                  <a:srgbClr val="262626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BC27144-992F-42F6-8E7F-8B05F7CBBEE6}"/>
                </a:ext>
              </a:extLst>
            </p:cNvPr>
            <p:cNvSpPr txBox="1"/>
            <p:nvPr/>
          </p:nvSpPr>
          <p:spPr>
            <a:xfrm>
              <a:off x="544610" y="2992785"/>
              <a:ext cx="22184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pt-BR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Lei Municipal nº 650, de 06/08/2021: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0A6A78A-0B49-43F2-A542-75A3D83C3374}"/>
              </a:ext>
            </a:extLst>
          </p:cNvPr>
          <p:cNvGrpSpPr/>
          <p:nvPr/>
        </p:nvGrpSpPr>
        <p:grpSpPr>
          <a:xfrm>
            <a:off x="327991" y="2464435"/>
            <a:ext cx="2816974" cy="654342"/>
            <a:chOff x="1113334" y="3362835"/>
            <a:chExt cx="2059657" cy="654342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B5CD86D-C365-4604-9FEC-77FED6F94B5D}"/>
                </a:ext>
              </a:extLst>
            </p:cNvPr>
            <p:cNvSpPr txBox="1"/>
            <p:nvPr/>
          </p:nvSpPr>
          <p:spPr>
            <a:xfrm>
              <a:off x="1113334" y="3678623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2021 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C99DC45-1EBB-4F87-A96E-B428AD5ECC42}"/>
                </a:ext>
              </a:extLst>
            </p:cNvPr>
            <p:cNvSpPr txBox="1"/>
            <p:nvPr/>
          </p:nvSpPr>
          <p:spPr>
            <a:xfrm>
              <a:off x="1113334" y="336283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Início implantação: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" name="Imagen 2">
            <a:extLst>
              <a:ext uri="{FF2B5EF4-FFF2-40B4-BE49-F238E27FC236}">
                <a16:creationId xmlns:a16="http://schemas.microsoft.com/office/drawing/2014/main" id="{2FA34396-F3E5-E0BE-4C90-F9D95E8FD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488" y="5024020"/>
            <a:ext cx="4226430" cy="1484962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grpSp>
        <p:nvGrpSpPr>
          <p:cNvPr id="5" name="Group 39">
            <a:extLst>
              <a:ext uri="{FF2B5EF4-FFF2-40B4-BE49-F238E27FC236}">
                <a16:creationId xmlns:a16="http://schemas.microsoft.com/office/drawing/2014/main" id="{19910E0D-6380-0D20-0E8B-E14832ECA6D7}"/>
              </a:ext>
            </a:extLst>
          </p:cNvPr>
          <p:cNvGrpSpPr/>
          <p:nvPr/>
        </p:nvGrpSpPr>
        <p:grpSpPr>
          <a:xfrm>
            <a:off x="5538972" y="2533380"/>
            <a:ext cx="6653028" cy="981584"/>
            <a:chOff x="4529646" y="6393888"/>
            <a:chExt cx="2059657" cy="981584"/>
          </a:xfrm>
        </p:grpSpPr>
        <p:sp>
          <p:nvSpPr>
            <p:cNvPr id="6" name="TextBox 40">
              <a:extLst>
                <a:ext uri="{FF2B5EF4-FFF2-40B4-BE49-F238E27FC236}">
                  <a16:creationId xmlns:a16="http://schemas.microsoft.com/office/drawing/2014/main" id="{8A0B2A7D-65C7-A20C-43A6-DC9EC3EF202C}"/>
                </a:ext>
              </a:extLst>
            </p:cNvPr>
            <p:cNvSpPr txBox="1"/>
            <p:nvPr/>
          </p:nvSpPr>
          <p:spPr>
            <a:xfrm>
              <a:off x="4529646" y="6790697"/>
              <a:ext cx="20596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ctr"/>
              <a:r>
                <a:rPr lang="pt-BR" altLang="ko-KR" sz="1600" dirty="0">
                  <a:cs typeface="Arial" pitchFamily="34" charset="0"/>
                </a:rPr>
                <a:t>Nome do programa: Transporte para todos.</a:t>
              </a:r>
            </a:p>
            <a:p>
              <a:pPr algn="ctr"/>
              <a:r>
                <a:rPr lang="pt-BR" altLang="ko-KR" sz="1600" dirty="0">
                  <a:cs typeface="Arial" pitchFamily="34" charset="0"/>
                </a:rPr>
                <a:t>3 linhas </a:t>
              </a:r>
              <a:endParaRPr lang="ko-KR" altLang="en-US" sz="1600" dirty="0">
                <a:cs typeface="Arial" pitchFamily="34" charset="0"/>
              </a:endParaRPr>
            </a:p>
          </p:txBody>
        </p:sp>
        <p:sp>
          <p:nvSpPr>
            <p:cNvPr id="7" name="TextBox 41">
              <a:extLst>
                <a:ext uri="{FF2B5EF4-FFF2-40B4-BE49-F238E27FC236}">
                  <a16:creationId xmlns:a16="http://schemas.microsoft.com/office/drawing/2014/main" id="{BE8A6BE4-9326-F708-1C68-8A6BD0A726C9}"/>
                </a:ext>
              </a:extLst>
            </p:cNvPr>
            <p:cNvSpPr txBox="1"/>
            <p:nvPr/>
          </p:nvSpPr>
          <p:spPr>
            <a:xfrm>
              <a:off x="4529646" y="6393888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Dados: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631547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막힌 원호 1">
            <a:extLst>
              <a:ext uri="{FF2B5EF4-FFF2-40B4-BE49-F238E27FC236}">
                <a16:creationId xmlns:a16="http://schemas.microsoft.com/office/drawing/2014/main" id="{79A68789-95A9-4632-B47E-13DE8ED91B22}"/>
              </a:ext>
            </a:extLst>
          </p:cNvPr>
          <p:cNvSpPr/>
          <p:nvPr/>
        </p:nvSpPr>
        <p:spPr>
          <a:xfrm>
            <a:off x="4462224" y="2230928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막힌 원호 48">
            <a:extLst>
              <a:ext uri="{FF2B5EF4-FFF2-40B4-BE49-F238E27FC236}">
                <a16:creationId xmlns:a16="http://schemas.microsoft.com/office/drawing/2014/main" id="{DEBEDFD8-2BCC-43B2-93EF-9A396BB7E8B6}"/>
              </a:ext>
            </a:extLst>
          </p:cNvPr>
          <p:cNvSpPr/>
          <p:nvPr/>
        </p:nvSpPr>
        <p:spPr>
          <a:xfrm rot="5400000">
            <a:off x="4689937" y="2230928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" name="막힌 원호 49">
            <a:extLst>
              <a:ext uri="{FF2B5EF4-FFF2-40B4-BE49-F238E27FC236}">
                <a16:creationId xmlns:a16="http://schemas.microsoft.com/office/drawing/2014/main" id="{741C72C4-93ED-448B-865F-C9EE5F26747F}"/>
              </a:ext>
            </a:extLst>
          </p:cNvPr>
          <p:cNvSpPr/>
          <p:nvPr/>
        </p:nvSpPr>
        <p:spPr>
          <a:xfrm rot="10800000">
            <a:off x="4689938" y="2484332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" name="막힌 원호 50">
            <a:extLst>
              <a:ext uri="{FF2B5EF4-FFF2-40B4-BE49-F238E27FC236}">
                <a16:creationId xmlns:a16="http://schemas.microsoft.com/office/drawing/2014/main" id="{B346BF32-896E-4388-816D-1096E03CD02B}"/>
              </a:ext>
            </a:extLst>
          </p:cNvPr>
          <p:cNvSpPr/>
          <p:nvPr/>
        </p:nvSpPr>
        <p:spPr>
          <a:xfrm rot="16200000">
            <a:off x="4462224" y="2484332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62D6D6-A6FF-4F77-8375-50838931D537}"/>
              </a:ext>
            </a:extLst>
          </p:cNvPr>
          <p:cNvSpPr txBox="1"/>
          <p:nvPr/>
        </p:nvSpPr>
        <p:spPr>
          <a:xfrm>
            <a:off x="8305461" y="2018131"/>
            <a:ext cx="2934851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en-US" altLang="ko-KR" sz="1200" dirty="0">
                <a:solidFill>
                  <a:schemeClr val="bg1"/>
                </a:solidFill>
              </a:rPr>
              <a:t>Contratos com </a:t>
            </a:r>
            <a:r>
              <a:rPr lang="en-US" altLang="ko-KR" sz="1200" dirty="0" err="1">
                <a:solidFill>
                  <a:schemeClr val="bg1"/>
                </a:solidFill>
              </a:rPr>
              <a:t>vigência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anual</a:t>
            </a:r>
            <a:r>
              <a:rPr lang="en-US" altLang="ko-KR" sz="1200" dirty="0">
                <a:solidFill>
                  <a:schemeClr val="bg1"/>
                </a:solidFill>
              </a:rPr>
              <a:t>, </a:t>
            </a:r>
            <a:r>
              <a:rPr lang="en-US" altLang="ko-KR" sz="1200" dirty="0" err="1">
                <a:solidFill>
                  <a:schemeClr val="bg1"/>
                </a:solidFill>
              </a:rPr>
              <a:t>podendo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atingir</a:t>
            </a:r>
            <a:r>
              <a:rPr lang="en-US" altLang="ko-KR" sz="1200" dirty="0">
                <a:solidFill>
                  <a:schemeClr val="bg1"/>
                </a:solidFill>
              </a:rPr>
              <a:t> 5 anos.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4CAEB3-13F2-44E1-8730-831E08709E30}"/>
              </a:ext>
            </a:extLst>
          </p:cNvPr>
          <p:cNvSpPr txBox="1"/>
          <p:nvPr/>
        </p:nvSpPr>
        <p:spPr>
          <a:xfrm>
            <a:off x="8397081" y="4615301"/>
            <a:ext cx="3527148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en-US" altLang="ko-KR" sz="1200" dirty="0" err="1">
                <a:solidFill>
                  <a:schemeClr val="bg1"/>
                </a:solidFill>
              </a:rPr>
              <a:t>Contratação</a:t>
            </a:r>
            <a:r>
              <a:rPr lang="en-US" altLang="ko-KR" sz="1200" dirty="0">
                <a:solidFill>
                  <a:schemeClr val="bg1"/>
                </a:solidFill>
              </a:rPr>
              <a:t> I </a:t>
            </a:r>
            <a:r>
              <a:rPr lang="en-US" altLang="ko-KR" sz="1200" dirty="0" err="1">
                <a:solidFill>
                  <a:schemeClr val="bg1"/>
                </a:solidFill>
              </a:rPr>
              <a:t>abrange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ônibus</a:t>
            </a:r>
            <a:r>
              <a:rPr lang="en-US" altLang="ko-KR" sz="1200" dirty="0">
                <a:solidFill>
                  <a:schemeClr val="bg1"/>
                </a:solidFill>
              </a:rPr>
              <a:t> e </a:t>
            </a:r>
            <a:r>
              <a:rPr lang="en-US" altLang="ko-KR" sz="1200" dirty="0" err="1">
                <a:solidFill>
                  <a:schemeClr val="bg1"/>
                </a:solidFill>
              </a:rPr>
              <a:t>motorista</a:t>
            </a:r>
            <a:r>
              <a:rPr lang="en-US" altLang="ko-KR" sz="1200" dirty="0">
                <a:solidFill>
                  <a:schemeClr val="bg1"/>
                </a:solidFill>
              </a:rPr>
              <a:t>:</a:t>
            </a:r>
          </a:p>
          <a:p>
            <a:r>
              <a:rPr lang="en-US" altLang="ko-KR" sz="1200" dirty="0">
                <a:solidFill>
                  <a:schemeClr val="bg1"/>
                </a:solidFill>
              </a:rPr>
              <a:t>7 </a:t>
            </a:r>
            <a:r>
              <a:rPr lang="en-US" altLang="ko-KR" sz="1200" dirty="0" err="1">
                <a:solidFill>
                  <a:schemeClr val="bg1"/>
                </a:solidFill>
              </a:rPr>
              <a:t>veículos</a:t>
            </a:r>
            <a:r>
              <a:rPr lang="en-US" altLang="ko-KR" sz="1200" dirty="0">
                <a:solidFill>
                  <a:schemeClr val="bg1"/>
                </a:solidFill>
              </a:rPr>
              <a:t> (5 micro-</a:t>
            </a:r>
            <a:r>
              <a:rPr lang="en-US" altLang="ko-KR" sz="1200" dirty="0" err="1">
                <a:solidFill>
                  <a:schemeClr val="bg1"/>
                </a:solidFill>
              </a:rPr>
              <a:t>ônibus</a:t>
            </a:r>
            <a:r>
              <a:rPr lang="en-US" altLang="ko-KR" sz="1200" dirty="0">
                <a:solidFill>
                  <a:schemeClr val="bg1"/>
                </a:solidFill>
              </a:rPr>
              <a:t> e 2 </a:t>
            </a:r>
            <a:r>
              <a:rPr lang="en-US" altLang="ko-KR" sz="1200" dirty="0" err="1">
                <a:solidFill>
                  <a:schemeClr val="bg1"/>
                </a:solidFill>
              </a:rPr>
              <a:t>ônibus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convencionais</a:t>
            </a:r>
            <a:r>
              <a:rPr lang="en-US" altLang="ko-KR" sz="1200" dirty="0">
                <a:solidFill>
                  <a:schemeClr val="bg1"/>
                </a:solidFill>
              </a:rPr>
              <a:t>)</a:t>
            </a:r>
          </a:p>
          <a:p>
            <a:r>
              <a:rPr lang="en-US" altLang="ko-KR" sz="1200" dirty="0" err="1">
                <a:solidFill>
                  <a:schemeClr val="bg1"/>
                </a:solidFill>
              </a:rPr>
              <a:t>Contratação</a:t>
            </a:r>
            <a:r>
              <a:rPr lang="en-US" altLang="ko-KR" sz="1200" dirty="0">
                <a:solidFill>
                  <a:schemeClr val="bg1"/>
                </a:solidFill>
              </a:rPr>
              <a:t> II abrange combustível.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80DC24-9E80-48AF-B935-C724117D39AD}"/>
              </a:ext>
            </a:extLst>
          </p:cNvPr>
          <p:cNvSpPr txBox="1"/>
          <p:nvPr/>
        </p:nvSpPr>
        <p:spPr>
          <a:xfrm>
            <a:off x="1832863" y="1306000"/>
            <a:ext cx="3594397" cy="101566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pt-BR" altLang="ko-KR" sz="1200" dirty="0">
                <a:solidFill>
                  <a:schemeClr val="bg1"/>
                </a:solidFill>
              </a:rPr>
              <a:t>Pagamento por veículo e motorista mês:</a:t>
            </a:r>
            <a:br>
              <a:rPr lang="pt-BR" altLang="ko-KR" sz="1200" dirty="0">
                <a:solidFill>
                  <a:schemeClr val="bg1"/>
                </a:solidFill>
              </a:rPr>
            </a:br>
            <a:r>
              <a:rPr lang="pt-BR" altLang="ko-KR" sz="1200" dirty="0">
                <a:solidFill>
                  <a:schemeClr val="bg1"/>
                </a:solidFill>
              </a:rPr>
              <a:t>R$ 24.579,96 (ônibus+ motorista)</a:t>
            </a:r>
            <a:br>
              <a:rPr lang="pt-BR" altLang="ko-KR" sz="1200" dirty="0">
                <a:solidFill>
                  <a:schemeClr val="bg1"/>
                </a:solidFill>
              </a:rPr>
            </a:br>
            <a:r>
              <a:rPr lang="pt-BR" altLang="ko-KR" sz="1200" dirty="0">
                <a:solidFill>
                  <a:schemeClr val="bg1"/>
                </a:solidFill>
              </a:rPr>
              <a:t>R$ 18.540,93 (</a:t>
            </a:r>
            <a:r>
              <a:rPr lang="pt-BR" altLang="ko-KR" sz="1200" dirty="0" err="1">
                <a:solidFill>
                  <a:schemeClr val="bg1"/>
                </a:solidFill>
              </a:rPr>
              <a:t>micro-ônibus+motorista</a:t>
            </a:r>
            <a:r>
              <a:rPr lang="pt-BR" altLang="ko-KR" sz="1200" dirty="0">
                <a:solidFill>
                  <a:schemeClr val="bg1"/>
                </a:solidFill>
              </a:rPr>
              <a:t>)</a:t>
            </a:r>
          </a:p>
          <a:p>
            <a:r>
              <a:rPr lang="pt-BR" altLang="ko-KR" sz="1200" dirty="0">
                <a:solidFill>
                  <a:schemeClr val="bg1"/>
                </a:solidFill>
              </a:rPr>
              <a:t>Total  mês: R$ 296.354,34</a:t>
            </a:r>
          </a:p>
          <a:p>
            <a:r>
              <a:rPr lang="pt-BR" altLang="ko-KR" sz="1200" dirty="0">
                <a:solidFill>
                  <a:schemeClr val="bg1"/>
                </a:solidFill>
              </a:rPr>
              <a:t>Total anual: R$ 3.556.252,08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BD62C7-31F3-4844-BFF0-57AF24275413}"/>
              </a:ext>
            </a:extLst>
          </p:cNvPr>
          <p:cNvSpPr txBox="1"/>
          <p:nvPr/>
        </p:nvSpPr>
        <p:spPr>
          <a:xfrm>
            <a:off x="1871482" y="5221556"/>
            <a:ext cx="3728845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pt-BR" altLang="ko-KR" sz="1200" dirty="0">
                <a:solidFill>
                  <a:schemeClr val="bg1"/>
                </a:solidFill>
              </a:rPr>
              <a:t>Máximo 10 anos de fabricação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Elbow Connector 24">
            <a:extLst>
              <a:ext uri="{FF2B5EF4-FFF2-40B4-BE49-F238E27FC236}">
                <a16:creationId xmlns:a16="http://schemas.microsoft.com/office/drawing/2014/main" id="{825FC336-5DA8-4A64-9708-466D48E8508D}"/>
              </a:ext>
            </a:extLst>
          </p:cNvPr>
          <p:cNvCxnSpPr/>
          <p:nvPr/>
        </p:nvCxnSpPr>
        <p:spPr>
          <a:xfrm flipV="1">
            <a:off x="4161512" y="5147742"/>
            <a:ext cx="648072" cy="203330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27">
            <a:extLst>
              <a:ext uri="{FF2B5EF4-FFF2-40B4-BE49-F238E27FC236}">
                <a16:creationId xmlns:a16="http://schemas.microsoft.com/office/drawing/2014/main" id="{43B139F6-2A6F-44B7-8302-5D225ACFEE33}"/>
              </a:ext>
            </a:extLst>
          </p:cNvPr>
          <p:cNvCxnSpPr/>
          <p:nvPr/>
        </p:nvCxnSpPr>
        <p:spPr>
          <a:xfrm>
            <a:off x="4587401" y="2112153"/>
            <a:ext cx="648072" cy="196834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34">
            <a:extLst>
              <a:ext uri="{FF2B5EF4-FFF2-40B4-BE49-F238E27FC236}">
                <a16:creationId xmlns:a16="http://schemas.microsoft.com/office/drawing/2014/main" id="{A2C251C4-D5C1-4DEF-B08D-C48AB3AB1E45}"/>
              </a:ext>
            </a:extLst>
          </p:cNvPr>
          <p:cNvCxnSpPr/>
          <p:nvPr/>
        </p:nvCxnSpPr>
        <p:spPr>
          <a:xfrm rot="10800000">
            <a:off x="7622401" y="4532196"/>
            <a:ext cx="638511" cy="196979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35">
            <a:extLst>
              <a:ext uri="{FF2B5EF4-FFF2-40B4-BE49-F238E27FC236}">
                <a16:creationId xmlns:a16="http://schemas.microsoft.com/office/drawing/2014/main" id="{72830958-2C9D-45F4-834C-1B8F81CC81AA}"/>
              </a:ext>
            </a:extLst>
          </p:cNvPr>
          <p:cNvCxnSpPr/>
          <p:nvPr/>
        </p:nvCxnSpPr>
        <p:spPr>
          <a:xfrm rot="10800000" flipV="1">
            <a:off x="7542713" y="2518436"/>
            <a:ext cx="576064" cy="196834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2EADD4A-5642-41A9-9CEE-5AEA3236620C}"/>
              </a:ext>
            </a:extLst>
          </p:cNvPr>
          <p:cNvSpPr txBox="1"/>
          <p:nvPr/>
        </p:nvSpPr>
        <p:spPr>
          <a:xfrm>
            <a:off x="5072755" y="3614939"/>
            <a:ext cx="1985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Calibri" pitchFamily="34" charset="0"/>
              </a:rPr>
              <a:t>Contratação</a:t>
            </a:r>
            <a:endParaRPr lang="ko-KR" altLang="en-US" sz="2400" b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24" name="Parallelogram 15">
            <a:extLst>
              <a:ext uri="{FF2B5EF4-FFF2-40B4-BE49-F238E27FC236}">
                <a16:creationId xmlns:a16="http://schemas.microsoft.com/office/drawing/2014/main" id="{1E9E4EB4-4ABD-4E48-826E-0635A00D3066}"/>
              </a:ext>
            </a:extLst>
          </p:cNvPr>
          <p:cNvSpPr/>
          <p:nvPr/>
        </p:nvSpPr>
        <p:spPr>
          <a:xfrm flipH="1">
            <a:off x="6906744" y="2793703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5" name="Rectangle 30">
            <a:extLst>
              <a:ext uri="{FF2B5EF4-FFF2-40B4-BE49-F238E27FC236}">
                <a16:creationId xmlns:a16="http://schemas.microsoft.com/office/drawing/2014/main" id="{002B6D4D-597F-4F33-B064-D4587B4CC9BA}"/>
              </a:ext>
            </a:extLst>
          </p:cNvPr>
          <p:cNvSpPr/>
          <p:nvPr/>
        </p:nvSpPr>
        <p:spPr>
          <a:xfrm>
            <a:off x="6953103" y="463068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6" name="Rounded Rectangle 32">
            <a:extLst>
              <a:ext uri="{FF2B5EF4-FFF2-40B4-BE49-F238E27FC236}">
                <a16:creationId xmlns:a16="http://schemas.microsoft.com/office/drawing/2014/main" id="{6EBC055E-FC5A-456D-A734-B1C4AD78B812}"/>
              </a:ext>
            </a:extLst>
          </p:cNvPr>
          <p:cNvSpPr/>
          <p:nvPr/>
        </p:nvSpPr>
        <p:spPr>
          <a:xfrm>
            <a:off x="4911437" y="282873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7" name="Frame 17">
            <a:extLst>
              <a:ext uri="{FF2B5EF4-FFF2-40B4-BE49-F238E27FC236}">
                <a16:creationId xmlns:a16="http://schemas.microsoft.com/office/drawing/2014/main" id="{1CFC852E-3BB0-4762-8113-0647885E01E3}"/>
              </a:ext>
            </a:extLst>
          </p:cNvPr>
          <p:cNvSpPr/>
          <p:nvPr/>
        </p:nvSpPr>
        <p:spPr>
          <a:xfrm>
            <a:off x="4947762" y="466274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2" name="Elbow Connector 24">
            <a:extLst>
              <a:ext uri="{FF2B5EF4-FFF2-40B4-BE49-F238E27FC236}">
                <a16:creationId xmlns:a16="http://schemas.microsoft.com/office/drawing/2014/main" id="{92FB8457-EB6B-88F9-A59E-9ADC1393E0AA}"/>
              </a:ext>
            </a:extLst>
          </p:cNvPr>
          <p:cNvCxnSpPr/>
          <p:nvPr/>
        </p:nvCxnSpPr>
        <p:spPr>
          <a:xfrm flipV="1">
            <a:off x="3992730" y="2926947"/>
            <a:ext cx="648072" cy="203330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4">
            <a:extLst>
              <a:ext uri="{FF2B5EF4-FFF2-40B4-BE49-F238E27FC236}">
                <a16:creationId xmlns:a16="http://schemas.microsoft.com/office/drawing/2014/main" id="{99B80D3B-5C88-AF91-79BE-4F607361791F}"/>
              </a:ext>
            </a:extLst>
          </p:cNvPr>
          <p:cNvSpPr txBox="1"/>
          <p:nvPr/>
        </p:nvSpPr>
        <p:spPr>
          <a:xfrm>
            <a:off x="1832863" y="2492274"/>
            <a:ext cx="3594397" cy="101566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pt-BR" altLang="ko-KR" sz="1200" dirty="0">
                <a:solidFill>
                  <a:schemeClr val="bg1"/>
                </a:solidFill>
              </a:rPr>
              <a:t>Pagamento por litro combustível: </a:t>
            </a:r>
          </a:p>
          <a:p>
            <a:r>
              <a:rPr lang="pt-BR" altLang="ko-KR" sz="1200" dirty="0">
                <a:solidFill>
                  <a:schemeClr val="bg1"/>
                </a:solidFill>
              </a:rPr>
              <a:t>R$ 7,59</a:t>
            </a:r>
            <a:br>
              <a:rPr lang="pt-BR" altLang="ko-KR" sz="1200" dirty="0">
                <a:solidFill>
                  <a:schemeClr val="bg1"/>
                </a:solidFill>
              </a:rPr>
            </a:br>
            <a:r>
              <a:rPr lang="pt-BR" altLang="ko-KR" sz="1200" dirty="0">
                <a:solidFill>
                  <a:schemeClr val="bg1"/>
                </a:solidFill>
              </a:rPr>
              <a:t>Total  mês: 139.992,02</a:t>
            </a:r>
          </a:p>
          <a:p>
            <a:r>
              <a:rPr lang="pt-BR" altLang="ko-KR" sz="1200" dirty="0">
                <a:solidFill>
                  <a:schemeClr val="bg1"/>
                </a:solidFill>
              </a:rPr>
              <a:t>Total anual: R$ 1.679.904,24</a:t>
            </a:r>
          </a:p>
          <a:p>
            <a:pPr algn="r"/>
            <a:r>
              <a:rPr lang="en-US" altLang="ko-KR" sz="1200" dirty="0">
                <a:solidFill>
                  <a:schemeClr val="bg1"/>
                </a:solidFill>
              </a:rPr>
              <a:t>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2373BCBD-8DA0-C6C1-75B5-81674DFE123A}"/>
              </a:ext>
            </a:extLst>
          </p:cNvPr>
          <p:cNvSpPr txBox="1"/>
          <p:nvPr/>
        </p:nvSpPr>
        <p:spPr>
          <a:xfrm>
            <a:off x="1832863" y="3370659"/>
            <a:ext cx="2934850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pPr algn="r"/>
            <a:endParaRPr lang="en-US" altLang="ko-KR" sz="1200" dirty="0">
              <a:solidFill>
                <a:schemeClr val="bg1"/>
              </a:solidFill>
            </a:endParaRPr>
          </a:p>
          <a:p>
            <a:r>
              <a:rPr lang="en-US" altLang="ko-KR" sz="1200" dirty="0">
                <a:solidFill>
                  <a:schemeClr val="bg1"/>
                </a:solidFill>
              </a:rPr>
              <a:t>Global </a:t>
            </a:r>
            <a:r>
              <a:rPr lang="en-US" altLang="ko-KR" sz="1200" dirty="0" err="1">
                <a:solidFill>
                  <a:schemeClr val="bg1"/>
                </a:solidFill>
              </a:rPr>
              <a:t>mês:R</a:t>
            </a:r>
            <a:r>
              <a:rPr lang="en-US" altLang="ko-KR" sz="1200" dirty="0">
                <a:solidFill>
                  <a:schemeClr val="bg1"/>
                </a:solidFill>
              </a:rPr>
              <a:t>$ 436.346,36:</a:t>
            </a:r>
            <a:br>
              <a:rPr lang="en-US" altLang="ko-KR" sz="1200" dirty="0">
                <a:solidFill>
                  <a:schemeClr val="bg1"/>
                </a:solidFill>
              </a:rPr>
            </a:br>
            <a:r>
              <a:rPr lang="en-US" altLang="ko-KR" sz="1200" dirty="0">
                <a:solidFill>
                  <a:schemeClr val="bg1"/>
                </a:solidFill>
              </a:rPr>
              <a:t>Global ano: R$ 5.236.156,32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Elbow Connector 24">
            <a:extLst>
              <a:ext uri="{FF2B5EF4-FFF2-40B4-BE49-F238E27FC236}">
                <a16:creationId xmlns:a16="http://schemas.microsoft.com/office/drawing/2014/main" id="{B3892627-6482-55D6-DCAD-0860CF7CACD7}"/>
              </a:ext>
            </a:extLst>
          </p:cNvPr>
          <p:cNvCxnSpPr>
            <a:cxnSpLocks/>
          </p:cNvCxnSpPr>
          <p:nvPr/>
        </p:nvCxnSpPr>
        <p:spPr>
          <a:xfrm flipV="1">
            <a:off x="3948905" y="3651337"/>
            <a:ext cx="482284" cy="183187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0FF5CE3-CED3-7404-6A71-C23C4586CF45}"/>
              </a:ext>
            </a:extLst>
          </p:cNvPr>
          <p:cNvSpPr txBox="1"/>
          <p:nvPr/>
        </p:nvSpPr>
        <p:spPr>
          <a:xfrm>
            <a:off x="95693" y="176843"/>
            <a:ext cx="18371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FORMOSA-GO</a:t>
            </a:r>
          </a:p>
        </p:txBody>
      </p:sp>
      <p:cxnSp>
        <p:nvCxnSpPr>
          <p:cNvPr id="11" name="Elbow Connector 34">
            <a:extLst>
              <a:ext uri="{FF2B5EF4-FFF2-40B4-BE49-F238E27FC236}">
                <a16:creationId xmlns:a16="http://schemas.microsoft.com/office/drawing/2014/main" id="{C5001659-AB92-FD27-DB6C-6C394B619B1F}"/>
              </a:ext>
            </a:extLst>
          </p:cNvPr>
          <p:cNvCxnSpPr>
            <a:cxnSpLocks/>
          </p:cNvCxnSpPr>
          <p:nvPr/>
        </p:nvCxnSpPr>
        <p:spPr>
          <a:xfrm rot="10800000">
            <a:off x="6792551" y="5470540"/>
            <a:ext cx="1038194" cy="291203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11">
            <a:extLst>
              <a:ext uri="{FF2B5EF4-FFF2-40B4-BE49-F238E27FC236}">
                <a16:creationId xmlns:a16="http://schemas.microsoft.com/office/drawing/2014/main" id="{C3496DE8-6EA1-F83B-AEA8-737CF6BF7B9F}"/>
              </a:ext>
            </a:extLst>
          </p:cNvPr>
          <p:cNvSpPr txBox="1"/>
          <p:nvPr/>
        </p:nvSpPr>
        <p:spPr>
          <a:xfrm>
            <a:off x="7968406" y="5616142"/>
            <a:ext cx="3527148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en-US" altLang="ko-KR" sz="1200" dirty="0" err="1">
                <a:solidFill>
                  <a:schemeClr val="bg1"/>
                </a:solidFill>
              </a:rPr>
              <a:t>Média</a:t>
            </a:r>
            <a:r>
              <a:rPr lang="en-US" altLang="ko-KR" sz="1200" dirty="0">
                <a:solidFill>
                  <a:schemeClr val="bg1"/>
                </a:solidFill>
              </a:rPr>
              <a:t> km </a:t>
            </a:r>
            <a:r>
              <a:rPr lang="en-US" altLang="ko-KR" sz="1200" dirty="0" err="1">
                <a:solidFill>
                  <a:schemeClr val="bg1"/>
                </a:solidFill>
              </a:rPr>
              <a:t>rodado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mês</a:t>
            </a:r>
            <a:r>
              <a:rPr lang="en-US" altLang="ko-KR" sz="1200" dirty="0">
                <a:solidFill>
                  <a:schemeClr val="bg1"/>
                </a:solidFill>
              </a:rPr>
              <a:t>: 18.191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0483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1153471"/>
            <a:ext cx="11572875" cy="839788"/>
          </a:xfrm>
          <a:prstGeom prst="rect">
            <a:avLst/>
          </a:prstGeom>
        </p:spPr>
        <p:txBody>
          <a:bodyPr/>
          <a:lstStyle>
            <a:defPPr/>
          </a:lstStyle>
          <a:p>
            <a:pPr marL="0" indent="0" algn="ctr">
              <a:buNone/>
            </a:pPr>
            <a:r>
              <a:rPr lang="en-US" dirty="0"/>
              <a:t>Mariana-MG</a:t>
            </a:r>
          </a:p>
          <a:p>
            <a:pPr marL="0" indent="0" algn="ctr">
              <a:buNone/>
            </a:pPr>
            <a:r>
              <a:rPr lang="en-US" sz="1200" dirty="0"/>
              <a:t>(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61.387 hab)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6E6479F-41F1-4718-867B-9711B044103B}"/>
              </a:ext>
            </a:extLst>
          </p:cNvPr>
          <p:cNvGrpSpPr/>
          <p:nvPr/>
        </p:nvGrpSpPr>
        <p:grpSpPr>
          <a:xfrm>
            <a:off x="282497" y="3317181"/>
            <a:ext cx="5343328" cy="1301255"/>
            <a:chOff x="544610" y="2992785"/>
            <a:chExt cx="2299112" cy="1301255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26909A6-5A40-4138-915B-6E8C7DCA920B}"/>
                </a:ext>
              </a:extLst>
            </p:cNvPr>
            <p:cNvSpPr txBox="1"/>
            <p:nvPr/>
          </p:nvSpPr>
          <p:spPr>
            <a:xfrm>
              <a:off x="544610" y="3339933"/>
              <a:ext cx="229911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pt-BR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Programa temporário e experimental, por 180 dias, prorrogável.</a:t>
              </a:r>
              <a:br>
                <a:rPr lang="pt-BR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</a:br>
              <a:r>
                <a:rPr lang="pt-BR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Alcança todas as linhas urbanas e rurais do Município.</a:t>
              </a:r>
              <a:br>
                <a:rPr lang="pt-BR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</a:br>
              <a:r>
                <a:rPr lang="pt-BR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Suspende a concessão de vale transporte aos servidores municipais.</a:t>
              </a:r>
              <a:endParaRPr lang="en-US" altLang="ko-KR" sz="1400" dirty="0">
                <a:solidFill>
                  <a:srgbClr val="262626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BC27144-992F-42F6-8E7F-8B05F7CBBEE6}"/>
                </a:ext>
              </a:extLst>
            </p:cNvPr>
            <p:cNvSpPr txBox="1"/>
            <p:nvPr/>
          </p:nvSpPr>
          <p:spPr>
            <a:xfrm>
              <a:off x="544610" y="2992785"/>
              <a:ext cx="22184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pt-BR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Lei nº 3.528, de 29/12/2021: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0A6A78A-0B49-43F2-A542-75A3D83C3374}"/>
              </a:ext>
            </a:extLst>
          </p:cNvPr>
          <p:cNvGrpSpPr/>
          <p:nvPr/>
        </p:nvGrpSpPr>
        <p:grpSpPr>
          <a:xfrm>
            <a:off x="327991" y="2464435"/>
            <a:ext cx="2816974" cy="654342"/>
            <a:chOff x="1113334" y="3362835"/>
            <a:chExt cx="2059657" cy="654342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B5CD86D-C365-4604-9FEC-77FED6F94B5D}"/>
                </a:ext>
              </a:extLst>
            </p:cNvPr>
            <p:cNvSpPr txBox="1"/>
            <p:nvPr/>
          </p:nvSpPr>
          <p:spPr>
            <a:xfrm>
              <a:off x="1113334" y="3678623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2022 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C99DC45-1EBB-4F87-A96E-B428AD5ECC42}"/>
                </a:ext>
              </a:extLst>
            </p:cNvPr>
            <p:cNvSpPr txBox="1"/>
            <p:nvPr/>
          </p:nvSpPr>
          <p:spPr>
            <a:xfrm>
              <a:off x="1113334" y="336283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Início implantação: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" name="Imagen 2">
            <a:extLst>
              <a:ext uri="{FF2B5EF4-FFF2-40B4-BE49-F238E27FC236}">
                <a16:creationId xmlns:a16="http://schemas.microsoft.com/office/drawing/2014/main" id="{2FA34396-F3E5-E0BE-4C90-F9D95E8FD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488" y="5024020"/>
            <a:ext cx="4226430" cy="1484962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grpSp>
        <p:nvGrpSpPr>
          <p:cNvPr id="5" name="Group 39">
            <a:extLst>
              <a:ext uri="{FF2B5EF4-FFF2-40B4-BE49-F238E27FC236}">
                <a16:creationId xmlns:a16="http://schemas.microsoft.com/office/drawing/2014/main" id="{19910E0D-6380-0D20-0E8B-E14832ECA6D7}"/>
              </a:ext>
            </a:extLst>
          </p:cNvPr>
          <p:cNvGrpSpPr/>
          <p:nvPr/>
        </p:nvGrpSpPr>
        <p:grpSpPr>
          <a:xfrm>
            <a:off x="5538972" y="2533380"/>
            <a:ext cx="6653028" cy="1566360"/>
            <a:chOff x="4529646" y="6393888"/>
            <a:chExt cx="2059657" cy="1566360"/>
          </a:xfrm>
        </p:grpSpPr>
        <p:sp>
          <p:nvSpPr>
            <p:cNvPr id="6" name="TextBox 40">
              <a:extLst>
                <a:ext uri="{FF2B5EF4-FFF2-40B4-BE49-F238E27FC236}">
                  <a16:creationId xmlns:a16="http://schemas.microsoft.com/office/drawing/2014/main" id="{8A0B2A7D-65C7-A20C-43A6-DC9EC3EF202C}"/>
                </a:ext>
              </a:extLst>
            </p:cNvPr>
            <p:cNvSpPr txBox="1"/>
            <p:nvPr/>
          </p:nvSpPr>
          <p:spPr>
            <a:xfrm>
              <a:off x="4529646" y="6790697"/>
              <a:ext cx="205965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ctr"/>
              <a:r>
                <a:rPr lang="pt-B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Nome do programa: TARIFA ZERO, transporte gratuito para todos!</a:t>
              </a:r>
            </a:p>
            <a:p>
              <a:pPr algn="ctr"/>
              <a:r>
                <a:rPr lang="pt-B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 urbanas e 16 distritais</a:t>
              </a:r>
              <a:endParaRPr lang="en-US" altLang="ko-KR" sz="1600" dirty="0">
                <a:solidFill>
                  <a:srgbClr val="FF0000"/>
                </a:solidFill>
                <a:cs typeface="Arial" panose="020B0604020202020204" pitchFamily="34" charset="0"/>
              </a:endParaRPr>
            </a:p>
            <a:p>
              <a:pPr algn="ctr"/>
              <a:r>
                <a:rPr lang="pt-BR" altLang="ko-KR" sz="1600" dirty="0">
                  <a:cs typeface="Arial" panose="020B0604020202020204" pitchFamily="34" charset="0"/>
                </a:rPr>
                <a:t>428.520 passageiros transportados por mês</a:t>
              </a:r>
              <a:endParaRPr lang="en-US" altLang="ko-KR" sz="1600" dirty="0">
                <a:cs typeface="Arial" panose="020B0604020202020204" pitchFamily="34" charset="0"/>
              </a:endParaRPr>
            </a:p>
            <a:p>
              <a:pPr algn="ctr"/>
              <a:r>
                <a:rPr lang="pt-B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4.713.718 passageiros transportados por ano</a:t>
              </a:r>
            </a:p>
          </p:txBody>
        </p:sp>
        <p:sp>
          <p:nvSpPr>
            <p:cNvPr id="7" name="TextBox 41">
              <a:extLst>
                <a:ext uri="{FF2B5EF4-FFF2-40B4-BE49-F238E27FC236}">
                  <a16:creationId xmlns:a16="http://schemas.microsoft.com/office/drawing/2014/main" id="{BE8A6BE4-9326-F708-1C68-8A6BD0A726C9}"/>
                </a:ext>
              </a:extLst>
            </p:cNvPr>
            <p:cNvSpPr txBox="1"/>
            <p:nvPr/>
          </p:nvSpPr>
          <p:spPr>
            <a:xfrm>
              <a:off x="4529646" y="6393888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Dados: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166449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막힌 원호 1">
            <a:extLst>
              <a:ext uri="{FF2B5EF4-FFF2-40B4-BE49-F238E27FC236}">
                <a16:creationId xmlns:a16="http://schemas.microsoft.com/office/drawing/2014/main" id="{79A68789-95A9-4632-B47E-13DE8ED91B22}"/>
              </a:ext>
            </a:extLst>
          </p:cNvPr>
          <p:cNvSpPr/>
          <p:nvPr/>
        </p:nvSpPr>
        <p:spPr>
          <a:xfrm>
            <a:off x="4462224" y="2230928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막힌 원호 48">
            <a:extLst>
              <a:ext uri="{FF2B5EF4-FFF2-40B4-BE49-F238E27FC236}">
                <a16:creationId xmlns:a16="http://schemas.microsoft.com/office/drawing/2014/main" id="{DEBEDFD8-2BCC-43B2-93EF-9A396BB7E8B6}"/>
              </a:ext>
            </a:extLst>
          </p:cNvPr>
          <p:cNvSpPr/>
          <p:nvPr/>
        </p:nvSpPr>
        <p:spPr>
          <a:xfrm rot="5400000">
            <a:off x="4689937" y="2230928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" name="막힌 원호 49">
            <a:extLst>
              <a:ext uri="{FF2B5EF4-FFF2-40B4-BE49-F238E27FC236}">
                <a16:creationId xmlns:a16="http://schemas.microsoft.com/office/drawing/2014/main" id="{741C72C4-93ED-448B-865F-C9EE5F26747F}"/>
              </a:ext>
            </a:extLst>
          </p:cNvPr>
          <p:cNvSpPr/>
          <p:nvPr/>
        </p:nvSpPr>
        <p:spPr>
          <a:xfrm rot="10800000">
            <a:off x="4689938" y="2484332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" name="막힌 원호 50">
            <a:extLst>
              <a:ext uri="{FF2B5EF4-FFF2-40B4-BE49-F238E27FC236}">
                <a16:creationId xmlns:a16="http://schemas.microsoft.com/office/drawing/2014/main" id="{B346BF32-896E-4388-816D-1096E03CD02B}"/>
              </a:ext>
            </a:extLst>
          </p:cNvPr>
          <p:cNvSpPr/>
          <p:nvPr/>
        </p:nvSpPr>
        <p:spPr>
          <a:xfrm rot="16200000">
            <a:off x="4462224" y="2484332"/>
            <a:ext cx="3024007" cy="3024007"/>
          </a:xfrm>
          <a:prstGeom prst="blockArc">
            <a:avLst>
              <a:gd name="adj1" fmla="val 10799999"/>
              <a:gd name="adj2" fmla="val 16182306"/>
              <a:gd name="adj3" fmla="val 206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62D6D6-A6FF-4F77-8375-50838931D537}"/>
              </a:ext>
            </a:extLst>
          </p:cNvPr>
          <p:cNvSpPr txBox="1"/>
          <p:nvPr/>
        </p:nvSpPr>
        <p:spPr>
          <a:xfrm>
            <a:off x="8305461" y="2447052"/>
            <a:ext cx="3134064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en-US" altLang="ko-KR" sz="1200" dirty="0" err="1">
                <a:solidFill>
                  <a:schemeClr val="bg1"/>
                </a:solidFill>
              </a:rPr>
              <a:t>Contrato</a:t>
            </a:r>
            <a:r>
              <a:rPr lang="en-US" altLang="ko-KR" sz="1200" dirty="0">
                <a:solidFill>
                  <a:schemeClr val="bg1"/>
                </a:solidFill>
              </a:rPr>
              <a:t> de </a:t>
            </a:r>
            <a:r>
              <a:rPr lang="en-US" altLang="ko-KR" sz="1200" dirty="0" err="1">
                <a:solidFill>
                  <a:schemeClr val="bg1"/>
                </a:solidFill>
              </a:rPr>
              <a:t>concessão</a:t>
            </a:r>
            <a:r>
              <a:rPr lang="en-US" altLang="ko-KR" sz="1200" dirty="0">
                <a:solidFill>
                  <a:schemeClr val="bg1"/>
                </a:solidFill>
              </a:rPr>
              <a:t> com </a:t>
            </a:r>
            <a:r>
              <a:rPr lang="en-US" altLang="ko-KR" sz="1200" dirty="0" err="1">
                <a:solidFill>
                  <a:schemeClr val="bg1"/>
                </a:solidFill>
              </a:rPr>
              <a:t>vigência</a:t>
            </a:r>
            <a:r>
              <a:rPr lang="en-US" altLang="ko-KR" sz="1200" dirty="0">
                <a:solidFill>
                  <a:schemeClr val="bg1"/>
                </a:solidFill>
              </a:rPr>
              <a:t>:</a:t>
            </a:r>
            <a:br>
              <a:rPr lang="en-US" altLang="ko-KR" sz="1200" dirty="0">
                <a:solidFill>
                  <a:schemeClr val="bg1"/>
                </a:solidFill>
              </a:rPr>
            </a:br>
            <a:r>
              <a:rPr lang="en-US" altLang="ko-KR" sz="1200" dirty="0">
                <a:solidFill>
                  <a:schemeClr val="bg1"/>
                </a:solidFill>
              </a:rPr>
              <a:t>20 </a:t>
            </a:r>
            <a:r>
              <a:rPr lang="en-US" altLang="ko-KR" sz="1200" dirty="0" err="1">
                <a:solidFill>
                  <a:schemeClr val="bg1"/>
                </a:solidFill>
              </a:rPr>
              <a:t>anos</a:t>
            </a:r>
            <a:r>
              <a:rPr lang="en-US" altLang="ko-KR" sz="1200" dirty="0">
                <a:solidFill>
                  <a:schemeClr val="bg1"/>
                </a:solidFill>
              </a:rPr>
              <a:t>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80DC24-9E80-48AF-B935-C724117D39AD}"/>
              </a:ext>
            </a:extLst>
          </p:cNvPr>
          <p:cNvSpPr txBox="1"/>
          <p:nvPr/>
        </p:nvSpPr>
        <p:spPr>
          <a:xfrm>
            <a:off x="1436095" y="1511988"/>
            <a:ext cx="4381783" cy="120032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pt-BR" altLang="ko-KR" sz="1200" dirty="0">
                <a:solidFill>
                  <a:schemeClr val="bg1"/>
                </a:solidFill>
              </a:rPr>
              <a:t>Tarifa urbana: R$ 5,95;</a:t>
            </a:r>
          </a:p>
          <a:p>
            <a:r>
              <a:rPr lang="pt-BR" altLang="ko-KR" sz="1200" dirty="0">
                <a:solidFill>
                  <a:schemeClr val="bg1"/>
                </a:solidFill>
              </a:rPr>
              <a:t>Tarifa distrital/rural: R$ 9,64 a R$ 19,61;</a:t>
            </a:r>
          </a:p>
          <a:p>
            <a:endParaRPr lang="pt-BR" altLang="ko-KR" sz="1200" dirty="0">
              <a:solidFill>
                <a:schemeClr val="bg1"/>
              </a:solidFill>
            </a:endParaRPr>
          </a:p>
          <a:p>
            <a:r>
              <a:rPr lang="pt-BR" altLang="ko-KR" sz="1200" dirty="0">
                <a:solidFill>
                  <a:schemeClr val="bg1"/>
                </a:solidFill>
              </a:rPr>
              <a:t>Valor total mensal: R$  1.583.333,33 </a:t>
            </a:r>
          </a:p>
          <a:p>
            <a:r>
              <a:rPr lang="pt-BR" altLang="ko-KR" sz="1200" dirty="0">
                <a:solidFill>
                  <a:schemeClr val="bg1"/>
                </a:solidFill>
              </a:rPr>
              <a:t>Valor total anual: R$ 1</a:t>
            </a:r>
            <a:r>
              <a:rPr lang="pt-BR" sz="1200" dirty="0">
                <a:solidFill>
                  <a:schemeClr val="bg1"/>
                </a:solidFill>
              </a:rPr>
              <a:t>9 milhões</a:t>
            </a:r>
            <a:endParaRPr lang="pt-BR" altLang="ko-KR" sz="1200" dirty="0">
              <a:solidFill>
                <a:schemeClr val="bg1"/>
              </a:solidFill>
            </a:endParaRPr>
          </a:p>
          <a:p>
            <a:pPr algn="r"/>
            <a:r>
              <a:rPr lang="en-US" altLang="ko-KR" sz="1200" dirty="0">
                <a:solidFill>
                  <a:schemeClr val="bg1"/>
                </a:solidFill>
              </a:rPr>
              <a:t>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cxnSp>
        <p:nvCxnSpPr>
          <p:cNvPr id="19" name="Elbow Connector 24">
            <a:extLst>
              <a:ext uri="{FF2B5EF4-FFF2-40B4-BE49-F238E27FC236}">
                <a16:creationId xmlns:a16="http://schemas.microsoft.com/office/drawing/2014/main" id="{825FC336-5DA8-4A64-9708-466D48E8508D}"/>
              </a:ext>
            </a:extLst>
          </p:cNvPr>
          <p:cNvCxnSpPr/>
          <p:nvPr/>
        </p:nvCxnSpPr>
        <p:spPr>
          <a:xfrm flipV="1">
            <a:off x="4161512" y="5147742"/>
            <a:ext cx="648072" cy="203330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27">
            <a:extLst>
              <a:ext uri="{FF2B5EF4-FFF2-40B4-BE49-F238E27FC236}">
                <a16:creationId xmlns:a16="http://schemas.microsoft.com/office/drawing/2014/main" id="{43B139F6-2A6F-44B7-8302-5D225ACFEE33}"/>
              </a:ext>
            </a:extLst>
          </p:cNvPr>
          <p:cNvCxnSpPr/>
          <p:nvPr/>
        </p:nvCxnSpPr>
        <p:spPr>
          <a:xfrm>
            <a:off x="4587401" y="2112153"/>
            <a:ext cx="648072" cy="196834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34">
            <a:extLst>
              <a:ext uri="{FF2B5EF4-FFF2-40B4-BE49-F238E27FC236}">
                <a16:creationId xmlns:a16="http://schemas.microsoft.com/office/drawing/2014/main" id="{A2C251C4-D5C1-4DEF-B08D-C48AB3AB1E45}"/>
              </a:ext>
            </a:extLst>
          </p:cNvPr>
          <p:cNvCxnSpPr/>
          <p:nvPr/>
        </p:nvCxnSpPr>
        <p:spPr>
          <a:xfrm rot="10800000">
            <a:off x="7710848" y="4326213"/>
            <a:ext cx="638511" cy="196979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35">
            <a:extLst>
              <a:ext uri="{FF2B5EF4-FFF2-40B4-BE49-F238E27FC236}">
                <a16:creationId xmlns:a16="http://schemas.microsoft.com/office/drawing/2014/main" id="{72830958-2C9D-45F4-834C-1B8F81CC81AA}"/>
              </a:ext>
            </a:extLst>
          </p:cNvPr>
          <p:cNvCxnSpPr/>
          <p:nvPr/>
        </p:nvCxnSpPr>
        <p:spPr>
          <a:xfrm rot="10800000" flipV="1">
            <a:off x="7553003" y="2724941"/>
            <a:ext cx="576064" cy="196834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2EADD4A-5642-41A9-9CEE-5AEA3236620C}"/>
              </a:ext>
            </a:extLst>
          </p:cNvPr>
          <p:cNvSpPr txBox="1"/>
          <p:nvPr/>
        </p:nvSpPr>
        <p:spPr>
          <a:xfrm>
            <a:off x="5072755" y="3614939"/>
            <a:ext cx="1985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Calibri" pitchFamily="34" charset="0"/>
              </a:rPr>
              <a:t>Contratação</a:t>
            </a:r>
            <a:endParaRPr lang="ko-KR" altLang="en-US" sz="2400" b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24" name="Parallelogram 15">
            <a:extLst>
              <a:ext uri="{FF2B5EF4-FFF2-40B4-BE49-F238E27FC236}">
                <a16:creationId xmlns:a16="http://schemas.microsoft.com/office/drawing/2014/main" id="{1E9E4EB4-4ABD-4E48-826E-0635A00D3066}"/>
              </a:ext>
            </a:extLst>
          </p:cNvPr>
          <p:cNvSpPr/>
          <p:nvPr/>
        </p:nvSpPr>
        <p:spPr>
          <a:xfrm flipH="1">
            <a:off x="6906744" y="2793703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5" name="Rectangle 30">
            <a:extLst>
              <a:ext uri="{FF2B5EF4-FFF2-40B4-BE49-F238E27FC236}">
                <a16:creationId xmlns:a16="http://schemas.microsoft.com/office/drawing/2014/main" id="{002B6D4D-597F-4F33-B064-D4587B4CC9BA}"/>
              </a:ext>
            </a:extLst>
          </p:cNvPr>
          <p:cNvSpPr/>
          <p:nvPr/>
        </p:nvSpPr>
        <p:spPr>
          <a:xfrm>
            <a:off x="6953103" y="463068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6" name="Rounded Rectangle 32">
            <a:extLst>
              <a:ext uri="{FF2B5EF4-FFF2-40B4-BE49-F238E27FC236}">
                <a16:creationId xmlns:a16="http://schemas.microsoft.com/office/drawing/2014/main" id="{6EBC055E-FC5A-456D-A734-B1C4AD78B812}"/>
              </a:ext>
            </a:extLst>
          </p:cNvPr>
          <p:cNvSpPr/>
          <p:nvPr/>
        </p:nvSpPr>
        <p:spPr>
          <a:xfrm>
            <a:off x="4911437" y="282873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7" name="Frame 17">
            <a:extLst>
              <a:ext uri="{FF2B5EF4-FFF2-40B4-BE49-F238E27FC236}">
                <a16:creationId xmlns:a16="http://schemas.microsoft.com/office/drawing/2014/main" id="{1CFC852E-3BB0-4762-8113-0647885E01E3}"/>
              </a:ext>
            </a:extLst>
          </p:cNvPr>
          <p:cNvSpPr/>
          <p:nvPr/>
        </p:nvSpPr>
        <p:spPr>
          <a:xfrm>
            <a:off x="4947762" y="466274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10" name="Elbow Connector 24">
            <a:extLst>
              <a:ext uri="{FF2B5EF4-FFF2-40B4-BE49-F238E27FC236}">
                <a16:creationId xmlns:a16="http://schemas.microsoft.com/office/drawing/2014/main" id="{B3892627-6482-55D6-DCAD-0860CF7CACD7}"/>
              </a:ext>
            </a:extLst>
          </p:cNvPr>
          <p:cNvCxnSpPr>
            <a:cxnSpLocks/>
          </p:cNvCxnSpPr>
          <p:nvPr/>
        </p:nvCxnSpPr>
        <p:spPr>
          <a:xfrm flipV="1">
            <a:off x="3943861" y="4278160"/>
            <a:ext cx="451591" cy="163125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8BC73CE-9AF1-87B6-9D30-302BB4AC2521}"/>
              </a:ext>
            </a:extLst>
          </p:cNvPr>
          <p:cNvSpPr txBox="1"/>
          <p:nvPr/>
        </p:nvSpPr>
        <p:spPr>
          <a:xfrm>
            <a:off x="1077488" y="4995392"/>
            <a:ext cx="3936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</a:rPr>
              <a:t>Reajuste anual;</a:t>
            </a:r>
          </a:p>
          <a:p>
            <a:r>
              <a:rPr lang="pt-BR" sz="1200" dirty="0">
                <a:solidFill>
                  <a:schemeClr val="bg1"/>
                </a:solidFill>
              </a:rPr>
              <a:t>Revisão ordinária a cada 4 anos; </a:t>
            </a:r>
            <a:br>
              <a:rPr lang="pt-BR" sz="1200" dirty="0">
                <a:solidFill>
                  <a:schemeClr val="bg1"/>
                </a:solidFill>
              </a:rPr>
            </a:br>
            <a:r>
              <a:rPr lang="pt-BR" sz="1200" dirty="0">
                <a:solidFill>
                  <a:schemeClr val="bg1"/>
                </a:solidFill>
              </a:rPr>
              <a:t>Revisão extraordinária quando cabível;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1118443-A665-D354-340F-029644A43B3C}"/>
              </a:ext>
            </a:extLst>
          </p:cNvPr>
          <p:cNvSpPr txBox="1"/>
          <p:nvPr/>
        </p:nvSpPr>
        <p:spPr>
          <a:xfrm>
            <a:off x="71640" y="177357"/>
            <a:ext cx="1767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MARIANA-MG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38D62BC-6441-987D-5FB1-1CA55BBE9639}"/>
              </a:ext>
            </a:extLst>
          </p:cNvPr>
          <p:cNvSpPr txBox="1"/>
          <p:nvPr/>
        </p:nvSpPr>
        <p:spPr>
          <a:xfrm>
            <a:off x="7791193" y="5180616"/>
            <a:ext cx="3527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</a:rPr>
              <a:t>Frota, combustível, motoristas, manutenção, garagem, equipamentos bilhetagem, Sistema de Acompanhamento e Controle, etc.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88E02CCB-9896-BC28-9005-7FEE147E0D0D}"/>
              </a:ext>
            </a:extLst>
          </p:cNvPr>
          <p:cNvSpPr txBox="1"/>
          <p:nvPr/>
        </p:nvSpPr>
        <p:spPr>
          <a:xfrm>
            <a:off x="8540281" y="4175626"/>
            <a:ext cx="3527148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/>
          </a:lstStyle>
          <a:p>
            <a:r>
              <a:rPr lang="pt-BR" altLang="ko-KR" sz="1200" dirty="0">
                <a:solidFill>
                  <a:schemeClr val="bg1"/>
                </a:solidFill>
              </a:rPr>
              <a:t>Estimativa no Termo de Referência:</a:t>
            </a:r>
            <a:br>
              <a:rPr lang="pt-BR" altLang="ko-KR" sz="1200" dirty="0">
                <a:solidFill>
                  <a:schemeClr val="bg1"/>
                </a:solidFill>
              </a:rPr>
            </a:br>
            <a:r>
              <a:rPr lang="pt-BR" altLang="ko-KR" sz="1200" dirty="0">
                <a:solidFill>
                  <a:schemeClr val="bg1"/>
                </a:solidFill>
              </a:rPr>
              <a:t>km rodada mês: </a:t>
            </a:r>
            <a:r>
              <a:rPr lang="pt-BR" sz="1200" dirty="0">
                <a:solidFill>
                  <a:schemeClr val="bg1"/>
                </a:solidFill>
              </a:rPr>
              <a:t>147.349</a:t>
            </a:r>
          </a:p>
          <a:p>
            <a:r>
              <a:rPr lang="pt-BR" altLang="ko-KR" sz="1200" dirty="0" err="1">
                <a:solidFill>
                  <a:schemeClr val="bg1"/>
                </a:solidFill>
              </a:rPr>
              <a:t>Véiculos</a:t>
            </a:r>
            <a:r>
              <a:rPr lang="pt-BR" altLang="ko-KR" sz="1200" dirty="0">
                <a:solidFill>
                  <a:schemeClr val="bg1"/>
                </a:solidFill>
              </a:rPr>
              <a:t>: 35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D677EA4-6FEF-69DD-F8D7-778C9294F77F}"/>
              </a:ext>
            </a:extLst>
          </p:cNvPr>
          <p:cNvSpPr txBox="1"/>
          <p:nvPr/>
        </p:nvSpPr>
        <p:spPr>
          <a:xfrm>
            <a:off x="531523" y="3920503"/>
            <a:ext cx="37029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</a:rPr>
              <a:t>Tempo de fabricação:</a:t>
            </a:r>
            <a:br>
              <a:rPr lang="pt-BR" sz="1200" dirty="0">
                <a:solidFill>
                  <a:schemeClr val="bg1"/>
                </a:solidFill>
              </a:rPr>
            </a:br>
            <a:r>
              <a:rPr lang="pt-BR" sz="1200" dirty="0">
                <a:solidFill>
                  <a:schemeClr val="bg1"/>
                </a:solidFill>
              </a:rPr>
              <a:t>Micro-ônibus: máximo: 8 anos (média: 5 anos);</a:t>
            </a:r>
          </a:p>
          <a:p>
            <a:r>
              <a:rPr lang="pt-BR" sz="1200" dirty="0">
                <a:solidFill>
                  <a:schemeClr val="bg1"/>
                </a:solidFill>
              </a:rPr>
              <a:t>Convencional: máximo: 10 anos (média: 6 anos); </a:t>
            </a:r>
            <a:br>
              <a:rPr lang="pt-BR" sz="1200" dirty="0">
                <a:solidFill>
                  <a:schemeClr val="bg1"/>
                </a:solidFill>
              </a:rPr>
            </a:br>
            <a:r>
              <a:rPr lang="pt-BR" sz="1200" dirty="0">
                <a:solidFill>
                  <a:schemeClr val="bg1"/>
                </a:solidFill>
              </a:rPr>
              <a:t>Rodoviário: máximo 13 anos (média: 10 anos);</a:t>
            </a:r>
            <a:endParaRPr lang="pt-BR" sz="1200" dirty="0"/>
          </a:p>
        </p:txBody>
      </p:sp>
      <p:cxnSp>
        <p:nvCxnSpPr>
          <p:cNvPr id="17" name="Elbow Connector 34">
            <a:extLst>
              <a:ext uri="{FF2B5EF4-FFF2-40B4-BE49-F238E27FC236}">
                <a16:creationId xmlns:a16="http://schemas.microsoft.com/office/drawing/2014/main" id="{A354469D-5B20-1620-A304-EB545E13D5B6}"/>
              </a:ext>
            </a:extLst>
          </p:cNvPr>
          <p:cNvCxnSpPr/>
          <p:nvPr/>
        </p:nvCxnSpPr>
        <p:spPr>
          <a:xfrm rot="10800000">
            <a:off x="7149818" y="5351072"/>
            <a:ext cx="638511" cy="196979"/>
          </a:xfrm>
          <a:prstGeom prst="bentConnector3">
            <a:avLst/>
          </a:prstGeom>
          <a:ln w="28575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6320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1153471"/>
            <a:ext cx="11572875" cy="839788"/>
          </a:xfrm>
          <a:prstGeom prst="rect">
            <a:avLst/>
          </a:prstGeom>
        </p:spPr>
        <p:txBody>
          <a:bodyPr/>
          <a:lstStyle>
            <a:defPPr/>
          </a:lstStyle>
          <a:p>
            <a:pPr marL="0" indent="0" algn="ctr">
              <a:buNone/>
            </a:pPr>
            <a:r>
              <a:rPr lang="en-US" dirty="0"/>
              <a:t>Maricá-RJ </a:t>
            </a:r>
          </a:p>
          <a:p>
            <a:pPr marL="0" indent="0" algn="ctr">
              <a:buNone/>
            </a:pPr>
            <a:r>
              <a:rPr lang="en-US" sz="1200" dirty="0"/>
              <a:t>(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197.300 hab)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6E6479F-41F1-4718-867B-9711B044103B}"/>
              </a:ext>
            </a:extLst>
          </p:cNvPr>
          <p:cNvGrpSpPr/>
          <p:nvPr/>
        </p:nvGrpSpPr>
        <p:grpSpPr>
          <a:xfrm>
            <a:off x="282497" y="3317181"/>
            <a:ext cx="5343328" cy="1178145"/>
            <a:chOff x="544610" y="2992785"/>
            <a:chExt cx="2299112" cy="1178145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26909A6-5A40-4138-915B-6E8C7DCA920B}"/>
                </a:ext>
              </a:extLst>
            </p:cNvPr>
            <p:cNvSpPr txBox="1"/>
            <p:nvPr/>
          </p:nvSpPr>
          <p:spPr>
            <a:xfrm>
              <a:off x="544610" y="3339933"/>
              <a:ext cx="22991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pt-BR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Cria a autarquia Empresa Pública de Transporte – EPT</a:t>
              </a:r>
              <a:r>
                <a:rPr lang="en-US" altLang="ko-KR" sz="1600" dirty="0">
                  <a:solidFill>
                    <a:srgbClr val="262626"/>
                  </a:solidFill>
                  <a:cs typeface="Arial" panose="020B0604020202020204" pitchFamily="34" charset="0"/>
                </a:rPr>
                <a:t>.</a:t>
              </a:r>
            </a:p>
            <a:p>
              <a:r>
                <a:rPr lang="en-US" altLang="ko-KR" sz="1600" dirty="0">
                  <a:solidFill>
                    <a:srgbClr val="262626"/>
                  </a:solidFill>
                  <a:cs typeface="Arial" panose="020B0604020202020204" pitchFamily="34" charset="0"/>
                </a:rPr>
                <a:t>com 58 cargos de motoristas, além de outros cargos operacionais, administrativos e comissionados.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BC27144-992F-42F6-8E7F-8B05F7CBBEE6}"/>
                </a:ext>
              </a:extLst>
            </p:cNvPr>
            <p:cNvSpPr txBox="1"/>
            <p:nvPr/>
          </p:nvSpPr>
          <p:spPr>
            <a:xfrm>
              <a:off x="544610" y="2992785"/>
              <a:ext cx="22080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pt-BR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Lei Complementar Municipal nº 244, de 11/09/2014: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0A6A78A-0B49-43F2-A542-75A3D83C3374}"/>
              </a:ext>
            </a:extLst>
          </p:cNvPr>
          <p:cNvGrpSpPr/>
          <p:nvPr/>
        </p:nvGrpSpPr>
        <p:grpSpPr>
          <a:xfrm>
            <a:off x="327991" y="2464435"/>
            <a:ext cx="2816974" cy="654342"/>
            <a:chOff x="1113334" y="3362835"/>
            <a:chExt cx="2059657" cy="654342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B5CD86D-C365-4604-9FEC-77FED6F94B5D}"/>
                </a:ext>
              </a:extLst>
            </p:cNvPr>
            <p:cNvSpPr txBox="1"/>
            <p:nvPr/>
          </p:nvSpPr>
          <p:spPr>
            <a:xfrm>
              <a:off x="1113334" y="3678623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2014  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C99DC45-1EBB-4F87-A96E-B428AD5ECC42}"/>
                </a:ext>
              </a:extLst>
            </p:cNvPr>
            <p:cNvSpPr txBox="1"/>
            <p:nvPr/>
          </p:nvSpPr>
          <p:spPr>
            <a:xfrm>
              <a:off x="1113334" y="336283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Início implantação: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" name="Imagen 2">
            <a:extLst>
              <a:ext uri="{FF2B5EF4-FFF2-40B4-BE49-F238E27FC236}">
                <a16:creationId xmlns:a16="http://schemas.microsoft.com/office/drawing/2014/main" id="{2FA34396-F3E5-E0BE-4C90-F9D95E8FD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488" y="5024020"/>
            <a:ext cx="4226430" cy="1484962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grpSp>
        <p:nvGrpSpPr>
          <p:cNvPr id="5" name="Group 39">
            <a:extLst>
              <a:ext uri="{FF2B5EF4-FFF2-40B4-BE49-F238E27FC236}">
                <a16:creationId xmlns:a16="http://schemas.microsoft.com/office/drawing/2014/main" id="{19910E0D-6380-0D20-0E8B-E14832ECA6D7}"/>
              </a:ext>
            </a:extLst>
          </p:cNvPr>
          <p:cNvGrpSpPr/>
          <p:nvPr/>
        </p:nvGrpSpPr>
        <p:grpSpPr>
          <a:xfrm>
            <a:off x="5538972" y="2533380"/>
            <a:ext cx="6653028" cy="1227806"/>
            <a:chOff x="4529646" y="6393888"/>
            <a:chExt cx="2059657" cy="1227806"/>
          </a:xfrm>
        </p:grpSpPr>
        <p:sp>
          <p:nvSpPr>
            <p:cNvPr id="6" name="TextBox 40">
              <a:extLst>
                <a:ext uri="{FF2B5EF4-FFF2-40B4-BE49-F238E27FC236}">
                  <a16:creationId xmlns:a16="http://schemas.microsoft.com/office/drawing/2014/main" id="{8A0B2A7D-65C7-A20C-43A6-DC9EC3EF202C}"/>
                </a:ext>
              </a:extLst>
            </p:cNvPr>
            <p:cNvSpPr txBox="1"/>
            <p:nvPr/>
          </p:nvSpPr>
          <p:spPr>
            <a:xfrm>
              <a:off x="4529646" y="6790697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ctr"/>
              <a:r>
                <a:rPr lang="pt-BR" altLang="ko-KR" sz="1600" dirty="0">
                  <a:cs typeface="Arial" pitchFamily="34" charset="0"/>
                </a:rPr>
                <a:t>Nome do programa: Transporte para todos </a:t>
              </a:r>
              <a:endParaRPr lang="ko-KR" altLang="en-US" sz="1600" dirty="0">
                <a:cs typeface="Arial" pitchFamily="34" charset="0"/>
              </a:endParaRPr>
            </a:p>
            <a:p>
              <a:pPr algn="ct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39 linhas</a:t>
              </a:r>
              <a:b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</a:b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135 ônibus: 104 (contratação) + 31 (</a:t>
              </a:r>
              <a:r>
                <a:rPr lang="en-US" altLang="ko-KR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Município</a:t>
              </a: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/EPT)</a:t>
              </a:r>
              <a:r>
                <a:rPr lang="en-US" altLang="ko-KR" sz="1600" dirty="0">
                  <a:solidFill>
                    <a:srgbClr val="262626"/>
                  </a:solidFill>
                  <a:cs typeface="Arial" panose="020B0604020202020204" pitchFamily="34" charset="0"/>
                </a:rPr>
                <a:t>.</a:t>
              </a:r>
              <a:r>
                <a:rPr lang="en-US" altLang="ko-KR" sz="1200" i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 </a:t>
              </a:r>
              <a:endParaRPr lang="ko-KR" alt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41">
              <a:extLst>
                <a:ext uri="{FF2B5EF4-FFF2-40B4-BE49-F238E27FC236}">
                  <a16:creationId xmlns:a16="http://schemas.microsoft.com/office/drawing/2014/main" id="{BE8A6BE4-9326-F708-1C68-8A6BD0A726C9}"/>
                </a:ext>
              </a:extLst>
            </p:cNvPr>
            <p:cNvSpPr txBox="1"/>
            <p:nvPr/>
          </p:nvSpPr>
          <p:spPr>
            <a:xfrm>
              <a:off x="4529646" y="6393888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/>
            </a:lstStyle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anose="020B0604020202020204" pitchFamily="34" charset="0"/>
                </a:rPr>
                <a:t>Dados: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881074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Contents Slide Master">
  <a:themeElements>
    <a:clrScheme name="ALLPPT COLOR 13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DFB"/>
      </a:accent1>
      <a:accent2>
        <a:srgbClr val="1ED0A6"/>
      </a:accent2>
      <a:accent3>
        <a:srgbClr val="1C82FF"/>
      </a:accent3>
      <a:accent4>
        <a:srgbClr val="595959"/>
      </a:accent4>
      <a:accent5>
        <a:srgbClr val="00BDFB"/>
      </a:accent5>
      <a:accent6>
        <a:srgbClr val="1ED0A6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9601</TotalTime>
  <Words>1419</Words>
  <Application>Microsoft Office PowerPoint</Application>
  <PresentationFormat>Widescreen</PresentationFormat>
  <Paragraphs>282</Paragraphs>
  <Slides>14</Slides>
  <Notes>5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Wingdings</vt:lpstr>
      <vt:lpstr>Contents Slide Master</vt:lpstr>
      <vt:lpstr>Worksheet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>slidesppt.net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transporte publico</dc:title>
  <dc:creator>Grym</dc:creator>
  <cp:lastModifiedBy>Fernando Resende Barbosa</cp:lastModifiedBy>
  <cp:revision>430</cp:revision>
  <dcterms:created xsi:type="dcterms:W3CDTF">2019-01-14T06:35:35Z</dcterms:created>
  <dcterms:modified xsi:type="dcterms:W3CDTF">2024-04-08T17:25:07Z</dcterms:modified>
  <cp:category>slidesppt.net</cp:category>
</cp:coreProperties>
</file>