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338" r:id="rId4"/>
    <p:sldId id="376" r:id="rId5"/>
    <p:sldId id="377" r:id="rId6"/>
    <p:sldId id="378" r:id="rId7"/>
    <p:sldId id="379" r:id="rId8"/>
    <p:sldId id="412" r:id="rId9"/>
    <p:sldId id="411" r:id="rId10"/>
    <p:sldId id="413" r:id="rId11"/>
    <p:sldId id="409" r:id="rId12"/>
    <p:sldId id="408" r:id="rId13"/>
    <p:sldId id="407" r:id="rId14"/>
    <p:sldId id="406" r:id="rId15"/>
    <p:sldId id="404" r:id="rId16"/>
    <p:sldId id="375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ardo Wilson de Pinho Martins" initials="LWdPM" lastIdx="1" clrIdx="0">
    <p:extLst>
      <p:ext uri="{19B8F6BF-5375-455C-9EA6-DF929625EA0E}">
        <p15:presenceInfo xmlns:p15="http://schemas.microsoft.com/office/powerpoint/2012/main" userId="S-1-5-21-2590356685-782813763-2686066136-13110" providerId="AD"/>
      </p:ext>
    </p:extLst>
  </p:cmAuthor>
  <p:cmAuthor id="2" name="Diego Jacques da Silva" initials="DJdS" lastIdx="1" clrIdx="1">
    <p:extLst>
      <p:ext uri="{19B8F6BF-5375-455C-9EA6-DF929625EA0E}">
        <p15:presenceInfo xmlns:p15="http://schemas.microsoft.com/office/powerpoint/2012/main" userId="S-1-5-21-2590356685-782813763-2686066136-116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AE"/>
    <a:srgbClr val="3399FF"/>
    <a:srgbClr val="0099FF"/>
    <a:srgbClr val="33CCFF"/>
    <a:srgbClr val="00CCFF"/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8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21" Type="http://schemas.openxmlformats.org/officeDocument/2006/relationships/viewProps" Target="viewProps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tableStyles" Target="tableStyles.xml" /><Relationship Id="rId10" Type="http://schemas.openxmlformats.org/officeDocument/2006/relationships/slide" Target="slides/slide8.xml" /><Relationship Id="rId19" Type="http://schemas.openxmlformats.org/officeDocument/2006/relationships/commentAuthors" Target="commentAuthors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90A7A-FDC3-4BBE-BEAD-7EEFFF7A6EE5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20E6D-5179-4322-A56C-C4D595D075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04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095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705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72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8259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477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6891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893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2392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1114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5539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937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3121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4950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9367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88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69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628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487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182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671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97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282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34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8BAB2-509F-4E19-90C8-AAA3EFAA40CF}" type="datetimeFigureOut">
              <a:rPr lang="pt-BR" smtClean="0"/>
              <a:t>01/06/2021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98AF-6EC8-4AC6-9DCA-C326AF215F8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288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7.pn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slide" Target="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2.png" /><Relationship Id="rId4" Type="http://schemas.openxmlformats.org/officeDocument/2006/relationships/image" Target="../media/image11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1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87364"/>
            <a:ext cx="12192000" cy="1166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 panose="02000403000000020004" pitchFamily="2" charset="0"/>
                <a:ea typeface="Helvetica Neue" panose="02000403000000020004" pitchFamily="2" charset="0"/>
              </a:rPr>
              <a:t>Secretaria de Estado de Economia do Distrito Federal</a:t>
            </a:r>
          </a:p>
          <a:p>
            <a:pPr algn="ctr">
              <a:lnSpc>
                <a:spcPct val="15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 panose="02000403000000020004" pitchFamily="2" charset="0"/>
                <a:ea typeface="Helvetica Neue" panose="02000403000000020004" pitchFamily="2" charset="0"/>
              </a:rPr>
              <a:t>SEEC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454893" y="2705725"/>
            <a:ext cx="52822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800" b="1" dirty="0">
                <a:solidFill>
                  <a:srgbClr val="FFE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PLDO 2022</a:t>
            </a:r>
          </a:p>
        </p:txBody>
      </p:sp>
      <p:sp>
        <p:nvSpPr>
          <p:cNvPr id="8" name="Retângulo 7"/>
          <p:cNvSpPr/>
          <p:nvPr/>
        </p:nvSpPr>
        <p:spPr>
          <a:xfrm>
            <a:off x="2177935" y="4377662"/>
            <a:ext cx="7547956" cy="1657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>
                <a:solidFill>
                  <a:srgbClr val="FFE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 panose="02000403000000020004" pitchFamily="2" charset="0"/>
                <a:ea typeface="Helvetica Neue" panose="02000403000000020004" pitchFamily="2" charset="0"/>
              </a:rPr>
              <a:t>AUDIÊNCIA PÚBLICA – CLDF</a:t>
            </a:r>
          </a:p>
          <a:p>
            <a:pPr algn="ctr"/>
            <a:endParaRPr lang="pt-BR" sz="3000" b="1" dirty="0">
              <a:solidFill>
                <a:srgbClr val="FFE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 panose="02000403000000020004" pitchFamily="2" charset="0"/>
              <a:ea typeface="Helvetica Neue" panose="02000403000000020004" pitchFamily="2" charset="0"/>
            </a:endParaRPr>
          </a:p>
        </p:txBody>
      </p:sp>
      <p:pic>
        <p:nvPicPr>
          <p:cNvPr id="7" name="Imagem 6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775" y="4222919"/>
            <a:ext cx="1302808" cy="2215003"/>
          </a:xfrm>
          <a:prstGeom prst="rect">
            <a:avLst/>
          </a:prstGeom>
        </p:spPr>
      </p:pic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3963D9D-8538-4587-873D-059217F7A31B}"/>
              </a:ext>
            </a:extLst>
          </p:cNvPr>
          <p:cNvCxnSpPr/>
          <p:nvPr/>
        </p:nvCxnSpPr>
        <p:spPr>
          <a:xfrm>
            <a:off x="3156246" y="4152275"/>
            <a:ext cx="576677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595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55342" y="0"/>
            <a:ext cx="143665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481345" y="670836"/>
            <a:ext cx="10000210" cy="59685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40576" y="421452"/>
            <a:ext cx="8307069" cy="586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panose="02000403000000020004"/>
              </a:rPr>
              <a:t>EVOLUÇÃO</a:t>
            </a: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panose="02000403000000020004"/>
              </a:rPr>
              <a:t> DAS DESPESAS DO TESOURO POR GRUPO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341" y="5097517"/>
            <a:ext cx="1302808" cy="110115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57" y="1576552"/>
            <a:ext cx="10439422" cy="352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46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66571" y="0"/>
            <a:ext cx="142542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207559" y="712399"/>
            <a:ext cx="10465983" cy="59685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40576" y="421452"/>
            <a:ext cx="8307069" cy="586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panose="02000403000000020004"/>
              </a:rPr>
              <a:t>FUNDO CONSTITUCIONAL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881" y="5595027"/>
            <a:ext cx="1302808" cy="110115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107" y="1328158"/>
            <a:ext cx="7434978" cy="426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001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55342" y="0"/>
            <a:ext cx="143665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114529" y="914399"/>
            <a:ext cx="10640811" cy="57690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40576" y="421452"/>
            <a:ext cx="8307069" cy="586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panose="02000403000000020004"/>
              </a:rPr>
              <a:t>PROJEÇÃO DAS DESPESAS TOTAIS POR GRUPO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267" y="153660"/>
            <a:ext cx="1302808" cy="110115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54811"/>
            <a:ext cx="11950261" cy="542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99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55342" y="0"/>
            <a:ext cx="143665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114529" y="714895"/>
            <a:ext cx="10640811" cy="59685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40576" y="174569"/>
            <a:ext cx="8307069" cy="46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panose="02000403000000020004"/>
              </a:rPr>
              <a:t>DESPESAS COM PESSOAL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778" y="5372661"/>
            <a:ext cx="1240221" cy="110115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44" y="618639"/>
            <a:ext cx="7089669" cy="36448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58" y="4293991"/>
            <a:ext cx="9678751" cy="241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62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55342" y="44811"/>
            <a:ext cx="143665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440576" y="262111"/>
            <a:ext cx="10000210" cy="65958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pt-BR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PRINCIPAIS ITENS:</a:t>
            </a:r>
          </a:p>
          <a:p>
            <a:pPr algn="just">
              <a:defRPr/>
            </a:pPr>
            <a:r>
              <a:rPr lang="pt-BR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Pagamento da terceira parcela do reajuste de remuneração dos servidores distritais: </a:t>
            </a:r>
            <a:r>
              <a:rPr lang="pt-BR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R$ 8 Bilhões</a:t>
            </a:r>
          </a:p>
          <a:p>
            <a:pPr algn="just">
              <a:defRPr/>
            </a:pPr>
            <a:r>
              <a:rPr lang="pt-BR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Ressarcimento ao Tesouro Nacional IRRF sobre as remunerações das Forças de Segurança pagos com o FCDF: </a:t>
            </a:r>
          </a:p>
          <a:p>
            <a:pPr algn="just">
              <a:defRPr/>
            </a:pPr>
            <a:r>
              <a:rPr lang="pt-BR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R$: 8,5 Bilhões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40576" y="0"/>
            <a:ext cx="8307069" cy="7564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panose="02000403000000020004"/>
              </a:rPr>
              <a:t>RISCOS FISCAIS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267" y="5498524"/>
            <a:ext cx="1302808" cy="110115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59" y="620111"/>
            <a:ext cx="10547783" cy="506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18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1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87364"/>
            <a:ext cx="12192000" cy="1166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 panose="02000403000000020004" pitchFamily="2" charset="0"/>
                <a:ea typeface="Helvetica Neue" panose="02000403000000020004" pitchFamily="2" charset="0"/>
              </a:rPr>
              <a:t>Secretaria de Estado de Economia do Distrito Federal</a:t>
            </a:r>
          </a:p>
          <a:p>
            <a:pPr algn="ctr">
              <a:lnSpc>
                <a:spcPct val="15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 panose="02000403000000020004" pitchFamily="2" charset="0"/>
                <a:ea typeface="Helvetica Neue" panose="02000403000000020004" pitchFamily="2" charset="0"/>
              </a:rPr>
              <a:t>SEEC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454893" y="2705725"/>
            <a:ext cx="52822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800" b="1" dirty="0">
                <a:solidFill>
                  <a:srgbClr val="FFE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PLDO 2022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67892" y="4377663"/>
            <a:ext cx="6716684" cy="14578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>
                <a:solidFill>
                  <a:srgbClr val="FFE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 panose="02000403000000020004" pitchFamily="2" charset="0"/>
                <a:ea typeface="Helvetica Neue" panose="02000403000000020004" pitchFamily="2" charset="0"/>
              </a:rPr>
              <a:t>AUDIÊNCIA PÚBLICA - CLDF</a:t>
            </a:r>
          </a:p>
        </p:txBody>
      </p:sp>
      <p:pic>
        <p:nvPicPr>
          <p:cNvPr id="7" name="Imagem 6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775" y="4222919"/>
            <a:ext cx="1302808" cy="2215003"/>
          </a:xfrm>
          <a:prstGeom prst="rect">
            <a:avLst/>
          </a:prstGeom>
        </p:spPr>
      </p:pic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3963D9D-8538-4587-873D-059217F7A31B}"/>
              </a:ext>
            </a:extLst>
          </p:cNvPr>
          <p:cNvCxnSpPr/>
          <p:nvPr/>
        </p:nvCxnSpPr>
        <p:spPr>
          <a:xfrm>
            <a:off x="3156246" y="4152275"/>
            <a:ext cx="576677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91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55342" y="0"/>
            <a:ext cx="143665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241100" y="536341"/>
            <a:ext cx="11709799" cy="578531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45863" y="669445"/>
            <a:ext cx="4537221" cy="399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 panose="02000403000000020004" pitchFamily="2" charset="0"/>
                <a:ea typeface="Helvetica Neue" panose="02000403000000020004" pitchFamily="2" charset="0"/>
              </a:rPr>
              <a:t>CICLO ORÇAMENTÁRIO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45864" y="3163948"/>
            <a:ext cx="113782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PPA – Plano Plurianual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Trata das ações que o Distrito Federal irá realizar durante o período de 4 anos. É a peça macro do planejamento público. (SUPLAN/SEORC/SEEC)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LDO – Lei de Diretrizes Orçamentárias</a:t>
            </a:r>
            <a:r>
              <a:rPr lang="pt-BR" sz="2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Elaborada anualmente. Estabelece os parâmetros para o orçamento a ser elaborado e executado. Integra PPA e LOA. (SUOP/SEORC/SEEC)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 – Lei Orçamentária Anual: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Elaborada anualmente. Define a programação orçamentária para o exercício, respeitando as ações estabelecidas no PPA e os parâmetros definidos na LDO. (SUOP/SEORC/SEEC)</a:t>
            </a:r>
          </a:p>
        </p:txBody>
      </p:sp>
      <p:grpSp>
        <p:nvGrpSpPr>
          <p:cNvPr id="5" name="Grupo 6"/>
          <p:cNvGrpSpPr/>
          <p:nvPr/>
        </p:nvGrpSpPr>
        <p:grpSpPr>
          <a:xfrm>
            <a:off x="443084" y="1343554"/>
            <a:ext cx="11222209" cy="1380537"/>
            <a:chOff x="782829" y="1586271"/>
            <a:chExt cx="7630081" cy="1098922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7" name="AutoShape 5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 rot="16200000">
              <a:off x="1648249" y="720851"/>
              <a:ext cx="1098921" cy="2829761"/>
            </a:xfrm>
            <a:prstGeom prst="can">
              <a:avLst>
                <a:gd name="adj" fmla="val 10222"/>
              </a:avLst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/>
          </p:spPr>
          <p:txBody>
            <a:bodyPr vert="eaVert" lIns="73255" tIns="72000" rIns="73255" bIns="0" anchor="ctr" anchorCtr="1"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3200" b="1" dirty="0">
                  <a:ln/>
                  <a:solidFill>
                    <a:schemeClr val="bg1"/>
                  </a:solidFill>
                </a:rPr>
                <a:t>Planejamento Orçamentário</a:t>
              </a:r>
            </a:p>
          </p:txBody>
        </p:sp>
        <p:grpSp>
          <p:nvGrpSpPr>
            <p:cNvPr id="8" name="Grupo 8"/>
            <p:cNvGrpSpPr/>
            <p:nvPr/>
          </p:nvGrpSpPr>
          <p:grpSpPr>
            <a:xfrm>
              <a:off x="3635376" y="1700043"/>
              <a:ext cx="4777534" cy="985150"/>
              <a:chOff x="3635376" y="1700043"/>
              <a:chExt cx="4777534" cy="985150"/>
            </a:xfrm>
            <a:grpFill/>
          </p:grpSpPr>
          <p:sp>
            <p:nvSpPr>
              <p:cNvPr id="9" name="Rectangle 3"/>
              <p:cNvSpPr>
                <a:spLocks noChangeArrowheads="1"/>
              </p:cNvSpPr>
              <p:nvPr/>
            </p:nvSpPr>
            <p:spPr bwMode="auto">
              <a:xfrm>
                <a:off x="5392099" y="1916832"/>
                <a:ext cx="1430338" cy="768361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tx1"/>
                </a:solidFill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</a:pPr>
                <a:r>
                  <a:rPr lang="pt-BR" sz="2800" b="1" dirty="0">
                    <a:ln/>
                    <a:solidFill>
                      <a:schemeClr val="bg1"/>
                    </a:solidFill>
                  </a:rPr>
                  <a:t>LDO</a:t>
                </a:r>
              </a:p>
            </p:txBody>
          </p:sp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6982572" y="1916832"/>
                <a:ext cx="1430338" cy="768361"/>
              </a:xfrm>
              <a:prstGeom prst="rect">
                <a:avLst/>
              </a:prstGeom>
              <a:solidFill>
                <a:srgbClr val="3399FF"/>
              </a:solidFill>
              <a:ln>
                <a:solidFill>
                  <a:schemeClr val="tx1"/>
                </a:solidFill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</a:pPr>
                <a:r>
                  <a:rPr lang="pt-BR" sz="2800" b="1" dirty="0">
                    <a:ln/>
                    <a:solidFill>
                      <a:schemeClr val="bg1"/>
                    </a:solidFill>
                  </a:rPr>
                  <a:t>LOA</a:t>
                </a:r>
              </a:p>
            </p:txBody>
          </p:sp>
          <p:grpSp>
            <p:nvGrpSpPr>
              <p:cNvPr id="11" name="Grupo 11"/>
              <p:cNvGrpSpPr/>
              <p:nvPr/>
            </p:nvGrpSpPr>
            <p:grpSpPr>
              <a:xfrm>
                <a:off x="3635376" y="1700043"/>
                <a:ext cx="4062366" cy="220547"/>
                <a:chOff x="3635376" y="1700043"/>
                <a:chExt cx="4062366" cy="220547"/>
              </a:xfrm>
              <a:grpFill/>
            </p:grpSpPr>
            <p:sp>
              <p:nvSpPr>
                <p:cNvPr id="13" name="Line 6"/>
                <p:cNvSpPr>
                  <a:spLocks noChangeShapeType="1"/>
                </p:cNvSpPr>
                <p:nvPr/>
              </p:nvSpPr>
              <p:spPr bwMode="auto">
                <a:xfrm>
                  <a:off x="4550971" y="1700808"/>
                  <a:ext cx="1" cy="21526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 w="101600" prst="riblet"/>
                </a:sp3d>
              </p:spPr>
              <p:txBody>
                <a:bodyPr wrap="none" anchor="ctr">
                  <a:scene3d>
                    <a:camera prst="orthographicFront"/>
                    <a:lightRig rig="harsh" dir="t"/>
                  </a:scene3d>
                  <a:sp3d extrusionH="57150" prstMaterial="matte">
                    <a:bevelT w="63500" h="12700" prst="angle"/>
                    <a:contourClr>
                      <a:schemeClr val="bg1">
                        <a:lumMod val="65000"/>
                      </a:schemeClr>
                    </a:contourClr>
                  </a:sp3d>
                </a:bodyPr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b="1" dirty="0">
                    <a:ln/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4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635376" y="1700043"/>
                  <a:ext cx="4062366" cy="741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cene3d>
                  <a:camera prst="orthographicFront"/>
                  <a:lightRig rig="threePt" dir="t"/>
                </a:scene3d>
                <a:sp3d>
                  <a:bevelT w="101600" prst="riblet"/>
                </a:sp3d>
              </p:spPr>
              <p:txBody>
                <a:bodyPr anchor="ctr">
                  <a:scene3d>
                    <a:camera prst="orthographicFront"/>
                    <a:lightRig rig="harsh" dir="t"/>
                  </a:scene3d>
                  <a:sp3d extrusionH="57150" prstMaterial="matte">
                    <a:bevelT w="63500" h="12700" prst="angle"/>
                    <a:contourClr>
                      <a:schemeClr val="bg1">
                        <a:lumMod val="65000"/>
                      </a:schemeClr>
                    </a:contourClr>
                  </a:sp3d>
                </a:bodyPr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b="1" dirty="0">
                    <a:ln/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5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6107268" y="1705330"/>
                  <a:ext cx="0" cy="21526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 w="101600" prst="riblet"/>
                </a:sp3d>
              </p:spPr>
              <p:txBody>
                <a:bodyPr wrap="none" anchor="ctr">
                  <a:scene3d>
                    <a:camera prst="orthographicFront"/>
                    <a:lightRig rig="harsh" dir="t"/>
                  </a:scene3d>
                  <a:sp3d extrusionH="57150" prstMaterial="matte">
                    <a:bevelT w="63500" h="12700" prst="angle"/>
                    <a:contourClr>
                      <a:schemeClr val="bg1">
                        <a:lumMod val="65000"/>
                      </a:schemeClr>
                    </a:contourClr>
                  </a:sp3d>
                </a:bodyPr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b="1" dirty="0">
                    <a:ln/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6" name="Line 6"/>
                <p:cNvSpPr>
                  <a:spLocks noChangeShapeType="1"/>
                </p:cNvSpPr>
                <p:nvPr/>
              </p:nvSpPr>
              <p:spPr bwMode="auto">
                <a:xfrm>
                  <a:off x="7697741" y="1700808"/>
                  <a:ext cx="1" cy="21526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scene3d>
                  <a:camera prst="orthographicFront"/>
                  <a:lightRig rig="threePt" dir="t"/>
                </a:scene3d>
                <a:sp3d>
                  <a:bevelT w="101600" prst="riblet"/>
                </a:sp3d>
              </p:spPr>
              <p:txBody>
                <a:bodyPr wrap="none" anchor="ctr">
                  <a:scene3d>
                    <a:camera prst="orthographicFront"/>
                    <a:lightRig rig="harsh" dir="t"/>
                  </a:scene3d>
                  <a:sp3d extrusionH="57150" prstMaterial="matte">
                    <a:bevelT w="63500" h="12700" prst="angle"/>
                    <a:contourClr>
                      <a:schemeClr val="bg1">
                        <a:lumMod val="65000"/>
                      </a:schemeClr>
                    </a:contourClr>
                  </a:sp3d>
                </a:bodyPr>
                <a:lstStyle/>
                <a:p>
                  <a:pPr eaLnBrk="0" hangingPunct="0">
                    <a:buClr>
                      <a:schemeClr val="tx2"/>
                    </a:buClr>
                    <a:buSzPct val="70000"/>
                    <a:buFont typeface="Wingdings" pitchFamily="2" charset="2"/>
                    <a:buChar char="l"/>
                    <a:defRPr/>
                  </a:pPr>
                  <a:endParaRPr lang="pt-BR" b="1" dirty="0">
                    <a:ln/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itchFamily="34" charset="0"/>
                  </a:endParaRPr>
                </a:p>
              </p:txBody>
            </p:sp>
          </p:grpSp>
          <p:sp>
            <p:nvSpPr>
              <p:cNvPr id="12" name="Rectangle 3"/>
              <p:cNvSpPr>
                <a:spLocks noChangeArrowheads="1"/>
              </p:cNvSpPr>
              <p:nvPr/>
            </p:nvSpPr>
            <p:spPr bwMode="auto">
              <a:xfrm>
                <a:off x="3801626" y="1916832"/>
                <a:ext cx="1430338" cy="768361"/>
              </a:xfrm>
              <a:prstGeom prst="rect">
                <a:avLst/>
              </a:prstGeom>
              <a:solidFill>
                <a:srgbClr val="3399FF"/>
              </a:solidFill>
              <a:ln>
                <a:solidFill>
                  <a:schemeClr val="tx1"/>
                </a:solidFill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 algn="ctr" eaLnBrk="0" hangingPunct="0">
                  <a:buClr>
                    <a:schemeClr val="tx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pt-BR" sz="2800" b="1" dirty="0">
                    <a:ln/>
                    <a:solidFill>
                      <a:schemeClr val="bg1"/>
                    </a:solidFill>
                  </a:rPr>
                  <a:t>PPA</a:t>
                </a:r>
              </a:p>
            </p:txBody>
          </p:sp>
        </p:grpSp>
      </p:grp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9" name="Imagem 18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854" y="-7670"/>
            <a:ext cx="1302808" cy="123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8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55342" y="0"/>
            <a:ext cx="143665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241100" y="536341"/>
            <a:ext cx="11709799" cy="578531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45863" y="669446"/>
            <a:ext cx="4649469" cy="431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 panose="02000403000000020004" pitchFamily="2" charset="0"/>
                <a:ea typeface="Helvetica Neue" panose="02000403000000020004" pitchFamily="2" charset="0"/>
              </a:rPr>
              <a:t>CICLO ORÇAMENTÁRIO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57EC0910-6046-49A9-BC4D-7F1270B0E50F}"/>
              </a:ext>
            </a:extLst>
          </p:cNvPr>
          <p:cNvGrpSpPr>
            <a:grpSpLocks noGrp="1" noChangeAspect="1"/>
          </p:cNvGrpSpPr>
          <p:nvPr/>
        </p:nvGrpSpPr>
        <p:grpSpPr bwMode="auto">
          <a:xfrm>
            <a:off x="1694606" y="1349371"/>
            <a:ext cx="8793875" cy="4551438"/>
            <a:chOff x="2453" y="7928"/>
            <a:chExt cx="6907" cy="3763"/>
          </a:xfrm>
          <a:gradFill flip="none" rotWithShape="1">
            <a:gsLst>
              <a:gs pos="50000">
                <a:srgbClr val="F8DB08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" name="AutoShape 9">
              <a:extLst>
                <a:ext uri="{FF2B5EF4-FFF2-40B4-BE49-F238E27FC236}">
                  <a16:creationId xmlns:a16="http://schemas.microsoft.com/office/drawing/2014/main" id="{CE721787-9F09-43B2-BB7E-B47658274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5" y="10718"/>
              <a:ext cx="2495" cy="973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800" b="1" dirty="0">
                  <a:ln/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Acompanhamento</a:t>
              </a:r>
            </a:p>
          </p:txBody>
        </p:sp>
        <p:sp>
          <p:nvSpPr>
            <p:cNvPr id="21" name="AutoShape 10">
              <a:extLst>
                <a:ext uri="{FF2B5EF4-FFF2-40B4-BE49-F238E27FC236}">
                  <a16:creationId xmlns:a16="http://schemas.microsoft.com/office/drawing/2014/main" id="{33194B28-3001-45E2-B199-847E90F93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8" y="10726"/>
              <a:ext cx="2516" cy="937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pt-BR" sz="2800" b="1" dirty="0">
                  <a:ln/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Execução Orçamentária</a:t>
              </a:r>
            </a:p>
          </p:txBody>
        </p:sp>
        <p:sp>
          <p:nvSpPr>
            <p:cNvPr id="22" name="AutoShape 11">
              <a:extLst>
                <a:ext uri="{FF2B5EF4-FFF2-40B4-BE49-F238E27FC236}">
                  <a16:creationId xmlns:a16="http://schemas.microsoft.com/office/drawing/2014/main" id="{6310D252-3A14-4C69-A9E0-DF0288759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3" y="9491"/>
              <a:ext cx="1807" cy="1009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pt-BR" sz="2800" b="1" dirty="0">
                  <a:ln/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LOA</a:t>
              </a:r>
            </a:p>
          </p:txBody>
        </p:sp>
        <p:sp>
          <p:nvSpPr>
            <p:cNvPr id="23" name="AutoShape 12">
              <a:extLst>
                <a:ext uri="{FF2B5EF4-FFF2-40B4-BE49-F238E27FC236}">
                  <a16:creationId xmlns:a16="http://schemas.microsoft.com/office/drawing/2014/main" id="{114FAF2E-E4F3-4F46-B8C8-4848AA036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3" y="8166"/>
              <a:ext cx="1984" cy="1009"/>
            </a:xfrm>
            <a:prstGeom prst="roundRect">
              <a:avLst>
                <a:gd name="adj" fmla="val 16667"/>
              </a:avLst>
            </a:prstGeom>
            <a:solidFill>
              <a:srgbClr val="0061AE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pt-BR" sz="2800" b="1" dirty="0">
                  <a:ln/>
                  <a:solidFill>
                    <a:schemeClr val="bg1"/>
                  </a:solidFill>
                </a:rPr>
                <a:t>LDO</a:t>
              </a:r>
            </a:p>
          </p:txBody>
        </p:sp>
        <p:sp>
          <p:nvSpPr>
            <p:cNvPr id="24" name="AutoShape 13">
              <a:extLst>
                <a:ext uri="{FF2B5EF4-FFF2-40B4-BE49-F238E27FC236}">
                  <a16:creationId xmlns:a16="http://schemas.microsoft.com/office/drawing/2014/main" id="{38794EBC-E1E5-4A15-9C9C-B90D9D0E1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7" y="7928"/>
              <a:ext cx="1521" cy="87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800" b="1" dirty="0">
                  <a:ln/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PPA</a:t>
              </a:r>
            </a:p>
          </p:txBody>
        </p:sp>
        <p:sp>
          <p:nvSpPr>
            <p:cNvPr id="25" name="AutoShape 14">
              <a:extLst>
                <a:ext uri="{FF2B5EF4-FFF2-40B4-BE49-F238E27FC236}">
                  <a16:creationId xmlns:a16="http://schemas.microsoft.com/office/drawing/2014/main" id="{1839A464-4F26-4E8B-AA98-FA5BFB607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3" y="8166"/>
              <a:ext cx="2086" cy="997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800" b="1" dirty="0">
                  <a:ln/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Controle</a:t>
              </a:r>
            </a:p>
          </p:txBody>
        </p:sp>
        <p:sp>
          <p:nvSpPr>
            <p:cNvPr id="26" name="AutoShape 15">
              <a:extLst>
                <a:ext uri="{FF2B5EF4-FFF2-40B4-BE49-F238E27FC236}">
                  <a16:creationId xmlns:a16="http://schemas.microsoft.com/office/drawing/2014/main" id="{47DDD296-94FD-42BB-9548-F32F4E6AE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3" y="9419"/>
              <a:ext cx="2013" cy="1069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800" b="1" dirty="0">
                  <a:ln/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Avaliação</a:t>
              </a:r>
            </a:p>
          </p:txBody>
        </p:sp>
        <p:sp>
          <p:nvSpPr>
            <p:cNvPr id="27" name="AutoShape 26">
              <a:extLst>
                <a:ext uri="{FF2B5EF4-FFF2-40B4-BE49-F238E27FC236}">
                  <a16:creationId xmlns:a16="http://schemas.microsoft.com/office/drawing/2014/main" id="{7074768A-A398-40E2-BBD4-39D01F4E0C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5380" y="8615"/>
              <a:ext cx="1286" cy="248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4 w 21600"/>
                <a:gd name="T19" fmla="*/ 3164 h 21600"/>
                <a:gd name="T20" fmla="*/ 18436 w 21600"/>
                <a:gd name="T21" fmla="*/ 18436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747" y="10876"/>
                  </a:moveTo>
                  <a:cubicBezTo>
                    <a:pt x="18747" y="10851"/>
                    <a:pt x="18748" y="10825"/>
                    <a:pt x="18748" y="10800"/>
                  </a:cubicBezTo>
                  <a:cubicBezTo>
                    <a:pt x="18748" y="6410"/>
                    <a:pt x="15189" y="2852"/>
                    <a:pt x="10800" y="2852"/>
                  </a:cubicBezTo>
                  <a:cubicBezTo>
                    <a:pt x="6410" y="2852"/>
                    <a:pt x="2852" y="6410"/>
                    <a:pt x="2852" y="10800"/>
                  </a:cubicBezTo>
                  <a:cubicBezTo>
                    <a:pt x="2852" y="15189"/>
                    <a:pt x="6410" y="18748"/>
                    <a:pt x="10800" y="18748"/>
                  </a:cubicBezTo>
                  <a:cubicBezTo>
                    <a:pt x="11926" y="18748"/>
                    <a:pt x="13040" y="18508"/>
                    <a:pt x="14067" y="18045"/>
                  </a:cubicBezTo>
                  <a:lnTo>
                    <a:pt x="15240" y="20644"/>
                  </a:lnTo>
                  <a:cubicBezTo>
                    <a:pt x="13844" y="21274"/>
                    <a:pt x="12331" y="21599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0834"/>
                    <a:pt x="21599" y="10869"/>
                    <a:pt x="21599" y="10904"/>
                  </a:cubicBezTo>
                  <a:lnTo>
                    <a:pt x="24299" y="10930"/>
                  </a:lnTo>
                  <a:lnTo>
                    <a:pt x="20133" y="15016"/>
                  </a:lnTo>
                  <a:lnTo>
                    <a:pt x="16047" y="10850"/>
                  </a:lnTo>
                  <a:lnTo>
                    <a:pt x="18747" y="1087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</p:grpSp>
      <p:pic>
        <p:nvPicPr>
          <p:cNvPr id="16" name="Imagem 15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854" y="-9674"/>
            <a:ext cx="1302808" cy="121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8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55342" y="0"/>
            <a:ext cx="143665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241101" y="536341"/>
            <a:ext cx="11197472" cy="578531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45863" y="669446"/>
            <a:ext cx="8154670" cy="467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 panose="02000403000000020004" pitchFamily="2" charset="0"/>
                <a:ea typeface="Helvetica Neue" panose="02000403000000020004" pitchFamily="2" charset="0"/>
              </a:rPr>
              <a:t>CONTROLE E ACOMPANHAMENTO SOCIAL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5" name="Grupo 27">
            <a:extLst>
              <a:ext uri="{FF2B5EF4-FFF2-40B4-BE49-F238E27FC236}">
                <a16:creationId xmlns:a16="http://schemas.microsoft.com/office/drawing/2014/main" id="{8C8E72C6-DF17-45A6-A692-93B1E4BA76E3}"/>
              </a:ext>
            </a:extLst>
          </p:cNvPr>
          <p:cNvGrpSpPr/>
          <p:nvPr/>
        </p:nvGrpSpPr>
        <p:grpSpPr>
          <a:xfrm>
            <a:off x="1980042" y="1734449"/>
            <a:ext cx="7832516" cy="1440160"/>
            <a:chOff x="756171" y="4568217"/>
            <a:chExt cx="7832516" cy="1440160"/>
          </a:xfr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grpSpPr>
        <p:sp>
          <p:nvSpPr>
            <p:cNvPr id="36" name="Line 9">
              <a:extLst>
                <a:ext uri="{FF2B5EF4-FFF2-40B4-BE49-F238E27FC236}">
                  <a16:creationId xmlns:a16="http://schemas.microsoft.com/office/drawing/2014/main" id="{E53EC418-1623-43BA-9FDE-ACA793131D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027" y="4986993"/>
              <a:ext cx="2804203" cy="4"/>
            </a:xfrm>
            <a:prstGeom prst="line">
              <a:avLst/>
            </a:prstGeom>
            <a:grpFill/>
            <a:ln w="38100">
              <a:solidFill>
                <a:schemeClr val="tx1">
                  <a:lumMod val="75000"/>
                </a:schemeClr>
              </a:solidFill>
              <a:round/>
              <a:headEnd type="none" w="sm" len="sm"/>
              <a:tailEnd type="none" w="sm" len="sm"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eaLnBrk="0" hangingPunct="0">
                <a:buClr>
                  <a:schemeClr val="tx2"/>
                </a:buClr>
                <a:buSzPct val="70000"/>
                <a:buFont typeface="Wingdings" pitchFamily="2" charset="2"/>
                <a:buChar char="l"/>
                <a:defRPr/>
              </a:pPr>
              <a:endParaRPr lang="pt-BR" dirty="0">
                <a:latin typeface="Arial" pitchFamily="34" charset="0"/>
              </a:endParaRPr>
            </a:p>
          </p:txBody>
        </p:sp>
        <p:sp>
          <p:nvSpPr>
            <p:cNvPr id="37" name="Rectangle 3">
              <a:extLst>
                <a:ext uri="{FF2B5EF4-FFF2-40B4-BE49-F238E27FC236}">
                  <a16:creationId xmlns:a16="http://schemas.microsoft.com/office/drawing/2014/main" id="{6B9C8992-F47B-4017-BE9C-77D62BAD8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559" y="4842862"/>
              <a:ext cx="4429125" cy="34766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chemeClr val="bg1"/>
                  </a:solidFill>
                </a:rPr>
                <a:t>Audiência Pública </a:t>
              </a:r>
            </a:p>
          </p:txBody>
        </p:sp>
        <p:sp>
          <p:nvSpPr>
            <p:cNvPr id="38" name="Rectangle 3">
              <a:extLst>
                <a:ext uri="{FF2B5EF4-FFF2-40B4-BE49-F238E27FC236}">
                  <a16:creationId xmlns:a16="http://schemas.microsoft.com/office/drawing/2014/main" id="{AB725DFA-AFDE-4676-83FC-D5A048EF1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562" y="5545963"/>
              <a:ext cx="4429125" cy="36896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endParaRPr lang="pt-BR" sz="1600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endParaRPr lang="pt-BR" sz="1800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2400" b="1" dirty="0">
                  <a:solidFill>
                    <a:schemeClr val="bg1"/>
                  </a:solidFill>
                </a:rPr>
                <a:t>Portal da Transparência</a:t>
              </a:r>
            </a:p>
            <a:p>
              <a:pPr algn="ctr" eaLnBrk="0" hangingPunct="0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endParaRPr lang="pt-BR" sz="32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9" name="AutoShape 8">
              <a:extLst>
                <a:ext uri="{FF2B5EF4-FFF2-40B4-BE49-F238E27FC236}">
                  <a16:creationId xmlns:a16="http://schemas.microsoft.com/office/drawing/2014/main" id="{37F28DEC-CDBD-490C-9463-72C5EE9DF8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475954" y="3848434"/>
              <a:ext cx="1440160" cy="2879725"/>
            </a:xfrm>
            <a:prstGeom prst="can">
              <a:avLst>
                <a:gd name="adj" fmla="val 15497"/>
              </a:avLst>
            </a:prstGeom>
            <a:solidFill>
              <a:schemeClr val="bg2">
                <a:lumMod val="50000"/>
              </a:schemeClr>
            </a:solidFill>
            <a:ln w="952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 vert="eaVert" lIns="73255" tIns="72000" rIns="73255" bIns="0" anchor="ctr" anchorCtr="1"/>
            <a:lstStyle/>
            <a:p>
              <a:pPr algn="ctr">
                <a:buClr>
                  <a:schemeClr val="tx2"/>
                </a:buClr>
                <a:buSzPct val="70000"/>
                <a:buFont typeface="Wingdings" pitchFamily="2" charset="2"/>
                <a:buNone/>
                <a:defRPr/>
              </a:pPr>
              <a:r>
                <a:rPr lang="pt-BR" sz="3200" b="1" dirty="0">
                  <a:solidFill>
                    <a:schemeClr val="bg1"/>
                  </a:solidFill>
                </a:rPr>
                <a:t>Participação Popular</a:t>
              </a:r>
            </a:p>
          </p:txBody>
        </p:sp>
      </p:grpSp>
      <p:sp>
        <p:nvSpPr>
          <p:cNvPr id="40" name="Rectangle 3">
            <a:extLst>
              <a:ext uri="{FF2B5EF4-FFF2-40B4-BE49-F238E27FC236}">
                <a16:creationId xmlns:a16="http://schemas.microsoft.com/office/drawing/2014/main" id="{E851497C-E582-4DB5-882E-0076CC1C5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432" y="4183845"/>
            <a:ext cx="4429125" cy="36896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1600" b="1">
              <a:solidFill>
                <a:schemeClr val="accent6">
                  <a:lumMod val="50000"/>
                </a:schemeClr>
              </a:solidFill>
            </a:endParaRPr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1800" b="1">
              <a:solidFill>
                <a:schemeClr val="accent6">
                  <a:lumMod val="50000"/>
                </a:schemeClr>
              </a:solidFill>
            </a:endParaRPr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sz="2400" b="1">
                <a:solidFill>
                  <a:schemeClr val="bg1"/>
                </a:solidFill>
              </a:rPr>
              <a:t>Siga Brasília</a:t>
            </a:r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C47FE3E0-318B-47BE-8589-52CA24323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433" y="3448020"/>
            <a:ext cx="4429125" cy="36896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1600" b="1">
              <a:solidFill>
                <a:schemeClr val="accent6">
                  <a:lumMod val="50000"/>
                </a:schemeClr>
              </a:solidFill>
            </a:endParaRPr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1800" b="1">
              <a:solidFill>
                <a:schemeClr val="accent6">
                  <a:lumMod val="50000"/>
                </a:schemeClr>
              </a:solidFill>
            </a:endParaRPr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sz="2400" b="1">
                <a:solidFill>
                  <a:schemeClr val="bg1"/>
                </a:solidFill>
              </a:rPr>
              <a:t>Site da SEEC</a:t>
            </a:r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9C6DC82C-F104-4CE5-B015-31A2DC4FF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431" y="4919670"/>
            <a:ext cx="4429125" cy="36896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1600" b="1">
              <a:solidFill>
                <a:schemeClr val="accent6">
                  <a:lumMod val="50000"/>
                </a:schemeClr>
              </a:solidFill>
            </a:endParaRPr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1800" b="1">
              <a:solidFill>
                <a:schemeClr val="accent6">
                  <a:lumMod val="50000"/>
                </a:schemeClr>
              </a:solidFill>
            </a:endParaRPr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pt-BR" sz="2400" b="1">
                <a:solidFill>
                  <a:schemeClr val="bg1"/>
                </a:solidFill>
              </a:rPr>
              <a:t>Ouvidoria</a:t>
            </a:r>
          </a:p>
          <a:p>
            <a:pPr algn="ctr" eaLnBrk="0" hangingPunct="0"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pt-B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5" name="Imagem 14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342" y="37050"/>
            <a:ext cx="1302808" cy="131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91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96463" y="930167"/>
            <a:ext cx="10999072" cy="4034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PROJETO DE LEI DE DIRETRIZES ORÇAMENTÁRIAS DE 2022 – PLDO/2022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729" y="5047204"/>
            <a:ext cx="1302808" cy="135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0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55342" y="0"/>
            <a:ext cx="143665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241101" y="536341"/>
            <a:ext cx="10926538" cy="578531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45863" y="669446"/>
            <a:ext cx="8307069" cy="4518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 panose="02000403000000020004" pitchFamily="2" charset="0"/>
                <a:ea typeface="Helvetica Neue" panose="02000403000000020004" pitchFamily="2" charset="0"/>
              </a:rPr>
              <a:t>LISTA DE ANEXOS E QUADROS DO PLDO 2022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897775" y="1343025"/>
            <a:ext cx="9128750" cy="4421739"/>
            <a:chOff x="1397" y="846"/>
            <a:chExt cx="4890" cy="3021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97" y="846"/>
              <a:ext cx="4886" cy="3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419" y="857"/>
              <a:ext cx="1584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I -    Metas e Prioridades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19" y="1058"/>
              <a:ext cx="161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II -   Metas Fiscais Anuais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419" y="1258"/>
              <a:ext cx="408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III -  Avaliação do Cumprimento das Metas Relativas ao Exercício Anterior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419" y="1458"/>
              <a:ext cx="3449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IV -  Despesas de Pessoal Autorizadas a Sofrerem Acréscimos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419" y="1659"/>
              <a:ext cx="458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V -   Metas Fiscais Atuais Comparadas com as Fixadas nos Três Exercícios Anteriores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19" y="1859"/>
              <a:ext cx="4229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VI -  Margem de Expansão das Despesas Obrigatórias de Caráter Continuado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419" y="2059"/>
              <a:ext cx="2199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VII - Evolução do Patrimônio Líquido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419" y="2259"/>
              <a:ext cx="4341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VIII -Demonstrativo da Origem e Aplicação de Recursos de Alienação de Ativos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419" y="2460"/>
              <a:ext cx="278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IX -   Avaliação da Situação Financeira e Atuarial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1419" y="2660"/>
              <a:ext cx="468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X -    Receitas e Despesas Previdenciárias do Regime Próprio de Previdência dos Servidores</a:t>
              </a:r>
              <a:endParaRPr kumimoji="0" lang="pt-BR" altLang="pt-BR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1419" y="2860"/>
              <a:ext cx="456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XI -   Projeção da Renúncia de Receita de Origem Tributária,  Creditícia e Financeira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419" y="3061"/>
              <a:ext cx="1274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XII -  Riscos Fiscais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1419" y="3261"/>
              <a:ext cx="449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Anexo XIII - </a:t>
              </a:r>
              <a:r>
                <a:rPr kumimoji="0" lang="pt-BR" altLang="pt-BR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Subfunções</a:t>
              </a: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Relacionadas a Emendas Parlamentares Individuais Obrigatórias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419" y="3461"/>
              <a:ext cx="243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Quadro A – Relação de Projetos em Andamento</a:t>
              </a:r>
              <a:endParaRPr kumimoji="0" lang="pt-BR" alt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1419" y="3662"/>
              <a:ext cx="306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Quadro B – Relatório de Conservação do Patrimônio Público</a:t>
              </a: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1397" y="846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1401" y="846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401" y="846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6279" y="846"/>
              <a:ext cx="4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1401" y="1046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401" y="1046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1401" y="1247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401" y="1247"/>
              <a:ext cx="4882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1401" y="1447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1401" y="1447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>
              <a:off x="1401" y="1647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401" y="1647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1401" y="1847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1401" y="1847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39" name="Line 34"/>
            <p:cNvSpPr>
              <a:spLocks noChangeShapeType="1"/>
            </p:cNvSpPr>
            <p:nvPr/>
          </p:nvSpPr>
          <p:spPr bwMode="auto">
            <a:xfrm>
              <a:off x="1401" y="2048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401" y="2048"/>
              <a:ext cx="4882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1" name="Line 36"/>
            <p:cNvSpPr>
              <a:spLocks noChangeShapeType="1"/>
            </p:cNvSpPr>
            <p:nvPr/>
          </p:nvSpPr>
          <p:spPr bwMode="auto">
            <a:xfrm>
              <a:off x="1401" y="2248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1401" y="2248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3" name="Line 38"/>
            <p:cNvSpPr>
              <a:spLocks noChangeShapeType="1"/>
            </p:cNvSpPr>
            <p:nvPr/>
          </p:nvSpPr>
          <p:spPr bwMode="auto">
            <a:xfrm>
              <a:off x="1401" y="2448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1401" y="2448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>
              <a:off x="1401" y="2649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1401" y="2649"/>
              <a:ext cx="4882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7" name="Line 42"/>
            <p:cNvSpPr>
              <a:spLocks noChangeShapeType="1"/>
            </p:cNvSpPr>
            <p:nvPr/>
          </p:nvSpPr>
          <p:spPr bwMode="auto">
            <a:xfrm>
              <a:off x="1401" y="2849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1401" y="2849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49" name="Line 44"/>
            <p:cNvSpPr>
              <a:spLocks noChangeShapeType="1"/>
            </p:cNvSpPr>
            <p:nvPr/>
          </p:nvSpPr>
          <p:spPr bwMode="auto">
            <a:xfrm>
              <a:off x="1401" y="3049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1401" y="3049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1" name="Line 46"/>
            <p:cNvSpPr>
              <a:spLocks noChangeShapeType="1"/>
            </p:cNvSpPr>
            <p:nvPr/>
          </p:nvSpPr>
          <p:spPr bwMode="auto">
            <a:xfrm>
              <a:off x="1401" y="3249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1401" y="3249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1401" y="3450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401" y="3450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5" name="Line 50"/>
            <p:cNvSpPr>
              <a:spLocks noChangeShapeType="1"/>
            </p:cNvSpPr>
            <p:nvPr/>
          </p:nvSpPr>
          <p:spPr bwMode="auto">
            <a:xfrm>
              <a:off x="1401" y="3650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1401" y="3650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1397" y="857"/>
              <a:ext cx="0" cy="30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1397" y="846"/>
              <a:ext cx="4" cy="30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59" name="Line 54"/>
            <p:cNvSpPr>
              <a:spLocks noChangeShapeType="1"/>
            </p:cNvSpPr>
            <p:nvPr/>
          </p:nvSpPr>
          <p:spPr bwMode="auto">
            <a:xfrm>
              <a:off x="1401" y="3850"/>
              <a:ext cx="488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0" name="Rectangle 55"/>
            <p:cNvSpPr>
              <a:spLocks noChangeArrowheads="1"/>
            </p:cNvSpPr>
            <p:nvPr/>
          </p:nvSpPr>
          <p:spPr bwMode="auto">
            <a:xfrm>
              <a:off x="1401" y="3850"/>
              <a:ext cx="488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1" name="Line 56"/>
            <p:cNvSpPr>
              <a:spLocks noChangeShapeType="1"/>
            </p:cNvSpPr>
            <p:nvPr/>
          </p:nvSpPr>
          <p:spPr bwMode="auto">
            <a:xfrm>
              <a:off x="6279" y="852"/>
              <a:ext cx="0" cy="300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auto">
            <a:xfrm>
              <a:off x="6279" y="852"/>
              <a:ext cx="4" cy="300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3" name="Line 58"/>
            <p:cNvSpPr>
              <a:spLocks noChangeShapeType="1"/>
            </p:cNvSpPr>
            <p:nvPr/>
          </p:nvSpPr>
          <p:spPr bwMode="auto">
            <a:xfrm>
              <a:off x="1397" y="38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4" name="Rectangle 59"/>
            <p:cNvSpPr>
              <a:spLocks noChangeArrowheads="1"/>
            </p:cNvSpPr>
            <p:nvPr/>
          </p:nvSpPr>
          <p:spPr bwMode="auto">
            <a:xfrm>
              <a:off x="1397" y="3856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5" name="Line 60"/>
            <p:cNvSpPr>
              <a:spLocks noChangeShapeType="1"/>
            </p:cNvSpPr>
            <p:nvPr/>
          </p:nvSpPr>
          <p:spPr bwMode="auto">
            <a:xfrm>
              <a:off x="6279" y="38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auto">
            <a:xfrm>
              <a:off x="6279" y="3856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7" name="Line 62"/>
            <p:cNvSpPr>
              <a:spLocks noChangeShapeType="1"/>
            </p:cNvSpPr>
            <p:nvPr/>
          </p:nvSpPr>
          <p:spPr bwMode="auto">
            <a:xfrm>
              <a:off x="6283" y="84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8" name="Rectangle 63"/>
            <p:cNvSpPr>
              <a:spLocks noChangeArrowheads="1"/>
            </p:cNvSpPr>
            <p:nvPr/>
          </p:nvSpPr>
          <p:spPr bwMode="auto">
            <a:xfrm>
              <a:off x="6283" y="846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9" name="Line 64"/>
            <p:cNvSpPr>
              <a:spLocks noChangeShapeType="1"/>
            </p:cNvSpPr>
            <p:nvPr/>
          </p:nvSpPr>
          <p:spPr bwMode="auto">
            <a:xfrm>
              <a:off x="6283" y="104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0" name="Rectangle 65"/>
            <p:cNvSpPr>
              <a:spLocks noChangeArrowheads="1"/>
            </p:cNvSpPr>
            <p:nvPr/>
          </p:nvSpPr>
          <p:spPr bwMode="auto">
            <a:xfrm>
              <a:off x="6283" y="1046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1" name="Line 66"/>
            <p:cNvSpPr>
              <a:spLocks noChangeShapeType="1"/>
            </p:cNvSpPr>
            <p:nvPr/>
          </p:nvSpPr>
          <p:spPr bwMode="auto">
            <a:xfrm>
              <a:off x="6283" y="12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2" name="Rectangle 67"/>
            <p:cNvSpPr>
              <a:spLocks noChangeArrowheads="1"/>
            </p:cNvSpPr>
            <p:nvPr/>
          </p:nvSpPr>
          <p:spPr bwMode="auto">
            <a:xfrm>
              <a:off x="6283" y="1247"/>
              <a:ext cx="4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3" name="Line 68"/>
            <p:cNvSpPr>
              <a:spLocks noChangeShapeType="1"/>
            </p:cNvSpPr>
            <p:nvPr/>
          </p:nvSpPr>
          <p:spPr bwMode="auto">
            <a:xfrm>
              <a:off x="6283" y="14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4" name="Rectangle 69"/>
            <p:cNvSpPr>
              <a:spLocks noChangeArrowheads="1"/>
            </p:cNvSpPr>
            <p:nvPr/>
          </p:nvSpPr>
          <p:spPr bwMode="auto">
            <a:xfrm>
              <a:off x="6283" y="1447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5" name="Line 70"/>
            <p:cNvSpPr>
              <a:spLocks noChangeShapeType="1"/>
            </p:cNvSpPr>
            <p:nvPr/>
          </p:nvSpPr>
          <p:spPr bwMode="auto">
            <a:xfrm>
              <a:off x="6283" y="16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6" name="Rectangle 71"/>
            <p:cNvSpPr>
              <a:spLocks noChangeArrowheads="1"/>
            </p:cNvSpPr>
            <p:nvPr/>
          </p:nvSpPr>
          <p:spPr bwMode="auto">
            <a:xfrm>
              <a:off x="6283" y="1647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7" name="Line 72"/>
            <p:cNvSpPr>
              <a:spLocks noChangeShapeType="1"/>
            </p:cNvSpPr>
            <p:nvPr/>
          </p:nvSpPr>
          <p:spPr bwMode="auto">
            <a:xfrm>
              <a:off x="6283" y="18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8" name="Rectangle 73"/>
            <p:cNvSpPr>
              <a:spLocks noChangeArrowheads="1"/>
            </p:cNvSpPr>
            <p:nvPr/>
          </p:nvSpPr>
          <p:spPr bwMode="auto">
            <a:xfrm>
              <a:off x="6283" y="1847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79" name="Line 74"/>
            <p:cNvSpPr>
              <a:spLocks noChangeShapeType="1"/>
            </p:cNvSpPr>
            <p:nvPr/>
          </p:nvSpPr>
          <p:spPr bwMode="auto">
            <a:xfrm>
              <a:off x="6283" y="20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0" name="Rectangle 75"/>
            <p:cNvSpPr>
              <a:spLocks noChangeArrowheads="1"/>
            </p:cNvSpPr>
            <p:nvPr/>
          </p:nvSpPr>
          <p:spPr bwMode="auto">
            <a:xfrm>
              <a:off x="6283" y="2048"/>
              <a:ext cx="4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1" name="Line 76"/>
            <p:cNvSpPr>
              <a:spLocks noChangeShapeType="1"/>
            </p:cNvSpPr>
            <p:nvPr/>
          </p:nvSpPr>
          <p:spPr bwMode="auto">
            <a:xfrm>
              <a:off x="6283" y="22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2" name="Rectangle 77"/>
            <p:cNvSpPr>
              <a:spLocks noChangeArrowheads="1"/>
            </p:cNvSpPr>
            <p:nvPr/>
          </p:nvSpPr>
          <p:spPr bwMode="auto">
            <a:xfrm>
              <a:off x="6283" y="2248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3" name="Line 78"/>
            <p:cNvSpPr>
              <a:spLocks noChangeShapeType="1"/>
            </p:cNvSpPr>
            <p:nvPr/>
          </p:nvSpPr>
          <p:spPr bwMode="auto">
            <a:xfrm>
              <a:off x="6283" y="24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4" name="Rectangle 79"/>
            <p:cNvSpPr>
              <a:spLocks noChangeArrowheads="1"/>
            </p:cNvSpPr>
            <p:nvPr/>
          </p:nvSpPr>
          <p:spPr bwMode="auto">
            <a:xfrm>
              <a:off x="6283" y="2448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5" name="Line 80"/>
            <p:cNvSpPr>
              <a:spLocks noChangeShapeType="1"/>
            </p:cNvSpPr>
            <p:nvPr/>
          </p:nvSpPr>
          <p:spPr bwMode="auto">
            <a:xfrm>
              <a:off x="6283" y="264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6" name="Rectangle 81"/>
            <p:cNvSpPr>
              <a:spLocks noChangeArrowheads="1"/>
            </p:cNvSpPr>
            <p:nvPr/>
          </p:nvSpPr>
          <p:spPr bwMode="auto">
            <a:xfrm>
              <a:off x="6283" y="2649"/>
              <a:ext cx="4" cy="5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7" name="Line 82"/>
            <p:cNvSpPr>
              <a:spLocks noChangeShapeType="1"/>
            </p:cNvSpPr>
            <p:nvPr/>
          </p:nvSpPr>
          <p:spPr bwMode="auto">
            <a:xfrm>
              <a:off x="6283" y="284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8" name="Rectangle 83"/>
            <p:cNvSpPr>
              <a:spLocks noChangeArrowheads="1"/>
            </p:cNvSpPr>
            <p:nvPr/>
          </p:nvSpPr>
          <p:spPr bwMode="auto">
            <a:xfrm>
              <a:off x="6283" y="2849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89" name="Line 84"/>
            <p:cNvSpPr>
              <a:spLocks noChangeShapeType="1"/>
            </p:cNvSpPr>
            <p:nvPr/>
          </p:nvSpPr>
          <p:spPr bwMode="auto">
            <a:xfrm>
              <a:off x="6283" y="304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0" name="Rectangle 85"/>
            <p:cNvSpPr>
              <a:spLocks noChangeArrowheads="1"/>
            </p:cNvSpPr>
            <p:nvPr/>
          </p:nvSpPr>
          <p:spPr bwMode="auto">
            <a:xfrm>
              <a:off x="6283" y="3049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1" name="Line 86"/>
            <p:cNvSpPr>
              <a:spLocks noChangeShapeType="1"/>
            </p:cNvSpPr>
            <p:nvPr/>
          </p:nvSpPr>
          <p:spPr bwMode="auto">
            <a:xfrm>
              <a:off x="6283" y="324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2" name="Rectangle 87"/>
            <p:cNvSpPr>
              <a:spLocks noChangeArrowheads="1"/>
            </p:cNvSpPr>
            <p:nvPr/>
          </p:nvSpPr>
          <p:spPr bwMode="auto">
            <a:xfrm>
              <a:off x="6283" y="3249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3" name="Line 88"/>
            <p:cNvSpPr>
              <a:spLocks noChangeShapeType="1"/>
            </p:cNvSpPr>
            <p:nvPr/>
          </p:nvSpPr>
          <p:spPr bwMode="auto">
            <a:xfrm>
              <a:off x="6283" y="34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4" name="Rectangle 89"/>
            <p:cNvSpPr>
              <a:spLocks noChangeArrowheads="1"/>
            </p:cNvSpPr>
            <p:nvPr/>
          </p:nvSpPr>
          <p:spPr bwMode="auto">
            <a:xfrm>
              <a:off x="6283" y="3450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5" name="Line 90"/>
            <p:cNvSpPr>
              <a:spLocks noChangeShapeType="1"/>
            </p:cNvSpPr>
            <p:nvPr/>
          </p:nvSpPr>
          <p:spPr bwMode="auto">
            <a:xfrm>
              <a:off x="6283" y="36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6283" y="3650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7" name="Line 92"/>
            <p:cNvSpPr>
              <a:spLocks noChangeShapeType="1"/>
            </p:cNvSpPr>
            <p:nvPr/>
          </p:nvSpPr>
          <p:spPr bwMode="auto">
            <a:xfrm>
              <a:off x="6283" y="38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98" name="Rectangle 93"/>
            <p:cNvSpPr>
              <a:spLocks noChangeArrowheads="1"/>
            </p:cNvSpPr>
            <p:nvPr/>
          </p:nvSpPr>
          <p:spPr bwMode="auto">
            <a:xfrm>
              <a:off x="6283" y="3850"/>
              <a:ext cx="4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pic>
        <p:nvPicPr>
          <p:cNvPr id="99" name="Imagem 98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808" y="5674349"/>
            <a:ext cx="1246657" cy="108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7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55342" y="0"/>
            <a:ext cx="143665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189669" y="336330"/>
            <a:ext cx="10547782" cy="652166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 Primário – em R$ mil</a:t>
            </a: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Até 2020, os resultados primários se referem aos valores apurados ao final do exercício.</a:t>
            </a:r>
          </a:p>
          <a:p>
            <a:r>
              <a:rPr lang="pt-BR" sz="1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Em 2021 e 2022, os resultados primários se referem aos valores projetados nas Leis de Diretrizes Orçamentárias.</a:t>
            </a:r>
          </a:p>
        </p:txBody>
      </p:sp>
      <p:sp>
        <p:nvSpPr>
          <p:cNvPr id="4" name="Retângulo 3"/>
          <p:cNvSpPr/>
          <p:nvPr/>
        </p:nvSpPr>
        <p:spPr>
          <a:xfrm>
            <a:off x="440576" y="164319"/>
            <a:ext cx="8307069" cy="434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panose="02000403000000020004"/>
              </a:rPr>
              <a:t>Metas Fiscais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124" y="164319"/>
            <a:ext cx="1302808" cy="110115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76" y="1040524"/>
            <a:ext cx="9291145" cy="451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7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55342" y="0"/>
            <a:ext cx="143665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440575" y="714895"/>
            <a:ext cx="10133213" cy="59685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40576" y="421452"/>
            <a:ext cx="8307069" cy="586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panose="02000403000000020004"/>
              </a:rPr>
              <a:t>EVOLUÇÃO DA RECEITA DO TESOURO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267" y="5482529"/>
            <a:ext cx="1302808" cy="110115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59" y="964276"/>
            <a:ext cx="10075949" cy="546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37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D97D12C7-27BB-477B-961B-CE0D78A1107D}"/>
              </a:ext>
            </a:extLst>
          </p:cNvPr>
          <p:cNvSpPr/>
          <p:nvPr/>
        </p:nvSpPr>
        <p:spPr>
          <a:xfrm rot="16200000">
            <a:off x="4949756" y="-2666997"/>
            <a:ext cx="2292490" cy="12191996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951A5E-FF5E-4ABD-900B-2C8A3957BB53}"/>
              </a:ext>
            </a:extLst>
          </p:cNvPr>
          <p:cNvSpPr/>
          <p:nvPr/>
        </p:nvSpPr>
        <p:spPr>
          <a:xfrm>
            <a:off x="10755342" y="0"/>
            <a:ext cx="1436658" cy="6858000"/>
          </a:xfrm>
          <a:prstGeom prst="rect">
            <a:avLst/>
          </a:prstGeom>
          <a:solidFill>
            <a:srgbClr val="0061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631A096-B0CB-4BC8-9B0C-529DFDC2A1A2}"/>
              </a:ext>
            </a:extLst>
          </p:cNvPr>
          <p:cNvSpPr/>
          <p:nvPr/>
        </p:nvSpPr>
        <p:spPr>
          <a:xfrm>
            <a:off x="207559" y="889462"/>
            <a:ext cx="11984440" cy="59685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88900" dir="27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40576" y="421452"/>
            <a:ext cx="8307069" cy="586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 Neue" panose="02000403000000020004"/>
              </a:rPr>
              <a:t>EVOLUÇÃO DA RECEITA DO TESOURO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06A5F69-BB43-46CD-8D28-B358490CA389}"/>
              </a:ext>
            </a:extLst>
          </p:cNvPr>
          <p:cNvSpPr/>
          <p:nvPr/>
        </p:nvSpPr>
        <p:spPr>
          <a:xfrm rot="16200000">
            <a:off x="-1045185" y="3401942"/>
            <a:ext cx="2412459" cy="93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Uma imagem contendo comida&#10;&#10;Descrição gerada automaticamente">
            <a:extLst>
              <a:ext uri="{FF2B5EF4-FFF2-40B4-BE49-F238E27FC236}">
                <a16:creationId xmlns:a16="http://schemas.microsoft.com/office/drawing/2014/main" id="{6F9E124E-98B9-4F05-B555-74D8ECE536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267" y="38124"/>
            <a:ext cx="1302808" cy="85133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9" y="1135118"/>
            <a:ext cx="5896167" cy="53287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44464"/>
            <a:ext cx="5801535" cy="262926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923" y="4019075"/>
            <a:ext cx="5944430" cy="249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7342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Personalizada 2">
      <a:dk1>
        <a:sysClr val="windowText" lastClr="000000"/>
      </a:dk1>
      <a:lt1>
        <a:sysClr val="window" lastClr="FFFFFF"/>
      </a:lt1>
      <a:dk2>
        <a:srgbClr val="0062AF"/>
      </a:dk2>
      <a:lt2>
        <a:srgbClr val="E7E6E6"/>
      </a:lt2>
      <a:accent1>
        <a:srgbClr val="0062AF"/>
      </a:accent1>
      <a:accent2>
        <a:srgbClr val="0062AF"/>
      </a:accent2>
      <a:accent3>
        <a:srgbClr val="0062AF"/>
      </a:accent3>
      <a:accent4>
        <a:srgbClr val="0062AF"/>
      </a:accent4>
      <a:accent5>
        <a:srgbClr val="0062AF"/>
      </a:accent5>
      <a:accent6>
        <a:srgbClr val="0062A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7546</TotalTime>
  <Words>446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17" baseType="lpstr">
      <vt:lpstr>Tema do Office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Wilson de Pinho Martins</dc:creator>
  <cp:lastModifiedBy>Usuário desconhecido</cp:lastModifiedBy>
  <cp:revision>545</cp:revision>
  <dcterms:created xsi:type="dcterms:W3CDTF">2018-06-08T14:40:34Z</dcterms:created>
  <dcterms:modified xsi:type="dcterms:W3CDTF">2021-06-01T22:40:43Z</dcterms:modified>
</cp:coreProperties>
</file>